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6"/>
  </p:notesMasterIdLst>
  <p:sldIdLst>
    <p:sldId id="1247" r:id="rId2"/>
    <p:sldId id="1253" r:id="rId3"/>
    <p:sldId id="1249" r:id="rId4"/>
    <p:sldId id="1252" r:id="rId5"/>
    <p:sldId id="1258" r:id="rId6"/>
    <p:sldId id="1250" r:id="rId7"/>
    <p:sldId id="1256" r:id="rId8"/>
    <p:sldId id="1254" r:id="rId9"/>
    <p:sldId id="1259" r:id="rId10"/>
    <p:sldId id="1257" r:id="rId11"/>
    <p:sldId id="1260" r:id="rId12"/>
    <p:sldId id="1255" r:id="rId13"/>
    <p:sldId id="1261" r:id="rId14"/>
    <p:sldId id="1262" r:id="rId15"/>
    <p:sldId id="1264" r:id="rId16"/>
    <p:sldId id="1265" r:id="rId17"/>
    <p:sldId id="1266" r:id="rId18"/>
    <p:sldId id="1268" r:id="rId19"/>
    <p:sldId id="1267" r:id="rId20"/>
    <p:sldId id="1251" r:id="rId21"/>
    <p:sldId id="1248" r:id="rId22"/>
    <p:sldId id="1269" r:id="rId23"/>
    <p:sldId id="1270" r:id="rId24"/>
    <p:sldId id="1271" r:id="rId25"/>
    <p:sldId id="1272" r:id="rId26"/>
    <p:sldId id="1278" r:id="rId27"/>
    <p:sldId id="1279" r:id="rId28"/>
    <p:sldId id="1281" r:id="rId29"/>
    <p:sldId id="1280" r:id="rId30"/>
    <p:sldId id="1282" r:id="rId31"/>
    <p:sldId id="1283" r:id="rId32"/>
    <p:sldId id="1284" r:id="rId33"/>
    <p:sldId id="1285" r:id="rId34"/>
    <p:sldId id="1287" r:id="rId35"/>
    <p:sldId id="1288" r:id="rId36"/>
    <p:sldId id="1289" r:id="rId37"/>
    <p:sldId id="1290" r:id="rId38"/>
    <p:sldId id="1246" r:id="rId39"/>
    <p:sldId id="1291" r:id="rId40"/>
    <p:sldId id="1292" r:id="rId41"/>
    <p:sldId id="1286" r:id="rId42"/>
    <p:sldId id="1293" r:id="rId43"/>
    <p:sldId id="1294" r:id="rId44"/>
    <p:sldId id="1295" r:id="rId45"/>
    <p:sldId id="1296" r:id="rId46"/>
    <p:sldId id="1297" r:id="rId47"/>
    <p:sldId id="1298" r:id="rId48"/>
    <p:sldId id="1299" r:id="rId49"/>
    <p:sldId id="1300" r:id="rId50"/>
    <p:sldId id="1301" r:id="rId51"/>
    <p:sldId id="1302" r:id="rId52"/>
    <p:sldId id="1245" r:id="rId53"/>
    <p:sldId id="1273" r:id="rId54"/>
    <p:sldId id="1274" r:id="rId55"/>
    <p:sldId id="1277" r:id="rId56"/>
    <p:sldId id="1308" r:id="rId57"/>
    <p:sldId id="1276" r:id="rId58"/>
    <p:sldId id="1305" r:id="rId59"/>
    <p:sldId id="1303" r:id="rId60"/>
    <p:sldId id="1307" r:id="rId61"/>
    <p:sldId id="1306" r:id="rId62"/>
    <p:sldId id="1275" r:id="rId63"/>
    <p:sldId id="1309" r:id="rId64"/>
    <p:sldId id="1310" r:id="rId65"/>
    <p:sldId id="1311" r:id="rId66"/>
    <p:sldId id="1312" r:id="rId67"/>
    <p:sldId id="1313" r:id="rId68"/>
    <p:sldId id="1316" r:id="rId69"/>
    <p:sldId id="1317" r:id="rId70"/>
    <p:sldId id="1314" r:id="rId71"/>
    <p:sldId id="1315" r:id="rId72"/>
    <p:sldId id="1318" r:id="rId73"/>
    <p:sldId id="1319" r:id="rId74"/>
    <p:sldId id="1320" r:id="rId75"/>
    <p:sldId id="1322" r:id="rId76"/>
    <p:sldId id="1321" r:id="rId77"/>
    <p:sldId id="1323" r:id="rId78"/>
    <p:sldId id="1324" r:id="rId79"/>
    <p:sldId id="1326" r:id="rId80"/>
    <p:sldId id="1325" r:id="rId81"/>
    <p:sldId id="1327" r:id="rId82"/>
    <p:sldId id="1328" r:id="rId83"/>
    <p:sldId id="1330" r:id="rId84"/>
    <p:sldId id="1329" r:id="rId85"/>
  </p:sldIdLst>
  <p:sldSz cx="24382413" cy="13716000"/>
  <p:notesSz cx="6858000" cy="9144000"/>
  <p:defaultTextStyle>
    <a:defPPr>
      <a:defRPr lang="en-US"/>
    </a:defPPr>
    <a:lvl1pPr marL="0" algn="l" defTabSz="457142" rtl="0" eaLnBrk="1" latinLnBrk="0" hangingPunct="1">
      <a:defRPr sz="1800" kern="1200">
        <a:solidFill>
          <a:schemeClr val="tx1"/>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966" userDrawn="1">
          <p15:clr>
            <a:srgbClr val="A4A3A4"/>
          </p15:clr>
        </p15:guide>
        <p15:guide id="3" pos="13123" userDrawn="1">
          <p15:clr>
            <a:srgbClr val="A4A3A4"/>
          </p15:clr>
        </p15:guide>
        <p15:guide id="4" orient="horz" pos="7813" userDrawn="1">
          <p15:clr>
            <a:srgbClr val="A4A3A4"/>
          </p15:clr>
        </p15:guide>
        <p15:guide id="6" pos="12533" userDrawn="1">
          <p15:clr>
            <a:srgbClr val="A4A3A4"/>
          </p15:clr>
        </p15:guide>
        <p15:guide id="7" orient="horz" pos="1871" userDrawn="1">
          <p15:clr>
            <a:srgbClr val="A4A3A4"/>
          </p15:clr>
        </p15:guide>
        <p15:guide id="8" orient="horz" pos="2415" userDrawn="1">
          <p15:clr>
            <a:srgbClr val="A4A3A4"/>
          </p15:clr>
        </p15:guide>
        <p15:guide id="9" pos="1511" userDrawn="1">
          <p15:clr>
            <a:srgbClr val="A4A3A4"/>
          </p15:clr>
        </p15:guide>
        <p15:guide id="10" orient="horz" pos="918" userDrawn="1">
          <p15:clr>
            <a:srgbClr val="A4A3A4"/>
          </p15:clr>
        </p15:guide>
        <p15:guide id="11" pos="3733" userDrawn="1">
          <p15:clr>
            <a:srgbClr val="A4A3A4"/>
          </p15:clr>
        </p15:guide>
        <p15:guide id="12" pos="115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권 대호" initials="권대" lastIdx="12" clrIdx="0">
    <p:extLst>
      <p:ext uri="{19B8F6BF-5375-455C-9EA6-DF929625EA0E}">
        <p15:presenceInfo xmlns:p15="http://schemas.microsoft.com/office/powerpoint/2012/main" userId="c36001907e564bc3" providerId="Windows Live"/>
      </p:ext>
    </p:extLst>
  </p:cmAuthor>
  <p:cmAuthor id="2" name="jbpark0614@gmail.com" initials="j" lastIdx="1" clrIdx="1">
    <p:extLst>
      <p:ext uri="{19B8F6BF-5375-455C-9EA6-DF929625EA0E}">
        <p15:presenceInfo xmlns:p15="http://schemas.microsoft.com/office/powerpoint/2012/main" userId="199140777f9eea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585F"/>
    <a:srgbClr val="ED234B"/>
    <a:srgbClr val="FBE5D6"/>
    <a:srgbClr val="193268"/>
    <a:srgbClr val="EDEBEE"/>
    <a:srgbClr val="7391FF"/>
    <a:srgbClr val="C8D7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밝은 스타일 1 - 강조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37"/>
    <p:restoredTop sz="96466"/>
  </p:normalViewPr>
  <p:slideViewPr>
    <p:cSldViewPr snapToGrid="0">
      <p:cViewPr>
        <p:scale>
          <a:sx n="49" d="100"/>
          <a:sy n="49" d="100"/>
        </p:scale>
        <p:origin x="752" y="1560"/>
      </p:cViewPr>
      <p:guideLst>
        <p:guide pos="966"/>
        <p:guide pos="13123"/>
        <p:guide orient="horz" pos="7813"/>
        <p:guide pos="12533"/>
        <p:guide orient="horz" pos="1871"/>
        <p:guide orient="horz" pos="2415"/>
        <p:guide pos="1511"/>
        <p:guide orient="horz" pos="918"/>
        <p:guide pos="3733"/>
        <p:guide pos="115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DE991-7A49-904E-BA36-3E5C721CA6C9}" type="datetimeFigureOut">
              <a:rPr kumimoji="1" lang="ko-Kore-KR" altLang="en-US" smtClean="0"/>
              <a:t>2021. 10. 4.</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D8343-E445-374C-BDF8-84DEE5560B88}" type="slidenum">
              <a:rPr kumimoji="1" lang="ko-Kore-KR" altLang="en-US" smtClean="0"/>
              <a:t>‹#›</a:t>
            </a:fld>
            <a:endParaRPr kumimoji="1" lang="ko-Kore-KR" altLang="en-US"/>
          </a:p>
        </p:txBody>
      </p:sp>
    </p:spTree>
    <p:extLst>
      <p:ext uri="{BB962C8B-B14F-4D97-AF65-F5344CB8AC3E}">
        <p14:creationId xmlns:p14="http://schemas.microsoft.com/office/powerpoint/2010/main" val="1914389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a:t>
            </a:fld>
            <a:endParaRPr kumimoji="1" lang="ko-Kore-KR" altLang="en-US"/>
          </a:p>
        </p:txBody>
      </p:sp>
    </p:spTree>
    <p:extLst>
      <p:ext uri="{BB962C8B-B14F-4D97-AF65-F5344CB8AC3E}">
        <p14:creationId xmlns:p14="http://schemas.microsoft.com/office/powerpoint/2010/main" val="218833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a:t>
            </a:fld>
            <a:endParaRPr kumimoji="1" lang="ko-Kore-KR" altLang="en-US"/>
          </a:p>
        </p:txBody>
      </p:sp>
    </p:spTree>
    <p:extLst>
      <p:ext uri="{BB962C8B-B14F-4D97-AF65-F5344CB8AC3E}">
        <p14:creationId xmlns:p14="http://schemas.microsoft.com/office/powerpoint/2010/main" val="2807552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a:t>
            </a:fld>
            <a:endParaRPr kumimoji="1" lang="ko-Kore-KR" altLang="en-US"/>
          </a:p>
        </p:txBody>
      </p:sp>
    </p:spTree>
    <p:extLst>
      <p:ext uri="{BB962C8B-B14F-4D97-AF65-F5344CB8AC3E}">
        <p14:creationId xmlns:p14="http://schemas.microsoft.com/office/powerpoint/2010/main" val="2653203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12</a:t>
            </a:fld>
            <a:endParaRPr kumimoji="1" lang="ko-Kore-KR" altLang="en-US"/>
          </a:p>
        </p:txBody>
      </p:sp>
    </p:spTree>
    <p:extLst>
      <p:ext uri="{BB962C8B-B14F-4D97-AF65-F5344CB8AC3E}">
        <p14:creationId xmlns:p14="http://schemas.microsoft.com/office/powerpoint/2010/main" val="3564607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13</a:t>
            </a:fld>
            <a:endParaRPr kumimoji="1" lang="ko-Kore-KR" altLang="en-US"/>
          </a:p>
        </p:txBody>
      </p:sp>
    </p:spTree>
    <p:extLst>
      <p:ext uri="{BB962C8B-B14F-4D97-AF65-F5344CB8AC3E}">
        <p14:creationId xmlns:p14="http://schemas.microsoft.com/office/powerpoint/2010/main" val="4263317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14</a:t>
            </a:fld>
            <a:endParaRPr kumimoji="1" lang="ko-Kore-KR" altLang="en-US"/>
          </a:p>
        </p:txBody>
      </p:sp>
    </p:spTree>
    <p:extLst>
      <p:ext uri="{BB962C8B-B14F-4D97-AF65-F5344CB8AC3E}">
        <p14:creationId xmlns:p14="http://schemas.microsoft.com/office/powerpoint/2010/main" val="1042897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15</a:t>
            </a:fld>
            <a:endParaRPr kumimoji="1" lang="ko-Kore-KR" altLang="en-US"/>
          </a:p>
        </p:txBody>
      </p:sp>
    </p:spTree>
    <p:extLst>
      <p:ext uri="{BB962C8B-B14F-4D97-AF65-F5344CB8AC3E}">
        <p14:creationId xmlns:p14="http://schemas.microsoft.com/office/powerpoint/2010/main" val="3277208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16</a:t>
            </a:fld>
            <a:endParaRPr kumimoji="1" lang="ko-Kore-KR" altLang="en-US"/>
          </a:p>
        </p:txBody>
      </p:sp>
    </p:spTree>
    <p:extLst>
      <p:ext uri="{BB962C8B-B14F-4D97-AF65-F5344CB8AC3E}">
        <p14:creationId xmlns:p14="http://schemas.microsoft.com/office/powerpoint/2010/main" val="1463078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17</a:t>
            </a:fld>
            <a:endParaRPr kumimoji="1" lang="ko-Kore-KR" altLang="en-US"/>
          </a:p>
        </p:txBody>
      </p:sp>
    </p:spTree>
    <p:extLst>
      <p:ext uri="{BB962C8B-B14F-4D97-AF65-F5344CB8AC3E}">
        <p14:creationId xmlns:p14="http://schemas.microsoft.com/office/powerpoint/2010/main" val="786083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18</a:t>
            </a:fld>
            <a:endParaRPr kumimoji="1" lang="ko-Kore-KR" altLang="en-US"/>
          </a:p>
        </p:txBody>
      </p:sp>
    </p:spTree>
    <p:extLst>
      <p:ext uri="{BB962C8B-B14F-4D97-AF65-F5344CB8AC3E}">
        <p14:creationId xmlns:p14="http://schemas.microsoft.com/office/powerpoint/2010/main" val="1432260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19</a:t>
            </a:fld>
            <a:endParaRPr kumimoji="1" lang="ko-Kore-KR" altLang="en-US"/>
          </a:p>
        </p:txBody>
      </p:sp>
    </p:spTree>
    <p:extLst>
      <p:ext uri="{BB962C8B-B14F-4D97-AF65-F5344CB8AC3E}">
        <p14:creationId xmlns:p14="http://schemas.microsoft.com/office/powerpoint/2010/main" val="127408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a:t>
            </a:fld>
            <a:endParaRPr kumimoji="1" lang="ko-Kore-KR" altLang="en-US"/>
          </a:p>
        </p:txBody>
      </p:sp>
    </p:spTree>
    <p:extLst>
      <p:ext uri="{BB962C8B-B14F-4D97-AF65-F5344CB8AC3E}">
        <p14:creationId xmlns:p14="http://schemas.microsoft.com/office/powerpoint/2010/main" val="2904721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20</a:t>
            </a:fld>
            <a:endParaRPr kumimoji="1" lang="ko-Kore-KR" altLang="en-US"/>
          </a:p>
        </p:txBody>
      </p:sp>
    </p:spTree>
    <p:extLst>
      <p:ext uri="{BB962C8B-B14F-4D97-AF65-F5344CB8AC3E}">
        <p14:creationId xmlns:p14="http://schemas.microsoft.com/office/powerpoint/2010/main" val="1372641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21</a:t>
            </a:fld>
            <a:endParaRPr kumimoji="1" lang="ko-Kore-KR" altLang="en-US"/>
          </a:p>
        </p:txBody>
      </p:sp>
    </p:spTree>
    <p:extLst>
      <p:ext uri="{BB962C8B-B14F-4D97-AF65-F5344CB8AC3E}">
        <p14:creationId xmlns:p14="http://schemas.microsoft.com/office/powerpoint/2010/main" val="2297520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22</a:t>
            </a:fld>
            <a:endParaRPr kumimoji="1" lang="ko-Kore-KR" altLang="en-US"/>
          </a:p>
        </p:txBody>
      </p:sp>
    </p:spTree>
    <p:extLst>
      <p:ext uri="{BB962C8B-B14F-4D97-AF65-F5344CB8AC3E}">
        <p14:creationId xmlns:p14="http://schemas.microsoft.com/office/powerpoint/2010/main" val="1440121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23</a:t>
            </a:fld>
            <a:endParaRPr kumimoji="1" lang="ko-Kore-KR" altLang="en-US"/>
          </a:p>
        </p:txBody>
      </p:sp>
    </p:spTree>
    <p:extLst>
      <p:ext uri="{BB962C8B-B14F-4D97-AF65-F5344CB8AC3E}">
        <p14:creationId xmlns:p14="http://schemas.microsoft.com/office/powerpoint/2010/main" val="402398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24</a:t>
            </a:fld>
            <a:endParaRPr kumimoji="1" lang="ko-Kore-KR" altLang="en-US"/>
          </a:p>
        </p:txBody>
      </p:sp>
    </p:spTree>
    <p:extLst>
      <p:ext uri="{BB962C8B-B14F-4D97-AF65-F5344CB8AC3E}">
        <p14:creationId xmlns:p14="http://schemas.microsoft.com/office/powerpoint/2010/main" val="286722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25</a:t>
            </a:fld>
            <a:endParaRPr kumimoji="1" lang="ko-Kore-KR" altLang="en-US"/>
          </a:p>
        </p:txBody>
      </p:sp>
    </p:spTree>
    <p:extLst>
      <p:ext uri="{BB962C8B-B14F-4D97-AF65-F5344CB8AC3E}">
        <p14:creationId xmlns:p14="http://schemas.microsoft.com/office/powerpoint/2010/main" val="3539752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26</a:t>
            </a:fld>
            <a:endParaRPr kumimoji="1" lang="ko-Kore-KR" altLang="en-US"/>
          </a:p>
        </p:txBody>
      </p:sp>
    </p:spTree>
    <p:extLst>
      <p:ext uri="{BB962C8B-B14F-4D97-AF65-F5344CB8AC3E}">
        <p14:creationId xmlns:p14="http://schemas.microsoft.com/office/powerpoint/2010/main" val="2995141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27</a:t>
            </a:fld>
            <a:endParaRPr kumimoji="1" lang="ko-Kore-KR" altLang="en-US"/>
          </a:p>
        </p:txBody>
      </p:sp>
    </p:spTree>
    <p:extLst>
      <p:ext uri="{BB962C8B-B14F-4D97-AF65-F5344CB8AC3E}">
        <p14:creationId xmlns:p14="http://schemas.microsoft.com/office/powerpoint/2010/main" val="2507105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28</a:t>
            </a:fld>
            <a:endParaRPr kumimoji="1" lang="ko-Kore-KR" altLang="en-US"/>
          </a:p>
        </p:txBody>
      </p:sp>
    </p:spTree>
    <p:extLst>
      <p:ext uri="{BB962C8B-B14F-4D97-AF65-F5344CB8AC3E}">
        <p14:creationId xmlns:p14="http://schemas.microsoft.com/office/powerpoint/2010/main" val="1658145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29</a:t>
            </a:fld>
            <a:endParaRPr kumimoji="1" lang="ko-Kore-KR" altLang="en-US"/>
          </a:p>
        </p:txBody>
      </p:sp>
    </p:spTree>
    <p:extLst>
      <p:ext uri="{BB962C8B-B14F-4D97-AF65-F5344CB8AC3E}">
        <p14:creationId xmlns:p14="http://schemas.microsoft.com/office/powerpoint/2010/main" val="195952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a:t>
            </a:fld>
            <a:endParaRPr kumimoji="1" lang="ko-Kore-KR" altLang="en-US"/>
          </a:p>
        </p:txBody>
      </p:sp>
    </p:spTree>
    <p:extLst>
      <p:ext uri="{BB962C8B-B14F-4D97-AF65-F5344CB8AC3E}">
        <p14:creationId xmlns:p14="http://schemas.microsoft.com/office/powerpoint/2010/main" val="2168188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30</a:t>
            </a:fld>
            <a:endParaRPr kumimoji="1" lang="ko-Kore-KR" altLang="en-US"/>
          </a:p>
        </p:txBody>
      </p:sp>
    </p:spTree>
    <p:extLst>
      <p:ext uri="{BB962C8B-B14F-4D97-AF65-F5344CB8AC3E}">
        <p14:creationId xmlns:p14="http://schemas.microsoft.com/office/powerpoint/2010/main" val="4266984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31</a:t>
            </a:fld>
            <a:endParaRPr kumimoji="1" lang="ko-Kore-KR" altLang="en-US"/>
          </a:p>
        </p:txBody>
      </p:sp>
    </p:spTree>
    <p:extLst>
      <p:ext uri="{BB962C8B-B14F-4D97-AF65-F5344CB8AC3E}">
        <p14:creationId xmlns:p14="http://schemas.microsoft.com/office/powerpoint/2010/main" val="1754426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32</a:t>
            </a:fld>
            <a:endParaRPr kumimoji="1" lang="ko-Kore-KR" altLang="en-US"/>
          </a:p>
        </p:txBody>
      </p:sp>
    </p:spTree>
    <p:extLst>
      <p:ext uri="{BB962C8B-B14F-4D97-AF65-F5344CB8AC3E}">
        <p14:creationId xmlns:p14="http://schemas.microsoft.com/office/powerpoint/2010/main" val="2777733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33</a:t>
            </a:fld>
            <a:endParaRPr kumimoji="1" lang="ko-Kore-KR" altLang="en-US"/>
          </a:p>
        </p:txBody>
      </p:sp>
    </p:spTree>
    <p:extLst>
      <p:ext uri="{BB962C8B-B14F-4D97-AF65-F5344CB8AC3E}">
        <p14:creationId xmlns:p14="http://schemas.microsoft.com/office/powerpoint/2010/main" val="1784932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34</a:t>
            </a:fld>
            <a:endParaRPr kumimoji="1" lang="ko-Kore-KR" altLang="en-US"/>
          </a:p>
        </p:txBody>
      </p:sp>
    </p:spTree>
    <p:extLst>
      <p:ext uri="{BB962C8B-B14F-4D97-AF65-F5344CB8AC3E}">
        <p14:creationId xmlns:p14="http://schemas.microsoft.com/office/powerpoint/2010/main" val="474611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35</a:t>
            </a:fld>
            <a:endParaRPr kumimoji="1" lang="ko-Kore-KR" altLang="en-US"/>
          </a:p>
        </p:txBody>
      </p:sp>
    </p:spTree>
    <p:extLst>
      <p:ext uri="{BB962C8B-B14F-4D97-AF65-F5344CB8AC3E}">
        <p14:creationId xmlns:p14="http://schemas.microsoft.com/office/powerpoint/2010/main" val="3633746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36</a:t>
            </a:fld>
            <a:endParaRPr kumimoji="1" lang="ko-Kore-KR" altLang="en-US"/>
          </a:p>
        </p:txBody>
      </p:sp>
    </p:spTree>
    <p:extLst>
      <p:ext uri="{BB962C8B-B14F-4D97-AF65-F5344CB8AC3E}">
        <p14:creationId xmlns:p14="http://schemas.microsoft.com/office/powerpoint/2010/main" val="238196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37</a:t>
            </a:fld>
            <a:endParaRPr kumimoji="1" lang="ko-Kore-KR" altLang="en-US"/>
          </a:p>
        </p:txBody>
      </p:sp>
    </p:spTree>
    <p:extLst>
      <p:ext uri="{BB962C8B-B14F-4D97-AF65-F5344CB8AC3E}">
        <p14:creationId xmlns:p14="http://schemas.microsoft.com/office/powerpoint/2010/main" val="1586316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38</a:t>
            </a:fld>
            <a:endParaRPr kumimoji="1" lang="ko-Kore-KR" altLang="en-US"/>
          </a:p>
        </p:txBody>
      </p:sp>
    </p:spTree>
    <p:extLst>
      <p:ext uri="{BB962C8B-B14F-4D97-AF65-F5344CB8AC3E}">
        <p14:creationId xmlns:p14="http://schemas.microsoft.com/office/powerpoint/2010/main" val="2749699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39</a:t>
            </a:fld>
            <a:endParaRPr kumimoji="1" lang="ko-Kore-KR" altLang="en-US"/>
          </a:p>
        </p:txBody>
      </p:sp>
    </p:spTree>
    <p:extLst>
      <p:ext uri="{BB962C8B-B14F-4D97-AF65-F5344CB8AC3E}">
        <p14:creationId xmlns:p14="http://schemas.microsoft.com/office/powerpoint/2010/main" val="177420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a:t>
            </a:fld>
            <a:endParaRPr kumimoji="1" lang="ko-Kore-KR" altLang="en-US"/>
          </a:p>
        </p:txBody>
      </p:sp>
    </p:spTree>
    <p:extLst>
      <p:ext uri="{BB962C8B-B14F-4D97-AF65-F5344CB8AC3E}">
        <p14:creationId xmlns:p14="http://schemas.microsoft.com/office/powerpoint/2010/main" val="1248028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40</a:t>
            </a:fld>
            <a:endParaRPr kumimoji="1" lang="ko-Kore-KR" altLang="en-US"/>
          </a:p>
        </p:txBody>
      </p:sp>
    </p:spTree>
    <p:extLst>
      <p:ext uri="{BB962C8B-B14F-4D97-AF65-F5344CB8AC3E}">
        <p14:creationId xmlns:p14="http://schemas.microsoft.com/office/powerpoint/2010/main" val="1060281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41</a:t>
            </a:fld>
            <a:endParaRPr kumimoji="1" lang="ko-Kore-KR" altLang="en-US"/>
          </a:p>
        </p:txBody>
      </p:sp>
    </p:spTree>
    <p:extLst>
      <p:ext uri="{BB962C8B-B14F-4D97-AF65-F5344CB8AC3E}">
        <p14:creationId xmlns:p14="http://schemas.microsoft.com/office/powerpoint/2010/main" val="1057018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42</a:t>
            </a:fld>
            <a:endParaRPr kumimoji="1" lang="ko-Kore-KR" altLang="en-US"/>
          </a:p>
        </p:txBody>
      </p:sp>
    </p:spTree>
    <p:extLst>
      <p:ext uri="{BB962C8B-B14F-4D97-AF65-F5344CB8AC3E}">
        <p14:creationId xmlns:p14="http://schemas.microsoft.com/office/powerpoint/2010/main" val="4381980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43</a:t>
            </a:fld>
            <a:endParaRPr kumimoji="1" lang="ko-Kore-KR" altLang="en-US"/>
          </a:p>
        </p:txBody>
      </p:sp>
    </p:spTree>
    <p:extLst>
      <p:ext uri="{BB962C8B-B14F-4D97-AF65-F5344CB8AC3E}">
        <p14:creationId xmlns:p14="http://schemas.microsoft.com/office/powerpoint/2010/main" val="1070777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44</a:t>
            </a:fld>
            <a:endParaRPr kumimoji="1" lang="ko-Kore-KR" altLang="en-US"/>
          </a:p>
        </p:txBody>
      </p:sp>
    </p:spTree>
    <p:extLst>
      <p:ext uri="{BB962C8B-B14F-4D97-AF65-F5344CB8AC3E}">
        <p14:creationId xmlns:p14="http://schemas.microsoft.com/office/powerpoint/2010/main" val="4287672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45</a:t>
            </a:fld>
            <a:endParaRPr kumimoji="1" lang="ko-Kore-KR" altLang="en-US"/>
          </a:p>
        </p:txBody>
      </p:sp>
    </p:spTree>
    <p:extLst>
      <p:ext uri="{BB962C8B-B14F-4D97-AF65-F5344CB8AC3E}">
        <p14:creationId xmlns:p14="http://schemas.microsoft.com/office/powerpoint/2010/main" val="444851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46</a:t>
            </a:fld>
            <a:endParaRPr kumimoji="1" lang="ko-Kore-KR" altLang="en-US"/>
          </a:p>
        </p:txBody>
      </p:sp>
    </p:spTree>
    <p:extLst>
      <p:ext uri="{BB962C8B-B14F-4D97-AF65-F5344CB8AC3E}">
        <p14:creationId xmlns:p14="http://schemas.microsoft.com/office/powerpoint/2010/main" val="4230607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47</a:t>
            </a:fld>
            <a:endParaRPr kumimoji="1" lang="ko-Kore-KR" altLang="en-US"/>
          </a:p>
        </p:txBody>
      </p:sp>
    </p:spTree>
    <p:extLst>
      <p:ext uri="{BB962C8B-B14F-4D97-AF65-F5344CB8AC3E}">
        <p14:creationId xmlns:p14="http://schemas.microsoft.com/office/powerpoint/2010/main" val="1974271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48</a:t>
            </a:fld>
            <a:endParaRPr kumimoji="1" lang="ko-Kore-KR" altLang="en-US"/>
          </a:p>
        </p:txBody>
      </p:sp>
    </p:spTree>
    <p:extLst>
      <p:ext uri="{BB962C8B-B14F-4D97-AF65-F5344CB8AC3E}">
        <p14:creationId xmlns:p14="http://schemas.microsoft.com/office/powerpoint/2010/main" val="1041422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49</a:t>
            </a:fld>
            <a:endParaRPr kumimoji="1" lang="ko-Kore-KR" altLang="en-US"/>
          </a:p>
        </p:txBody>
      </p:sp>
    </p:spTree>
    <p:extLst>
      <p:ext uri="{BB962C8B-B14F-4D97-AF65-F5344CB8AC3E}">
        <p14:creationId xmlns:p14="http://schemas.microsoft.com/office/powerpoint/2010/main" val="31366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a:t>
            </a:fld>
            <a:endParaRPr kumimoji="1" lang="ko-Kore-KR" altLang="en-US"/>
          </a:p>
        </p:txBody>
      </p:sp>
    </p:spTree>
    <p:extLst>
      <p:ext uri="{BB962C8B-B14F-4D97-AF65-F5344CB8AC3E}">
        <p14:creationId xmlns:p14="http://schemas.microsoft.com/office/powerpoint/2010/main" val="2585056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50</a:t>
            </a:fld>
            <a:endParaRPr kumimoji="1" lang="ko-Kore-KR" altLang="en-US"/>
          </a:p>
        </p:txBody>
      </p:sp>
    </p:spTree>
    <p:extLst>
      <p:ext uri="{BB962C8B-B14F-4D97-AF65-F5344CB8AC3E}">
        <p14:creationId xmlns:p14="http://schemas.microsoft.com/office/powerpoint/2010/main" val="20541060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51</a:t>
            </a:fld>
            <a:endParaRPr kumimoji="1" lang="ko-Kore-KR" altLang="en-US"/>
          </a:p>
        </p:txBody>
      </p:sp>
    </p:spTree>
    <p:extLst>
      <p:ext uri="{BB962C8B-B14F-4D97-AF65-F5344CB8AC3E}">
        <p14:creationId xmlns:p14="http://schemas.microsoft.com/office/powerpoint/2010/main" val="3565989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52</a:t>
            </a:fld>
            <a:endParaRPr kumimoji="1" lang="ko-Kore-KR" altLang="en-US"/>
          </a:p>
        </p:txBody>
      </p:sp>
    </p:spTree>
    <p:extLst>
      <p:ext uri="{BB962C8B-B14F-4D97-AF65-F5344CB8AC3E}">
        <p14:creationId xmlns:p14="http://schemas.microsoft.com/office/powerpoint/2010/main" val="9682120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53</a:t>
            </a:fld>
            <a:endParaRPr kumimoji="1" lang="ko-Kore-KR" altLang="en-US"/>
          </a:p>
        </p:txBody>
      </p:sp>
    </p:spTree>
    <p:extLst>
      <p:ext uri="{BB962C8B-B14F-4D97-AF65-F5344CB8AC3E}">
        <p14:creationId xmlns:p14="http://schemas.microsoft.com/office/powerpoint/2010/main" val="1113636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54</a:t>
            </a:fld>
            <a:endParaRPr kumimoji="1" lang="ko-Kore-KR" altLang="en-US"/>
          </a:p>
        </p:txBody>
      </p:sp>
    </p:spTree>
    <p:extLst>
      <p:ext uri="{BB962C8B-B14F-4D97-AF65-F5344CB8AC3E}">
        <p14:creationId xmlns:p14="http://schemas.microsoft.com/office/powerpoint/2010/main" val="39353643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55</a:t>
            </a:fld>
            <a:endParaRPr kumimoji="1" lang="ko-Kore-KR" altLang="en-US"/>
          </a:p>
        </p:txBody>
      </p:sp>
    </p:spTree>
    <p:extLst>
      <p:ext uri="{BB962C8B-B14F-4D97-AF65-F5344CB8AC3E}">
        <p14:creationId xmlns:p14="http://schemas.microsoft.com/office/powerpoint/2010/main" val="2107062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56</a:t>
            </a:fld>
            <a:endParaRPr kumimoji="1" lang="ko-Kore-KR" altLang="en-US"/>
          </a:p>
        </p:txBody>
      </p:sp>
    </p:spTree>
    <p:extLst>
      <p:ext uri="{BB962C8B-B14F-4D97-AF65-F5344CB8AC3E}">
        <p14:creationId xmlns:p14="http://schemas.microsoft.com/office/powerpoint/2010/main" val="915260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57</a:t>
            </a:fld>
            <a:endParaRPr kumimoji="1" lang="ko-Kore-KR" altLang="en-US"/>
          </a:p>
        </p:txBody>
      </p:sp>
    </p:spTree>
    <p:extLst>
      <p:ext uri="{BB962C8B-B14F-4D97-AF65-F5344CB8AC3E}">
        <p14:creationId xmlns:p14="http://schemas.microsoft.com/office/powerpoint/2010/main" val="4654146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58</a:t>
            </a:fld>
            <a:endParaRPr kumimoji="1" lang="ko-Kore-KR" altLang="en-US"/>
          </a:p>
        </p:txBody>
      </p:sp>
    </p:spTree>
    <p:extLst>
      <p:ext uri="{BB962C8B-B14F-4D97-AF65-F5344CB8AC3E}">
        <p14:creationId xmlns:p14="http://schemas.microsoft.com/office/powerpoint/2010/main" val="3268950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59</a:t>
            </a:fld>
            <a:endParaRPr kumimoji="1" lang="ko-Kore-KR" altLang="en-US"/>
          </a:p>
        </p:txBody>
      </p:sp>
    </p:spTree>
    <p:extLst>
      <p:ext uri="{BB962C8B-B14F-4D97-AF65-F5344CB8AC3E}">
        <p14:creationId xmlns:p14="http://schemas.microsoft.com/office/powerpoint/2010/main" val="174212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a:t>
            </a:fld>
            <a:endParaRPr kumimoji="1" lang="ko-Kore-KR" altLang="en-US"/>
          </a:p>
        </p:txBody>
      </p:sp>
    </p:spTree>
    <p:extLst>
      <p:ext uri="{BB962C8B-B14F-4D97-AF65-F5344CB8AC3E}">
        <p14:creationId xmlns:p14="http://schemas.microsoft.com/office/powerpoint/2010/main" val="4208133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60</a:t>
            </a:fld>
            <a:endParaRPr kumimoji="1" lang="ko-Kore-KR" altLang="en-US"/>
          </a:p>
        </p:txBody>
      </p:sp>
    </p:spTree>
    <p:extLst>
      <p:ext uri="{BB962C8B-B14F-4D97-AF65-F5344CB8AC3E}">
        <p14:creationId xmlns:p14="http://schemas.microsoft.com/office/powerpoint/2010/main" val="3024168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61</a:t>
            </a:fld>
            <a:endParaRPr kumimoji="1" lang="ko-Kore-KR" altLang="en-US"/>
          </a:p>
        </p:txBody>
      </p:sp>
    </p:spTree>
    <p:extLst>
      <p:ext uri="{BB962C8B-B14F-4D97-AF65-F5344CB8AC3E}">
        <p14:creationId xmlns:p14="http://schemas.microsoft.com/office/powerpoint/2010/main" val="28428099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62</a:t>
            </a:fld>
            <a:endParaRPr kumimoji="1" lang="ko-Kore-KR" altLang="en-US"/>
          </a:p>
        </p:txBody>
      </p:sp>
    </p:spTree>
    <p:extLst>
      <p:ext uri="{BB962C8B-B14F-4D97-AF65-F5344CB8AC3E}">
        <p14:creationId xmlns:p14="http://schemas.microsoft.com/office/powerpoint/2010/main" val="304306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63</a:t>
            </a:fld>
            <a:endParaRPr kumimoji="1" lang="ko-Kore-KR" altLang="en-US"/>
          </a:p>
        </p:txBody>
      </p:sp>
    </p:spTree>
    <p:extLst>
      <p:ext uri="{BB962C8B-B14F-4D97-AF65-F5344CB8AC3E}">
        <p14:creationId xmlns:p14="http://schemas.microsoft.com/office/powerpoint/2010/main" val="32402030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64</a:t>
            </a:fld>
            <a:endParaRPr kumimoji="1" lang="ko-Kore-KR" altLang="en-US"/>
          </a:p>
        </p:txBody>
      </p:sp>
    </p:spTree>
    <p:extLst>
      <p:ext uri="{BB962C8B-B14F-4D97-AF65-F5344CB8AC3E}">
        <p14:creationId xmlns:p14="http://schemas.microsoft.com/office/powerpoint/2010/main" val="41172634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65</a:t>
            </a:fld>
            <a:endParaRPr kumimoji="1" lang="ko-Kore-KR" altLang="en-US"/>
          </a:p>
        </p:txBody>
      </p:sp>
    </p:spTree>
    <p:extLst>
      <p:ext uri="{BB962C8B-B14F-4D97-AF65-F5344CB8AC3E}">
        <p14:creationId xmlns:p14="http://schemas.microsoft.com/office/powerpoint/2010/main" val="2004315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66</a:t>
            </a:fld>
            <a:endParaRPr kumimoji="1" lang="ko-Kore-KR" altLang="en-US"/>
          </a:p>
        </p:txBody>
      </p:sp>
    </p:spTree>
    <p:extLst>
      <p:ext uri="{BB962C8B-B14F-4D97-AF65-F5344CB8AC3E}">
        <p14:creationId xmlns:p14="http://schemas.microsoft.com/office/powerpoint/2010/main" val="13616700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67</a:t>
            </a:fld>
            <a:endParaRPr kumimoji="1" lang="ko-Kore-KR" altLang="en-US"/>
          </a:p>
        </p:txBody>
      </p:sp>
    </p:spTree>
    <p:extLst>
      <p:ext uri="{BB962C8B-B14F-4D97-AF65-F5344CB8AC3E}">
        <p14:creationId xmlns:p14="http://schemas.microsoft.com/office/powerpoint/2010/main" val="19021477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68</a:t>
            </a:fld>
            <a:endParaRPr kumimoji="1" lang="ko-Kore-KR" altLang="en-US"/>
          </a:p>
        </p:txBody>
      </p:sp>
    </p:spTree>
    <p:extLst>
      <p:ext uri="{BB962C8B-B14F-4D97-AF65-F5344CB8AC3E}">
        <p14:creationId xmlns:p14="http://schemas.microsoft.com/office/powerpoint/2010/main" val="15973305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69</a:t>
            </a:fld>
            <a:endParaRPr kumimoji="1" lang="ko-Kore-KR" altLang="en-US"/>
          </a:p>
        </p:txBody>
      </p:sp>
    </p:spTree>
    <p:extLst>
      <p:ext uri="{BB962C8B-B14F-4D97-AF65-F5344CB8AC3E}">
        <p14:creationId xmlns:p14="http://schemas.microsoft.com/office/powerpoint/2010/main" val="4120338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a:t>
            </a:fld>
            <a:endParaRPr kumimoji="1" lang="ko-Kore-KR" altLang="en-US"/>
          </a:p>
        </p:txBody>
      </p:sp>
    </p:spTree>
    <p:extLst>
      <p:ext uri="{BB962C8B-B14F-4D97-AF65-F5344CB8AC3E}">
        <p14:creationId xmlns:p14="http://schemas.microsoft.com/office/powerpoint/2010/main" val="520112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70</a:t>
            </a:fld>
            <a:endParaRPr kumimoji="1" lang="ko-Kore-KR" altLang="en-US"/>
          </a:p>
        </p:txBody>
      </p:sp>
    </p:spTree>
    <p:extLst>
      <p:ext uri="{BB962C8B-B14F-4D97-AF65-F5344CB8AC3E}">
        <p14:creationId xmlns:p14="http://schemas.microsoft.com/office/powerpoint/2010/main" val="9857337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71</a:t>
            </a:fld>
            <a:endParaRPr kumimoji="1" lang="ko-Kore-KR" altLang="en-US"/>
          </a:p>
        </p:txBody>
      </p:sp>
    </p:spTree>
    <p:extLst>
      <p:ext uri="{BB962C8B-B14F-4D97-AF65-F5344CB8AC3E}">
        <p14:creationId xmlns:p14="http://schemas.microsoft.com/office/powerpoint/2010/main" val="39014273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72</a:t>
            </a:fld>
            <a:endParaRPr kumimoji="1" lang="ko-Kore-KR" altLang="en-US"/>
          </a:p>
        </p:txBody>
      </p:sp>
    </p:spTree>
    <p:extLst>
      <p:ext uri="{BB962C8B-B14F-4D97-AF65-F5344CB8AC3E}">
        <p14:creationId xmlns:p14="http://schemas.microsoft.com/office/powerpoint/2010/main" val="146644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73</a:t>
            </a:fld>
            <a:endParaRPr kumimoji="1" lang="ko-Kore-KR" altLang="en-US"/>
          </a:p>
        </p:txBody>
      </p:sp>
    </p:spTree>
    <p:extLst>
      <p:ext uri="{BB962C8B-B14F-4D97-AF65-F5344CB8AC3E}">
        <p14:creationId xmlns:p14="http://schemas.microsoft.com/office/powerpoint/2010/main" val="7993733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74</a:t>
            </a:fld>
            <a:endParaRPr kumimoji="1" lang="ko-Kore-KR" altLang="en-US"/>
          </a:p>
        </p:txBody>
      </p:sp>
    </p:spTree>
    <p:extLst>
      <p:ext uri="{BB962C8B-B14F-4D97-AF65-F5344CB8AC3E}">
        <p14:creationId xmlns:p14="http://schemas.microsoft.com/office/powerpoint/2010/main" val="16706454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75</a:t>
            </a:fld>
            <a:endParaRPr kumimoji="1" lang="ko-Kore-KR" altLang="en-US"/>
          </a:p>
        </p:txBody>
      </p:sp>
    </p:spTree>
    <p:extLst>
      <p:ext uri="{BB962C8B-B14F-4D97-AF65-F5344CB8AC3E}">
        <p14:creationId xmlns:p14="http://schemas.microsoft.com/office/powerpoint/2010/main" val="32950240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76</a:t>
            </a:fld>
            <a:endParaRPr kumimoji="1" lang="ko-Kore-KR" altLang="en-US"/>
          </a:p>
        </p:txBody>
      </p:sp>
    </p:spTree>
    <p:extLst>
      <p:ext uri="{BB962C8B-B14F-4D97-AF65-F5344CB8AC3E}">
        <p14:creationId xmlns:p14="http://schemas.microsoft.com/office/powerpoint/2010/main" val="30935732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77</a:t>
            </a:fld>
            <a:endParaRPr kumimoji="1" lang="ko-Kore-KR" altLang="en-US"/>
          </a:p>
        </p:txBody>
      </p:sp>
    </p:spTree>
    <p:extLst>
      <p:ext uri="{BB962C8B-B14F-4D97-AF65-F5344CB8AC3E}">
        <p14:creationId xmlns:p14="http://schemas.microsoft.com/office/powerpoint/2010/main" val="20797421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78</a:t>
            </a:fld>
            <a:endParaRPr kumimoji="1" lang="ko-Kore-KR" altLang="en-US"/>
          </a:p>
        </p:txBody>
      </p:sp>
    </p:spTree>
    <p:extLst>
      <p:ext uri="{BB962C8B-B14F-4D97-AF65-F5344CB8AC3E}">
        <p14:creationId xmlns:p14="http://schemas.microsoft.com/office/powerpoint/2010/main" val="19943044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79</a:t>
            </a:fld>
            <a:endParaRPr kumimoji="1" lang="ko-Kore-KR" altLang="en-US"/>
          </a:p>
        </p:txBody>
      </p:sp>
    </p:spTree>
    <p:extLst>
      <p:ext uri="{BB962C8B-B14F-4D97-AF65-F5344CB8AC3E}">
        <p14:creationId xmlns:p14="http://schemas.microsoft.com/office/powerpoint/2010/main" val="2021762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a:t>
            </a:fld>
            <a:endParaRPr kumimoji="1" lang="ko-Kore-KR" altLang="en-US"/>
          </a:p>
        </p:txBody>
      </p:sp>
    </p:spTree>
    <p:extLst>
      <p:ext uri="{BB962C8B-B14F-4D97-AF65-F5344CB8AC3E}">
        <p14:creationId xmlns:p14="http://schemas.microsoft.com/office/powerpoint/2010/main" val="87543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80</a:t>
            </a:fld>
            <a:endParaRPr kumimoji="1" lang="ko-Kore-KR" altLang="en-US"/>
          </a:p>
        </p:txBody>
      </p:sp>
    </p:spTree>
    <p:extLst>
      <p:ext uri="{BB962C8B-B14F-4D97-AF65-F5344CB8AC3E}">
        <p14:creationId xmlns:p14="http://schemas.microsoft.com/office/powerpoint/2010/main" val="27328349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81</a:t>
            </a:fld>
            <a:endParaRPr kumimoji="1" lang="ko-Kore-KR" altLang="en-US"/>
          </a:p>
        </p:txBody>
      </p:sp>
    </p:spTree>
    <p:extLst>
      <p:ext uri="{BB962C8B-B14F-4D97-AF65-F5344CB8AC3E}">
        <p14:creationId xmlns:p14="http://schemas.microsoft.com/office/powerpoint/2010/main" val="33961350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82</a:t>
            </a:fld>
            <a:endParaRPr kumimoji="1" lang="ko-Kore-KR" altLang="en-US"/>
          </a:p>
        </p:txBody>
      </p:sp>
    </p:spTree>
    <p:extLst>
      <p:ext uri="{BB962C8B-B14F-4D97-AF65-F5344CB8AC3E}">
        <p14:creationId xmlns:p14="http://schemas.microsoft.com/office/powerpoint/2010/main" val="33534019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83</a:t>
            </a:fld>
            <a:endParaRPr kumimoji="1" lang="ko-Kore-KR" altLang="en-US"/>
          </a:p>
        </p:txBody>
      </p:sp>
    </p:spTree>
    <p:extLst>
      <p:ext uri="{BB962C8B-B14F-4D97-AF65-F5344CB8AC3E}">
        <p14:creationId xmlns:p14="http://schemas.microsoft.com/office/powerpoint/2010/main" val="31265845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84</a:t>
            </a:fld>
            <a:endParaRPr kumimoji="1" lang="ko-Kore-KR" altLang="en-US"/>
          </a:p>
        </p:txBody>
      </p:sp>
    </p:spTree>
    <p:extLst>
      <p:ext uri="{BB962C8B-B14F-4D97-AF65-F5344CB8AC3E}">
        <p14:creationId xmlns:p14="http://schemas.microsoft.com/office/powerpoint/2010/main" val="183208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a:t>
            </a:fld>
            <a:endParaRPr kumimoji="1" lang="ko-Kore-KR" altLang="en-US"/>
          </a:p>
        </p:txBody>
      </p:sp>
    </p:spTree>
    <p:extLst>
      <p:ext uri="{BB962C8B-B14F-4D97-AF65-F5344CB8AC3E}">
        <p14:creationId xmlns:p14="http://schemas.microsoft.com/office/powerpoint/2010/main" val="1079723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3047802" y="2244725"/>
            <a:ext cx="18286810" cy="4775200"/>
          </a:xfrm>
        </p:spPr>
        <p:txBody>
          <a:bodyPr anchor="b"/>
          <a:lstStyle>
            <a:lvl1pPr algn="ctr">
              <a:defRPr sz="12000"/>
            </a:lvl1pPr>
          </a:lstStyle>
          <a:p>
            <a:r>
              <a:rPr lang="ko-KR" altLang="en-US"/>
              <a:t>마스터 제목 스타일 편집</a:t>
            </a:r>
            <a:endParaRPr lang="en-US"/>
          </a:p>
        </p:txBody>
      </p:sp>
      <p:sp>
        <p:nvSpPr>
          <p:cNvPr id="3" name="Subtitle 2"/>
          <p:cNvSpPr>
            <a:spLocks noGrp="1"/>
          </p:cNvSpPr>
          <p:nvPr>
            <p:ph type="subTitle" idx="1"/>
          </p:nvPr>
        </p:nvSpPr>
        <p:spPr>
          <a:xfrm>
            <a:off x="3047802" y="7204075"/>
            <a:ext cx="18286810" cy="3311525"/>
          </a:xfrm>
        </p:spPr>
        <p:txBody>
          <a:bodyPr/>
          <a:lstStyle>
            <a:lvl1pPr marL="0" indent="0" algn="ctr">
              <a:buNone/>
              <a:defRPr sz="4800"/>
            </a:lvl1pPr>
            <a:lvl2pPr marL="914377" indent="0" algn="ctr">
              <a:buNone/>
              <a:defRPr sz="4000"/>
            </a:lvl2pPr>
            <a:lvl3pPr marL="1828756" indent="0" algn="ctr">
              <a:buNone/>
              <a:defRPr sz="3600"/>
            </a:lvl3pPr>
            <a:lvl4pPr marL="2743133" indent="0" algn="ctr">
              <a:buNone/>
              <a:defRPr sz="3200"/>
            </a:lvl4pPr>
            <a:lvl5pPr marL="3657507" indent="0" algn="ctr">
              <a:buNone/>
              <a:defRPr sz="3200"/>
            </a:lvl5pPr>
            <a:lvl6pPr marL="4571886" indent="0" algn="ctr">
              <a:buNone/>
              <a:defRPr sz="3200"/>
            </a:lvl6pPr>
            <a:lvl7pPr marL="5486263" indent="0" algn="ctr">
              <a:buNone/>
              <a:defRPr sz="3200"/>
            </a:lvl7pPr>
            <a:lvl8pPr marL="6400640" indent="0" algn="ctr">
              <a:buNone/>
              <a:defRPr sz="3200"/>
            </a:lvl8pPr>
            <a:lvl9pPr marL="7315017" indent="0" algn="ctr">
              <a:buNone/>
              <a:defRPr sz="32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2021. 10. 4.</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4076522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2021. 10. 4.</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411615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668" y="730255"/>
            <a:ext cx="5257458" cy="11623677"/>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1676295" y="730255"/>
            <a:ext cx="15467593" cy="1162367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2021. 10. 4.</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362647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2021. 10. 4.</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3541496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1663593" y="3419481"/>
            <a:ext cx="21029831" cy="5705475"/>
          </a:xfrm>
        </p:spPr>
        <p:txBody>
          <a:bodyPr anchor="b"/>
          <a:lstStyle>
            <a:lvl1pPr>
              <a:defRPr sz="12000"/>
            </a:lvl1pPr>
          </a:lstStyle>
          <a:p>
            <a:r>
              <a:rPr lang="ko-KR" altLang="en-US"/>
              <a:t>마스터 제목 스타일 편집</a:t>
            </a:r>
            <a:endParaRPr lang="en-US"/>
          </a:p>
        </p:txBody>
      </p:sp>
      <p:sp>
        <p:nvSpPr>
          <p:cNvPr id="3" name="Text Placeholder 2"/>
          <p:cNvSpPr>
            <a:spLocks noGrp="1"/>
          </p:cNvSpPr>
          <p:nvPr>
            <p:ph type="body" idx="1"/>
          </p:nvPr>
        </p:nvSpPr>
        <p:spPr>
          <a:xfrm>
            <a:off x="1663593" y="9178928"/>
            <a:ext cx="21029831" cy="3000373"/>
          </a:xfrm>
        </p:spPr>
        <p:txBody>
          <a:bodyPr/>
          <a:lstStyle>
            <a:lvl1pPr marL="0" indent="0">
              <a:buNone/>
              <a:defRPr sz="4800">
                <a:solidFill>
                  <a:schemeClr val="tx1">
                    <a:tint val="75000"/>
                  </a:schemeClr>
                </a:solidFill>
              </a:defRPr>
            </a:lvl1pPr>
            <a:lvl2pPr marL="914377" indent="0">
              <a:buNone/>
              <a:defRPr sz="4000">
                <a:solidFill>
                  <a:schemeClr val="tx1">
                    <a:tint val="75000"/>
                  </a:schemeClr>
                </a:solidFill>
              </a:defRPr>
            </a:lvl2pPr>
            <a:lvl3pPr marL="1828756" indent="0">
              <a:buNone/>
              <a:defRPr sz="3600">
                <a:solidFill>
                  <a:schemeClr val="tx1">
                    <a:tint val="75000"/>
                  </a:schemeClr>
                </a:solidFill>
              </a:defRPr>
            </a:lvl3pPr>
            <a:lvl4pPr marL="2743133" indent="0">
              <a:buNone/>
              <a:defRPr sz="3200">
                <a:solidFill>
                  <a:schemeClr val="tx1">
                    <a:tint val="75000"/>
                  </a:schemeClr>
                </a:solidFill>
              </a:defRPr>
            </a:lvl4pPr>
            <a:lvl5pPr marL="3657507" indent="0">
              <a:buNone/>
              <a:defRPr sz="3200">
                <a:solidFill>
                  <a:schemeClr val="tx1">
                    <a:tint val="75000"/>
                  </a:schemeClr>
                </a:solidFill>
              </a:defRPr>
            </a:lvl5pPr>
            <a:lvl6pPr marL="4571886" indent="0">
              <a:buNone/>
              <a:defRPr sz="3200">
                <a:solidFill>
                  <a:schemeClr val="tx1">
                    <a:tint val="75000"/>
                  </a:schemeClr>
                </a:solidFill>
              </a:defRPr>
            </a:lvl6pPr>
            <a:lvl7pPr marL="5486263" indent="0">
              <a:buNone/>
              <a:defRPr sz="3200">
                <a:solidFill>
                  <a:schemeClr val="tx1">
                    <a:tint val="75000"/>
                  </a:schemeClr>
                </a:solidFill>
              </a:defRPr>
            </a:lvl7pPr>
            <a:lvl8pPr marL="6400640" indent="0">
              <a:buNone/>
              <a:defRPr sz="3200">
                <a:solidFill>
                  <a:schemeClr val="tx1">
                    <a:tint val="75000"/>
                  </a:schemeClr>
                </a:solidFill>
              </a:defRPr>
            </a:lvl8pPr>
            <a:lvl9pPr marL="7315017" indent="0">
              <a:buNone/>
              <a:defRPr sz="3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2021. 10. 4.</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146481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1676291" y="3651251"/>
            <a:ext cx="10362526" cy="870267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12343596" y="3651251"/>
            <a:ext cx="10362526" cy="870267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2021. 10. 4.</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69540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679467" y="730251"/>
            <a:ext cx="21029831" cy="2651125"/>
          </a:xfrm>
        </p:spPr>
        <p:txBody>
          <a:bodyPr/>
          <a:lstStyle/>
          <a:p>
            <a:r>
              <a:rPr lang="ko-KR" altLang="en-US"/>
              <a:t>마스터 제목 스타일 편집</a:t>
            </a:r>
            <a:endParaRPr lang="en-US"/>
          </a:p>
        </p:txBody>
      </p:sp>
      <p:sp>
        <p:nvSpPr>
          <p:cNvPr id="3" name="Text Placeholder 2"/>
          <p:cNvSpPr>
            <a:spLocks noGrp="1"/>
          </p:cNvSpPr>
          <p:nvPr>
            <p:ph type="body" idx="1"/>
          </p:nvPr>
        </p:nvSpPr>
        <p:spPr>
          <a:xfrm>
            <a:off x="1679469" y="3362325"/>
            <a:ext cx="10314902" cy="1647824"/>
          </a:xfrm>
        </p:spPr>
        <p:txBody>
          <a:bodyPr anchor="b"/>
          <a:lstStyle>
            <a:lvl1pPr marL="0" indent="0">
              <a:buNone/>
              <a:defRPr sz="4800" b="1"/>
            </a:lvl1pPr>
            <a:lvl2pPr marL="914377" indent="0">
              <a:buNone/>
              <a:defRPr sz="4000" b="1"/>
            </a:lvl2pPr>
            <a:lvl3pPr marL="1828756" indent="0">
              <a:buNone/>
              <a:defRPr sz="3600" b="1"/>
            </a:lvl3pPr>
            <a:lvl4pPr marL="2743133" indent="0">
              <a:buNone/>
              <a:defRPr sz="3200" b="1"/>
            </a:lvl4pPr>
            <a:lvl5pPr marL="3657507"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1679469" y="5010153"/>
            <a:ext cx="10314902" cy="736917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12343601" y="3362325"/>
            <a:ext cx="10365701" cy="1647824"/>
          </a:xfrm>
        </p:spPr>
        <p:txBody>
          <a:bodyPr anchor="b"/>
          <a:lstStyle>
            <a:lvl1pPr marL="0" indent="0">
              <a:buNone/>
              <a:defRPr sz="4800" b="1"/>
            </a:lvl1pPr>
            <a:lvl2pPr marL="914377" indent="0">
              <a:buNone/>
              <a:defRPr sz="4000" b="1"/>
            </a:lvl2pPr>
            <a:lvl3pPr marL="1828756" indent="0">
              <a:buNone/>
              <a:defRPr sz="3600" b="1"/>
            </a:lvl3pPr>
            <a:lvl4pPr marL="2743133" indent="0">
              <a:buNone/>
              <a:defRPr sz="3200" b="1"/>
            </a:lvl4pPr>
            <a:lvl5pPr marL="3657507"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12343601" y="5010153"/>
            <a:ext cx="10365701" cy="736917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p>
            <a:fld id="{1161F041-D29B-8C4F-81D4-F6B9816EE8A8}" type="datetimeFigureOut">
              <a:rPr kumimoji="1" lang="ko-Kore-KR" altLang="en-US" smtClean="0"/>
              <a:t>2021. 10. 4.</a:t>
            </a:fld>
            <a:endParaRPr kumimoji="1" lang="ko-Kore-KR" altLang="en-US"/>
          </a:p>
        </p:txBody>
      </p:sp>
      <p:sp>
        <p:nvSpPr>
          <p:cNvPr id="8" name="Footer Placeholder 7"/>
          <p:cNvSpPr>
            <a:spLocks noGrp="1"/>
          </p:cNvSpPr>
          <p:nvPr>
            <p:ph type="ftr" sz="quarter" idx="11"/>
          </p:nvPr>
        </p:nvSpPr>
        <p:spPr/>
        <p:txBody>
          <a:bodyPr/>
          <a:lstStyle/>
          <a:p>
            <a:endParaRPr kumimoji="1" lang="ko-Kore-KR" altLang="en-US"/>
          </a:p>
        </p:txBody>
      </p:sp>
      <p:sp>
        <p:nvSpPr>
          <p:cNvPr id="9" name="Slide Number Placeholder 8"/>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56655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1161F041-D29B-8C4F-81D4-F6B9816EE8A8}" type="datetimeFigureOut">
              <a:rPr kumimoji="1" lang="ko-Kore-KR" altLang="en-US" smtClean="0"/>
              <a:t>2021. 10. 4.</a:t>
            </a:fld>
            <a:endParaRPr kumimoji="1" lang="ko-Kore-KR" altLang="en-US"/>
          </a:p>
        </p:txBody>
      </p:sp>
      <p:sp>
        <p:nvSpPr>
          <p:cNvPr id="4" name="Footer Placeholder 3"/>
          <p:cNvSpPr>
            <a:spLocks noGrp="1"/>
          </p:cNvSpPr>
          <p:nvPr>
            <p:ph type="ftr" sz="quarter" idx="11"/>
          </p:nvPr>
        </p:nvSpPr>
        <p:spPr/>
        <p:txBody>
          <a:bodyPr/>
          <a:lstStyle/>
          <a:p>
            <a:endParaRPr kumimoji="1" lang="ko-Kore-KR" altLang="en-US"/>
          </a:p>
        </p:txBody>
      </p:sp>
      <p:sp>
        <p:nvSpPr>
          <p:cNvPr id="5" name="Slide Number Placeholder 4"/>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76115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61F041-D29B-8C4F-81D4-F6B9816EE8A8}" type="datetimeFigureOut">
              <a:rPr kumimoji="1" lang="ko-Kore-KR" altLang="en-US" smtClean="0"/>
              <a:t>2021. 10. 4.</a:t>
            </a:fld>
            <a:endParaRPr kumimoji="1" lang="ko-Kore-KR" altLang="en-US"/>
          </a:p>
        </p:txBody>
      </p:sp>
      <p:sp>
        <p:nvSpPr>
          <p:cNvPr id="3" name="Footer Placeholder 2"/>
          <p:cNvSpPr>
            <a:spLocks noGrp="1"/>
          </p:cNvSpPr>
          <p:nvPr>
            <p:ph type="ftr" sz="quarter" idx="11"/>
          </p:nvPr>
        </p:nvSpPr>
        <p:spPr/>
        <p:txBody>
          <a:bodyPr/>
          <a:lstStyle/>
          <a:p>
            <a:endParaRPr kumimoji="1" lang="ko-Kore-KR" altLang="en-US"/>
          </a:p>
        </p:txBody>
      </p:sp>
      <p:sp>
        <p:nvSpPr>
          <p:cNvPr id="4" name="Slide Number Placeholder 3"/>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30461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679467" y="914400"/>
            <a:ext cx="7863963" cy="3200400"/>
          </a:xfrm>
        </p:spPr>
        <p:txBody>
          <a:bodyPr anchor="b"/>
          <a:lstStyle>
            <a:lvl1pPr>
              <a:defRPr sz="6400"/>
            </a:lvl1pPr>
          </a:lstStyle>
          <a:p>
            <a:r>
              <a:rPr lang="ko-KR" altLang="en-US"/>
              <a:t>마스터 제목 스타일 편집</a:t>
            </a:r>
            <a:endParaRPr lang="en-US"/>
          </a:p>
        </p:txBody>
      </p:sp>
      <p:sp>
        <p:nvSpPr>
          <p:cNvPr id="3" name="Content Placeholder 2"/>
          <p:cNvSpPr>
            <a:spLocks noGrp="1"/>
          </p:cNvSpPr>
          <p:nvPr>
            <p:ph idx="1"/>
          </p:nvPr>
        </p:nvSpPr>
        <p:spPr>
          <a:xfrm>
            <a:off x="10365701" y="1974855"/>
            <a:ext cx="12343597" cy="9747251"/>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1679467" y="4114801"/>
            <a:ext cx="7863963" cy="7623176"/>
          </a:xfrm>
        </p:spPr>
        <p:txBody>
          <a:bodyPr/>
          <a:lstStyle>
            <a:lvl1pPr marL="0" indent="0">
              <a:buNone/>
              <a:defRPr sz="3200"/>
            </a:lvl1pPr>
            <a:lvl2pPr marL="914377" indent="0">
              <a:buNone/>
              <a:defRPr sz="2800"/>
            </a:lvl2pPr>
            <a:lvl3pPr marL="1828756" indent="0">
              <a:buNone/>
              <a:defRPr sz="2400"/>
            </a:lvl3pPr>
            <a:lvl4pPr marL="2743133" indent="0">
              <a:buNone/>
              <a:defRPr sz="2000"/>
            </a:lvl4pPr>
            <a:lvl5pPr marL="3657507"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2021. 10. 4.</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327026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679467" y="914400"/>
            <a:ext cx="7863963" cy="3200400"/>
          </a:xfrm>
        </p:spPr>
        <p:txBody>
          <a:bodyPr anchor="b"/>
          <a:lstStyle>
            <a:lvl1pPr>
              <a:defRPr sz="6400"/>
            </a:lvl1pPr>
          </a:lstStyle>
          <a:p>
            <a:r>
              <a:rPr lang="ko-KR" altLang="en-US"/>
              <a:t>마스터 제목 스타일 편집</a:t>
            </a:r>
            <a:endParaRPr lang="en-US"/>
          </a:p>
        </p:txBody>
      </p:sp>
      <p:sp>
        <p:nvSpPr>
          <p:cNvPr id="3" name="Picture Placeholder 2"/>
          <p:cNvSpPr>
            <a:spLocks noGrp="1" noChangeAspect="1"/>
          </p:cNvSpPr>
          <p:nvPr>
            <p:ph type="pic" idx="1"/>
          </p:nvPr>
        </p:nvSpPr>
        <p:spPr>
          <a:xfrm>
            <a:off x="10365701" y="1974855"/>
            <a:ext cx="12343597" cy="9747251"/>
          </a:xfrm>
        </p:spPr>
        <p:txBody>
          <a:bodyPr anchor="t"/>
          <a:lstStyle>
            <a:lvl1pPr marL="0" indent="0">
              <a:buNone/>
              <a:defRPr sz="6400"/>
            </a:lvl1pPr>
            <a:lvl2pPr marL="914377" indent="0">
              <a:buNone/>
              <a:defRPr sz="5600"/>
            </a:lvl2pPr>
            <a:lvl3pPr marL="1828756" indent="0">
              <a:buNone/>
              <a:defRPr sz="4800"/>
            </a:lvl3pPr>
            <a:lvl4pPr marL="2743133" indent="0">
              <a:buNone/>
              <a:defRPr sz="4000"/>
            </a:lvl4pPr>
            <a:lvl5pPr marL="3657507" indent="0">
              <a:buNone/>
              <a:defRPr sz="4000"/>
            </a:lvl5pPr>
            <a:lvl6pPr marL="4571886" indent="0">
              <a:buNone/>
              <a:defRPr sz="4000"/>
            </a:lvl6pPr>
            <a:lvl7pPr marL="5486263" indent="0">
              <a:buNone/>
              <a:defRPr sz="4000"/>
            </a:lvl7pPr>
            <a:lvl8pPr marL="6400640" indent="0">
              <a:buNone/>
              <a:defRPr sz="4000"/>
            </a:lvl8pPr>
            <a:lvl9pPr marL="7315017" indent="0">
              <a:buNone/>
              <a:defRPr sz="4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1679467" y="4114801"/>
            <a:ext cx="7863963" cy="7623176"/>
          </a:xfrm>
        </p:spPr>
        <p:txBody>
          <a:bodyPr/>
          <a:lstStyle>
            <a:lvl1pPr marL="0" indent="0">
              <a:buNone/>
              <a:defRPr sz="3200"/>
            </a:lvl1pPr>
            <a:lvl2pPr marL="914377" indent="0">
              <a:buNone/>
              <a:defRPr sz="2800"/>
            </a:lvl2pPr>
            <a:lvl3pPr marL="1828756" indent="0">
              <a:buNone/>
              <a:defRPr sz="2400"/>
            </a:lvl3pPr>
            <a:lvl4pPr marL="2743133" indent="0">
              <a:buNone/>
              <a:defRPr sz="2000"/>
            </a:lvl4pPr>
            <a:lvl5pPr marL="3657507"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2021. 10. 4.</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68185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5"/>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1676291" y="3651251"/>
            <a:ext cx="21029831" cy="870267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1676291" y="12712701"/>
            <a:ext cx="5486043" cy="730251"/>
          </a:xfrm>
          <a:prstGeom prst="rect">
            <a:avLst/>
          </a:prstGeom>
        </p:spPr>
        <p:txBody>
          <a:bodyPr vert="horz" lIns="91440" tIns="45720" rIns="91440" bIns="45720" rtlCol="0" anchor="ctr"/>
          <a:lstStyle>
            <a:lvl1pPr algn="l">
              <a:defRPr sz="2400">
                <a:solidFill>
                  <a:schemeClr val="tx1">
                    <a:tint val="75000"/>
                  </a:schemeClr>
                </a:solidFill>
              </a:defRPr>
            </a:lvl1pPr>
          </a:lstStyle>
          <a:p>
            <a:fld id="{1161F041-D29B-8C4F-81D4-F6B9816EE8A8}" type="datetimeFigureOut">
              <a:rPr kumimoji="1" lang="ko-Kore-KR" altLang="en-US" smtClean="0"/>
              <a:t>2021. 10. 4.</a:t>
            </a:fld>
            <a:endParaRPr kumimoji="1" lang="ko-Kore-KR" altLang="en-US"/>
          </a:p>
        </p:txBody>
      </p:sp>
      <p:sp>
        <p:nvSpPr>
          <p:cNvPr id="5" name="Footer Placeholder 4"/>
          <p:cNvSpPr>
            <a:spLocks noGrp="1"/>
          </p:cNvSpPr>
          <p:nvPr>
            <p:ph type="ftr" sz="quarter" idx="3"/>
          </p:nvPr>
        </p:nvSpPr>
        <p:spPr>
          <a:xfrm>
            <a:off x="8076675" y="12712701"/>
            <a:ext cx="8229064" cy="730251"/>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kumimoji="1" lang="ko-Kore-KR" altLang="en-US"/>
          </a:p>
        </p:txBody>
      </p:sp>
      <p:sp>
        <p:nvSpPr>
          <p:cNvPr id="6" name="Slide Number Placeholder 5"/>
          <p:cNvSpPr>
            <a:spLocks noGrp="1"/>
          </p:cNvSpPr>
          <p:nvPr>
            <p:ph type="sldNum" sz="quarter" idx="4"/>
          </p:nvPr>
        </p:nvSpPr>
        <p:spPr>
          <a:xfrm>
            <a:off x="17220079" y="12712701"/>
            <a:ext cx="5486043" cy="730251"/>
          </a:xfrm>
          <a:prstGeom prst="rect">
            <a:avLst/>
          </a:prstGeom>
        </p:spPr>
        <p:txBody>
          <a:bodyPr vert="horz" lIns="91440" tIns="45720" rIns="91440" bIns="45720" rtlCol="0" anchor="ctr"/>
          <a:lstStyle>
            <a:lvl1pPr algn="r">
              <a:defRPr sz="2400">
                <a:solidFill>
                  <a:schemeClr val="tx1">
                    <a:tint val="75000"/>
                  </a:schemeClr>
                </a:solidFill>
              </a:defRPr>
            </a:lvl1p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1497897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828756"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87" indent="-457187" algn="l" defTabSz="1828756"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66" indent="-457187" algn="l" defTabSz="1828756"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43" indent="-457187" algn="l" defTabSz="1828756"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320"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97"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76"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453"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827"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206"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56" rtl="0" eaLnBrk="1" latinLnBrk="0" hangingPunct="1">
        <a:defRPr sz="3600" kern="1200">
          <a:solidFill>
            <a:schemeClr val="tx1"/>
          </a:solidFill>
          <a:latin typeface="+mn-lt"/>
          <a:ea typeface="+mn-ea"/>
          <a:cs typeface="+mn-cs"/>
        </a:defRPr>
      </a:lvl1pPr>
      <a:lvl2pPr marL="914377" algn="l" defTabSz="1828756" rtl="0" eaLnBrk="1" latinLnBrk="0" hangingPunct="1">
        <a:defRPr sz="3600" kern="1200">
          <a:solidFill>
            <a:schemeClr val="tx1"/>
          </a:solidFill>
          <a:latin typeface="+mn-lt"/>
          <a:ea typeface="+mn-ea"/>
          <a:cs typeface="+mn-cs"/>
        </a:defRPr>
      </a:lvl2pPr>
      <a:lvl3pPr marL="1828756" algn="l" defTabSz="1828756" rtl="0" eaLnBrk="1" latinLnBrk="0" hangingPunct="1">
        <a:defRPr sz="3600" kern="1200">
          <a:solidFill>
            <a:schemeClr val="tx1"/>
          </a:solidFill>
          <a:latin typeface="+mn-lt"/>
          <a:ea typeface="+mn-ea"/>
          <a:cs typeface="+mn-cs"/>
        </a:defRPr>
      </a:lvl3pPr>
      <a:lvl4pPr marL="2743133" algn="l" defTabSz="1828756" rtl="0" eaLnBrk="1" latinLnBrk="0" hangingPunct="1">
        <a:defRPr sz="3600" kern="1200">
          <a:solidFill>
            <a:schemeClr val="tx1"/>
          </a:solidFill>
          <a:latin typeface="+mn-lt"/>
          <a:ea typeface="+mn-ea"/>
          <a:cs typeface="+mn-cs"/>
        </a:defRPr>
      </a:lvl4pPr>
      <a:lvl5pPr marL="3657507" algn="l" defTabSz="1828756" rtl="0" eaLnBrk="1" latinLnBrk="0" hangingPunct="1">
        <a:defRPr sz="3600" kern="1200">
          <a:solidFill>
            <a:schemeClr val="tx1"/>
          </a:solidFill>
          <a:latin typeface="+mn-lt"/>
          <a:ea typeface="+mn-ea"/>
          <a:cs typeface="+mn-cs"/>
        </a:defRPr>
      </a:lvl5pPr>
      <a:lvl6pPr marL="4571886" algn="l" defTabSz="1828756" rtl="0" eaLnBrk="1" latinLnBrk="0" hangingPunct="1">
        <a:defRPr sz="3600" kern="1200">
          <a:solidFill>
            <a:schemeClr val="tx1"/>
          </a:solidFill>
          <a:latin typeface="+mn-lt"/>
          <a:ea typeface="+mn-ea"/>
          <a:cs typeface="+mn-cs"/>
        </a:defRPr>
      </a:lvl6pPr>
      <a:lvl7pPr marL="5486263" algn="l" defTabSz="1828756" rtl="0" eaLnBrk="1" latinLnBrk="0" hangingPunct="1">
        <a:defRPr sz="3600" kern="1200">
          <a:solidFill>
            <a:schemeClr val="tx1"/>
          </a:solidFill>
          <a:latin typeface="+mn-lt"/>
          <a:ea typeface="+mn-ea"/>
          <a:cs typeface="+mn-cs"/>
        </a:defRPr>
      </a:lvl7pPr>
      <a:lvl8pPr marL="6400640" algn="l" defTabSz="1828756" rtl="0" eaLnBrk="1" latinLnBrk="0" hangingPunct="1">
        <a:defRPr sz="3600" kern="1200">
          <a:solidFill>
            <a:schemeClr val="tx1"/>
          </a:solidFill>
          <a:latin typeface="+mn-lt"/>
          <a:ea typeface="+mn-ea"/>
          <a:cs typeface="+mn-cs"/>
        </a:defRPr>
      </a:lvl8pPr>
      <a:lvl9pPr marL="7315017" algn="l" defTabSz="1828756"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htqin/awesome-model-quantization" TargetMode="External"/><Relationship Id="rId3" Type="http://schemas.openxmlformats.org/officeDocument/2006/relationships/image" Target="../media/image2.png"/><Relationship Id="rId7" Type="http://schemas.openxmlformats.org/officeDocument/2006/relationships/hyperlink" Target="https://docs.nvidia.com/deeplearning/tensorrt/developer-guide/index.html#working-with-int8"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onnxruntime.ai/docs/performance/quantization.html" TargetMode="External"/><Relationship Id="rId5" Type="http://schemas.openxmlformats.org/officeDocument/2006/relationships/hyperlink" Target="https://www.tensorflow.org/lite/performance/model_optimization" TargetMode="External"/><Relationship Id="rId4" Type="http://schemas.openxmlformats.org/officeDocument/2006/relationships/hyperlink" Target="https://pytorch.org/docs/stable/quantization.html" TargetMode="Externa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nni.readthedocs.io/en/latest/Compression/pruning.html" TargetMode="External"/><Relationship Id="rId5" Type="http://schemas.openxmlformats.org/officeDocument/2006/relationships/hyperlink" Target="https://pytorch.org/tutorials/intermediate/pruning_tutorial.html#pruning-tutorial" TargetMode="External"/><Relationship Id="rId4" Type="http://schemas.openxmlformats.org/officeDocument/2006/relationships/hyperlink" Target="https://www.tensorflow.org/model_optimization/guide/pruning?hl=k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www.datacamp.com/community/tutorials/active-learni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www.datacamp.com/community/tutorials/active-learn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www.automl.org/book/" TargetMode="Externa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png"/><Relationship Id="rId7"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wangyongjie-ntu/Awesome-explainable-AI"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hyperlink" Target="https://github.com/marcotcr/lime" TargetMode="External"/><Relationship Id="rId5" Type="http://schemas.openxmlformats.org/officeDocument/2006/relationships/hyperlink" Target="https://github.com/slundberg/shap" TargetMode="External"/><Relationship Id="rId4" Type="http://schemas.openxmlformats.org/officeDocument/2006/relationships/hyperlink" Target="https://christophm.github.io/interpretable-ml-boo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743020" y="2821583"/>
            <a:ext cx="17526000"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altLang="ko-Kore-KR" sz="8000" b="1" dirty="0">
                <a:sym typeface="SpoqaHanSans-Bold"/>
              </a:rPr>
              <a:t>Research Topics </a:t>
            </a:r>
            <a:br>
              <a:rPr lang="en-US" altLang="ko-Kore-KR" sz="8000" b="1" dirty="0">
                <a:sym typeface="SpoqaHanSans-Bold"/>
              </a:rPr>
            </a:br>
            <a:r>
              <a:rPr lang="en-US" altLang="ko-Kore-KR" sz="8000" b="1" dirty="0">
                <a:sym typeface="SpoqaHanSans-Bold"/>
              </a:rPr>
              <a:t>for Productions</a:t>
            </a:r>
            <a:endParaRPr lang="en-US" altLang="ko-KR" sz="3200"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1</a:t>
            </a:r>
            <a:r>
              <a:rPr b="1" dirty="0">
                <a:solidFill>
                  <a:srgbClr val="ED234B"/>
                </a:solidFill>
                <a:latin typeface="SpoqaHanSans-Bold" panose="020B0500000000000000" pitchFamily="34" charset="-128"/>
                <a:ea typeface="SpoqaHanSans-Bold" panose="020B0500000000000000" pitchFamily="34" charset="-128"/>
              </a:rPr>
              <a:t> </a:t>
            </a:r>
            <a:r>
              <a:rPr lang="en-US" b="1" dirty="0">
                <a:solidFill>
                  <a:srgbClr val="53585F"/>
                </a:solidFill>
                <a:latin typeface="SpoqaHanSans-Bold" panose="020B0500000000000000" pitchFamily="34" charset="-128"/>
                <a:ea typeface="SpoqaHanSans-Bold" panose="020B0500000000000000" pitchFamily="34" charset="-128"/>
              </a:rPr>
              <a:t>Model Compression</a:t>
            </a:r>
            <a:br>
              <a:rPr lang="en-US" b="1" dirty="0">
                <a:solidFill>
                  <a:srgbClr val="53585F"/>
                </a:solidFill>
                <a:latin typeface="SpoqaHanSans-Bold" panose="020B0500000000000000" pitchFamily="34" charset="-128"/>
                <a:ea typeface="SpoqaHanSans-Bold" panose="020B0500000000000000" pitchFamily="34" charset="-128"/>
              </a:rPr>
            </a:br>
            <a:r>
              <a:rPr lang="en-US" b="1" dirty="0">
                <a:solidFill>
                  <a:srgbClr val="53585F"/>
                </a:solidFill>
                <a:latin typeface="SpoqaHanSans-Bold" panose="020B0500000000000000" pitchFamily="34" charset="-128"/>
                <a:ea typeface="SpoqaHanSans-Bold" panose="020B0500000000000000" pitchFamily="34" charset="-128"/>
              </a:rPr>
              <a:t>(Quantization, Distillation, Pruning)</a:t>
            </a: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9EAC1D2C-13F2-6B48-920F-0D682217455A}"/>
              </a:ext>
            </a:extLst>
          </p:cNvPr>
          <p:cNvSpPr/>
          <p:nvPr/>
        </p:nvSpPr>
        <p:spPr>
          <a:xfrm>
            <a:off x="-1" y="3886200"/>
            <a:ext cx="5486043" cy="982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1"/>
          <a:lstStyle/>
          <a:p>
            <a:pPr algn="ctr"/>
            <a:endParaRPr kumimoji="1" lang="ko-Kore-KR" altLang="en-US" sz="85700" b="1" dirty="0">
              <a:solidFill>
                <a:schemeClr val="tx1"/>
              </a:solidFill>
              <a:latin typeface="Matura MT Script Capitals" panose="03020802060602070202" pitchFamily="66" charset="0"/>
              <a:ea typeface="Spoqa Han Sans Neo Bold" panose="020B0500000000000000" pitchFamily="34" charset="-128"/>
              <a:cs typeface="APPLE CHANCERY" panose="03020702040506060504" pitchFamily="66" charset="-79"/>
            </a:endParaRPr>
          </a:p>
        </p:txBody>
      </p:sp>
      <p:sp>
        <p:nvSpPr>
          <p:cNvPr id="5" name="직사각형 4">
            <a:extLst>
              <a:ext uri="{FF2B5EF4-FFF2-40B4-BE49-F238E27FC236}">
                <a16:creationId xmlns:a16="http://schemas.microsoft.com/office/drawing/2014/main" id="{3BF8C0A3-F4E5-2C4B-B096-FCC01DAC7E4A}"/>
              </a:ext>
            </a:extLst>
          </p:cNvPr>
          <p:cNvSpPr/>
          <p:nvPr/>
        </p:nvSpPr>
        <p:spPr>
          <a:xfrm>
            <a:off x="-1884128" y="2671365"/>
            <a:ext cx="7135856" cy="13849945"/>
          </a:xfrm>
          <a:prstGeom prst="rect">
            <a:avLst/>
          </a:prstGeom>
        </p:spPr>
        <p:txBody>
          <a:bodyPr wrap="square" lIns="0" tIns="0" rIns="0" bIns="0" anchor="ctr">
            <a:spAutoFit/>
          </a:bodyPr>
          <a:lstStyle/>
          <a:p>
            <a:pPr algn="ctr"/>
            <a:r>
              <a:rPr kumimoji="1" lang="en-US" altLang="ko-Kore-KR" sz="90000" b="1" spc="-300" dirty="0">
                <a:solidFill>
                  <a:schemeClr val="accent3">
                    <a:lumMod val="50000"/>
                  </a:schemeClr>
                </a:solidFill>
                <a:latin typeface="Impact" panose="020B0806030902050204" pitchFamily="34" charset="0"/>
                <a:ea typeface="Silom" pitchFamily="2" charset="-34"/>
                <a:cs typeface="Silom" pitchFamily="2" charset="-34"/>
              </a:rPr>
              <a:t>1</a:t>
            </a:r>
            <a:endParaRPr kumimoji="1" lang="ko-Kore-KR" altLang="en-US" sz="90000" b="1" spc="-300"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
        <p:nvSpPr>
          <p:cNvPr id="6" name="직사각형 5">
            <a:extLst>
              <a:ext uri="{FF2B5EF4-FFF2-40B4-BE49-F238E27FC236}">
                <a16:creationId xmlns:a16="http://schemas.microsoft.com/office/drawing/2014/main" id="{5563D908-CC65-AF4B-B089-615712ADB078}"/>
              </a:ext>
            </a:extLst>
          </p:cNvPr>
          <p:cNvSpPr/>
          <p:nvPr/>
        </p:nvSpPr>
        <p:spPr>
          <a:xfrm>
            <a:off x="3367601" y="2804716"/>
            <a:ext cx="6080583" cy="13849945"/>
          </a:xfrm>
          <a:prstGeom prst="rect">
            <a:avLst/>
          </a:prstGeom>
        </p:spPr>
        <p:txBody>
          <a:bodyPr wrap="square" lIns="0" tIns="0" rIns="0" bIns="0" anchor="ctr">
            <a:spAutoFit/>
          </a:bodyPr>
          <a:lstStyle/>
          <a:p>
            <a:pPr algn="ctr"/>
            <a:r>
              <a:rPr kumimoji="1" lang="en-US" altLang="ko-Kore-KR" sz="90000" b="1" spc="-300" dirty="0">
                <a:solidFill>
                  <a:schemeClr val="accent3">
                    <a:lumMod val="50000"/>
                  </a:schemeClr>
                </a:solidFill>
                <a:latin typeface="Impact" panose="020B0806030902050204" pitchFamily="34" charset="0"/>
                <a:ea typeface="Silom" pitchFamily="2" charset="-34"/>
                <a:cs typeface="Silom" pitchFamily="2" charset="-34"/>
              </a:rPr>
              <a:t>8</a:t>
            </a:r>
            <a:endParaRPr kumimoji="1" lang="ko-Kore-KR" altLang="en-US" sz="90000" b="1" spc="-300"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Tree>
    <p:extLst>
      <p:ext uri="{BB962C8B-B14F-4D97-AF65-F5344CB8AC3E}">
        <p14:creationId xmlns:p14="http://schemas.microsoft.com/office/powerpoint/2010/main" val="427377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ko-KR" altLang="en-US" dirty="0"/>
              <a:t>양자화</a:t>
            </a:r>
            <a:r>
              <a:rPr lang="en-US" altLang="ko-KR" dirty="0"/>
              <a:t>(quantization)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A5ABA724-F83E-8B4B-98B2-2DF808FDD0E4}"/>
              </a:ext>
            </a:extLst>
          </p:cNvPr>
          <p:cNvSpPr txBox="1"/>
          <p:nvPr/>
        </p:nvSpPr>
        <p:spPr>
          <a:xfrm>
            <a:off x="2377440" y="3682193"/>
            <a:ext cx="17518698" cy="9251892"/>
          </a:xfrm>
          <a:prstGeom prst="rect">
            <a:avLst/>
          </a:prstGeom>
          <a:noFill/>
        </p:spPr>
        <p:txBody>
          <a:bodyPr wrap="square">
            <a:spAutoFit/>
          </a:bodyPr>
          <a:lstStyle/>
          <a:p>
            <a:pPr algn="l">
              <a:lnSpc>
                <a:spcPct val="150000"/>
              </a:lnSpc>
            </a:pPr>
            <a:r>
              <a:rPr lang="en-US" altLang="ko-KR" sz="3200" b="1" dirty="0">
                <a:solidFill>
                  <a:srgbClr val="53585F"/>
                </a:solidFill>
                <a:latin typeface="Spoqa Han Sans Neo Bold" panose="020B0500000000000000" pitchFamily="34" charset="-128"/>
                <a:ea typeface="Spoqa Han Sans Neo Bold" panose="020B0500000000000000" pitchFamily="34" charset="-128"/>
              </a:rPr>
              <a:t>[</a:t>
            </a:r>
            <a:r>
              <a:rPr lang="ko-KR" altLang="en-US" sz="3200" b="1" dirty="0" err="1">
                <a:solidFill>
                  <a:srgbClr val="53585F"/>
                </a:solidFill>
                <a:latin typeface="Spoqa Han Sans Neo Bold" panose="020B0500000000000000" pitchFamily="34" charset="-128"/>
                <a:ea typeface="Spoqa Han Sans Neo Bold" panose="020B0500000000000000" pitchFamily="34" charset="-128"/>
              </a:rPr>
              <a:t>튜토리얼</a:t>
            </a:r>
            <a:r>
              <a:rPr lang="en-US" altLang="ko-KR" sz="3200" b="1" dirty="0">
                <a:solidFill>
                  <a:srgbClr val="53585F"/>
                </a:solidFill>
                <a:latin typeface="Spoqa Han Sans Neo Bold" panose="020B0500000000000000" pitchFamily="34" charset="-128"/>
                <a:ea typeface="Spoqa Han Sans Neo Bold" panose="020B0500000000000000" pitchFamily="34" charset="-128"/>
              </a:rPr>
              <a:t>]</a:t>
            </a:r>
            <a:endParaRPr lang="en-US" altLang="ko-KR" sz="3200" b="1" dirty="0">
              <a:solidFill>
                <a:srgbClr val="53585F"/>
              </a:solidFill>
              <a:effectLst/>
              <a:latin typeface="Spoqa Han Sans Neo Bold" panose="020B0500000000000000" pitchFamily="34" charset="-128"/>
              <a:ea typeface="Spoqa Han Sans Neo Bold" panose="020B0500000000000000" pitchFamily="34" charset="-128"/>
            </a:endParaRPr>
          </a:p>
          <a:p>
            <a:pPr marL="457200" indent="-457200">
              <a:lnSpc>
                <a:spcPct val="150000"/>
              </a:lnSpc>
              <a:buFont typeface="Arial" panose="020B0604020202020204" pitchFamily="34" charset="0"/>
              <a:buChar char="•"/>
            </a:pPr>
            <a:r>
              <a:rPr lang="en-US" altLang="ko-KR" sz="3200" dirty="0">
                <a:solidFill>
                  <a:srgbClr val="53585F"/>
                </a:solidFill>
                <a:latin typeface="Spoqa Han Sans Neo" panose="020B0500000000000000" pitchFamily="34" charset="-128"/>
                <a:ea typeface="Spoqa Han Sans Neo" panose="020B0500000000000000" pitchFamily="34" charset="-128"/>
              </a:rPr>
              <a:t>Pytorch: </a:t>
            </a:r>
            <a:r>
              <a:rPr lang="en-US" altLang="ko-KR" sz="3200" dirty="0">
                <a:solidFill>
                  <a:srgbClr val="53585F"/>
                </a:solidFill>
                <a:latin typeface="Spoqa Han Sans Neo" panose="020B0500000000000000" pitchFamily="34" charset="-128"/>
                <a:ea typeface="Spoqa Han Sans Neo" panose="020B0500000000000000" pitchFamily="34" charset="-128"/>
                <a:hlinkClick r:id="rId4"/>
              </a:rPr>
              <a:t>https://pytorch.org/docs/stable/quantization.html</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r>
              <a:rPr lang="en-US" altLang="ko-KR" sz="3200" dirty="0">
                <a:solidFill>
                  <a:srgbClr val="53585F"/>
                </a:solidFill>
                <a:effectLst/>
                <a:latin typeface="Spoqa Han Sans Neo" panose="020B0500000000000000" pitchFamily="34" charset="-128"/>
                <a:ea typeface="Spoqa Han Sans Neo" panose="020B0500000000000000" pitchFamily="34" charset="-128"/>
              </a:rPr>
              <a:t>Tenso</a:t>
            </a:r>
            <a:r>
              <a:rPr lang="en-US" altLang="ko-KR" sz="3200" dirty="0">
                <a:solidFill>
                  <a:srgbClr val="53585F"/>
                </a:solidFill>
                <a:latin typeface="Spoqa Han Sans Neo" panose="020B0500000000000000" pitchFamily="34" charset="-128"/>
                <a:ea typeface="Spoqa Han Sans Neo" panose="020B0500000000000000" pitchFamily="34" charset="-128"/>
              </a:rPr>
              <a:t>rflow: </a:t>
            </a:r>
            <a:r>
              <a:rPr lang="en-US" altLang="ko-KR" sz="3200" dirty="0">
                <a:solidFill>
                  <a:srgbClr val="53585F"/>
                </a:solidFill>
                <a:latin typeface="Spoqa Han Sans Neo" panose="020B0500000000000000" pitchFamily="34" charset="-128"/>
                <a:ea typeface="Spoqa Han Sans Neo" panose="020B0500000000000000" pitchFamily="34" charset="-128"/>
                <a:hlinkClick r:id="rId5"/>
              </a:rPr>
              <a:t>https://www.tensorflow.org/lite/performance/model_optimization</a:t>
            </a:r>
            <a:r>
              <a:rPr lang="en-US" altLang="ko-KR" sz="3200" dirty="0">
                <a:solidFill>
                  <a:srgbClr val="53585F"/>
                </a:solidFill>
                <a:latin typeface="Spoqa Han Sans Neo" panose="020B0500000000000000" pitchFamily="34" charset="-128"/>
                <a:ea typeface="Spoqa Han Sans Neo" panose="020B0500000000000000" pitchFamily="34" charset="-128"/>
              </a:rPr>
              <a:t> </a:t>
            </a: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US" altLang="ko-KR" sz="3200" b="1" dirty="0">
                <a:solidFill>
                  <a:srgbClr val="53585F"/>
                </a:solidFill>
                <a:latin typeface="Spoqa Han Sans Neo Bold" panose="020B0500000000000000" pitchFamily="34" charset="-128"/>
                <a:ea typeface="Spoqa Han Sans Neo Bold" panose="020B0500000000000000" pitchFamily="34" charset="-128"/>
              </a:rPr>
              <a:t>[</a:t>
            </a:r>
            <a:r>
              <a:rPr lang="ko-KR" altLang="en-US" sz="3200" b="1" dirty="0">
                <a:solidFill>
                  <a:srgbClr val="53585F"/>
                </a:solidFill>
                <a:latin typeface="Spoqa Han Sans Neo Bold" panose="020B0500000000000000" pitchFamily="34" charset="-128"/>
                <a:ea typeface="Spoqa Han Sans Neo Bold" panose="020B0500000000000000" pitchFamily="34" charset="-128"/>
              </a:rPr>
              <a:t>심화</a:t>
            </a:r>
            <a:r>
              <a:rPr lang="en-US" altLang="ko-KR" sz="3200" b="1" dirty="0">
                <a:solidFill>
                  <a:srgbClr val="53585F"/>
                </a:solidFill>
                <a:latin typeface="Spoqa Han Sans Neo Bold" panose="020B0500000000000000" pitchFamily="34" charset="-128"/>
                <a:ea typeface="Spoqa Han Sans Neo Bold" panose="020B0500000000000000" pitchFamily="34" charset="-128"/>
              </a:rPr>
              <a:t>]</a:t>
            </a:r>
            <a:endParaRPr lang="en-US" altLang="ko-KR" sz="3200" b="1" dirty="0">
              <a:solidFill>
                <a:srgbClr val="53585F"/>
              </a:solidFill>
              <a:latin typeface="Spoqa Han Sans Neo Bold" panose="020B0500000000000000" pitchFamily="34" charset="-128"/>
              <a:ea typeface="Spoqa Han Sans Neo Bold" panose="020B0500000000000000" pitchFamily="34" charset="-128"/>
            </a:endParaRPr>
          </a:p>
          <a:p>
            <a:pPr marL="457200" indent="-457200">
              <a:lnSpc>
                <a:spcPct val="150000"/>
              </a:lnSpc>
              <a:buFont typeface="Arial" panose="020B0604020202020204" pitchFamily="34" charset="0"/>
              <a:buChar char="•"/>
            </a:pPr>
            <a:r>
              <a:rPr lang="en-US" altLang="ko-KR" sz="3200" dirty="0">
                <a:solidFill>
                  <a:srgbClr val="53585F"/>
                </a:solidFill>
                <a:latin typeface="Spoqa Han Sans Neo" panose="020B0500000000000000" pitchFamily="34" charset="-128"/>
                <a:ea typeface="Spoqa Han Sans Neo" panose="020B0500000000000000" pitchFamily="34" charset="-128"/>
              </a:rPr>
              <a:t>ONNX: </a:t>
            </a:r>
            <a:r>
              <a:rPr lang="en-US" altLang="ko-KR" sz="3200" dirty="0">
                <a:solidFill>
                  <a:srgbClr val="53585F"/>
                </a:solidFill>
                <a:latin typeface="Spoqa Han Sans Neo" panose="020B0500000000000000" pitchFamily="34" charset="-128"/>
                <a:ea typeface="Spoqa Han Sans Neo" panose="020B0500000000000000" pitchFamily="34" charset="-128"/>
                <a:hlinkClick r:id="rId6"/>
              </a:rPr>
              <a:t>https://onnxruntime.ai/docs/performance/quantization.html</a:t>
            </a:r>
            <a:r>
              <a:rPr lang="en-US" altLang="ko-KR" sz="3200" dirty="0">
                <a:solidFill>
                  <a:srgbClr val="53585F"/>
                </a:solidFill>
                <a:latin typeface="Spoqa Han Sans Neo" panose="020B0500000000000000" pitchFamily="34" charset="-128"/>
                <a:ea typeface="Spoqa Han Sans Neo" panose="020B0500000000000000" pitchFamily="34" charset="-128"/>
              </a:rPr>
              <a:t> </a:t>
            </a:r>
          </a:p>
          <a:p>
            <a:pPr marL="457200" indent="-457200">
              <a:lnSpc>
                <a:spcPct val="150000"/>
              </a:lnSpc>
              <a:buFont typeface="Arial" panose="020B0604020202020204" pitchFamily="34" charset="0"/>
              <a:buChar char="•"/>
            </a:pPr>
            <a:r>
              <a:rPr lang="en-US" altLang="ko-KR" sz="3200" dirty="0" err="1">
                <a:solidFill>
                  <a:srgbClr val="53585F"/>
                </a:solidFill>
                <a:latin typeface="Spoqa Han Sans Neo" panose="020B0500000000000000" pitchFamily="34" charset="-128"/>
                <a:ea typeface="Spoqa Han Sans Neo" panose="020B0500000000000000" pitchFamily="34" charset="-128"/>
              </a:rPr>
              <a:t>TensorRT</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hlinkClick r:id="rId7"/>
              </a:rPr>
              <a:t>https://docs.nvidia.com/deeplearning/tensorrt/developer-guide/index.html#working-with-int8</a:t>
            </a:r>
            <a:r>
              <a:rPr lang="en-US" altLang="ko-KR" sz="3200" dirty="0">
                <a:solidFill>
                  <a:srgbClr val="53585F"/>
                </a:solidFill>
                <a:latin typeface="Spoqa Han Sans Neo" panose="020B0500000000000000" pitchFamily="34" charset="-128"/>
                <a:ea typeface="Spoqa Han Sans Neo" panose="020B0500000000000000" pitchFamily="34" charset="-128"/>
              </a:rPr>
              <a:t> </a:t>
            </a: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US" altLang="ko-KR" sz="3200" b="1" dirty="0">
                <a:solidFill>
                  <a:srgbClr val="53585F"/>
                </a:solidFill>
                <a:latin typeface="Spoqa Han Sans Neo Bold" panose="020B0500000000000000" pitchFamily="34" charset="-128"/>
                <a:ea typeface="Spoqa Han Sans Neo Bold" panose="020B0500000000000000" pitchFamily="34" charset="-128"/>
              </a:rPr>
              <a:t>[</a:t>
            </a:r>
            <a:r>
              <a:rPr lang="ko-KR" altLang="en-US" sz="3200" b="1" dirty="0">
                <a:solidFill>
                  <a:srgbClr val="53585F"/>
                </a:solidFill>
                <a:latin typeface="Spoqa Han Sans Neo Bold" panose="020B0500000000000000" pitchFamily="34" charset="-128"/>
                <a:ea typeface="Spoqa Han Sans Neo Bold" panose="020B0500000000000000" pitchFamily="34" charset="-128"/>
              </a:rPr>
              <a:t>연구 레벨</a:t>
            </a:r>
            <a:r>
              <a:rPr lang="en-US" altLang="ko-KR" sz="3200" b="1" dirty="0">
                <a:solidFill>
                  <a:srgbClr val="53585F"/>
                </a:solidFill>
                <a:latin typeface="Spoqa Han Sans Neo Bold" panose="020B0500000000000000" pitchFamily="34" charset="-128"/>
                <a:ea typeface="Spoqa Han Sans Neo Bold" panose="020B0500000000000000" pitchFamily="34" charset="-128"/>
              </a:rPr>
              <a:t>]</a:t>
            </a:r>
            <a:r>
              <a:rPr lang="ko-KR" altLang="en-US" sz="3200" b="1" dirty="0">
                <a:solidFill>
                  <a:srgbClr val="53585F"/>
                </a:solidFill>
                <a:latin typeface="Spoqa Han Sans Neo Bold" panose="020B0500000000000000" pitchFamily="34" charset="-128"/>
                <a:ea typeface="Spoqa Han Sans Neo Bold" panose="020B0500000000000000" pitchFamily="34" charset="-128"/>
              </a:rPr>
              <a:t> </a:t>
            </a:r>
            <a:r>
              <a:rPr lang="en-US" altLang="ko-KR" sz="3200" b="1" dirty="0">
                <a:solidFill>
                  <a:srgbClr val="53585F"/>
                </a:solidFill>
                <a:latin typeface="Spoqa Han Sans Neo Bold" panose="020B0500000000000000" pitchFamily="34" charset="-128"/>
                <a:ea typeface="Spoqa Han Sans Neo Bold" panose="020B0500000000000000" pitchFamily="34" charset="-128"/>
              </a:rPr>
              <a:t>–</a:t>
            </a:r>
            <a:r>
              <a:rPr lang="ko-KR" altLang="en-US" sz="3200" b="1" dirty="0">
                <a:solidFill>
                  <a:srgbClr val="53585F"/>
                </a:solidFill>
                <a:latin typeface="Spoqa Han Sans Neo Bold" panose="020B0500000000000000" pitchFamily="34" charset="-128"/>
                <a:ea typeface="Spoqa Han Sans Neo Bold" panose="020B0500000000000000" pitchFamily="34" charset="-128"/>
              </a:rPr>
              <a:t> 리뷰 논문 참고</a:t>
            </a:r>
            <a:r>
              <a:rPr lang="en-US" altLang="ko-KR" sz="3200" b="1" dirty="0">
                <a:solidFill>
                  <a:srgbClr val="53585F"/>
                </a:solidFill>
                <a:latin typeface="Spoqa Han Sans Neo Bold" panose="020B0500000000000000" pitchFamily="34" charset="-128"/>
                <a:ea typeface="Spoqa Han Sans Neo Bold" panose="020B0500000000000000" pitchFamily="34" charset="-128"/>
              </a:rPr>
              <a:t>!</a:t>
            </a:r>
          </a:p>
          <a:p>
            <a:pPr marL="457200" indent="-457200">
              <a:lnSpc>
                <a:spcPct val="150000"/>
              </a:lnSpc>
              <a:buFont typeface="Arial" panose="020B0604020202020204" pitchFamily="34" charset="0"/>
              <a:buChar char="•"/>
            </a:pPr>
            <a:r>
              <a:rPr lang="en-US" altLang="ko-KR" sz="2400" dirty="0">
                <a:solidFill>
                  <a:srgbClr val="53585F"/>
                </a:solidFill>
              </a:rPr>
              <a:t>AWESOME curation: </a:t>
            </a:r>
            <a:r>
              <a:rPr lang="en" altLang="ko-Kore-KR" sz="2400" dirty="0">
                <a:solidFill>
                  <a:srgbClr val="53585F"/>
                </a:solidFill>
                <a:hlinkClick r:id="rId8"/>
              </a:rPr>
              <a:t>https://github.com/htqin/awesome-model-quantization</a:t>
            </a:r>
            <a:endParaRPr lang="en" altLang="ko-Kore-KR" sz="2400" dirty="0">
              <a:solidFill>
                <a:srgbClr val="53585F"/>
              </a:solidFill>
            </a:endParaRPr>
          </a:p>
          <a:p>
            <a:pPr marL="457200" indent="-457200">
              <a:lnSpc>
                <a:spcPct val="150000"/>
              </a:lnSpc>
              <a:buFont typeface="Arial" panose="020B0604020202020204" pitchFamily="34" charset="0"/>
              <a:buChar char="•"/>
            </a:pPr>
            <a:r>
              <a:rPr lang="en" altLang="ko-Kore-KR" sz="2400" dirty="0" err="1">
                <a:solidFill>
                  <a:srgbClr val="53585F"/>
                </a:solidFill>
              </a:rPr>
              <a:t>Gholami</a:t>
            </a:r>
            <a:r>
              <a:rPr lang="en" altLang="ko-Kore-KR" sz="2400" dirty="0">
                <a:solidFill>
                  <a:srgbClr val="53585F"/>
                </a:solidFill>
              </a:rPr>
              <a:t>, Amir, et al. "A survey of quantization methods for efficient neural network inference." </a:t>
            </a:r>
            <a:r>
              <a:rPr lang="en" altLang="ko-Kore-KR" sz="2400" i="1" dirty="0" err="1">
                <a:solidFill>
                  <a:srgbClr val="53585F"/>
                </a:solidFill>
              </a:rPr>
              <a:t>arXiv</a:t>
            </a:r>
            <a:r>
              <a:rPr lang="en" altLang="ko-Kore-KR" sz="2400" i="1" dirty="0">
                <a:solidFill>
                  <a:srgbClr val="53585F"/>
                </a:solidFill>
              </a:rPr>
              <a:t> preprint arXiv:2103.13630</a:t>
            </a:r>
            <a:r>
              <a:rPr lang="en" altLang="ko-Kore-KR" sz="2400" dirty="0">
                <a:solidFill>
                  <a:srgbClr val="53585F"/>
                </a:solidFill>
              </a:rPr>
              <a:t> (2021).</a:t>
            </a:r>
            <a:endParaRPr lang="en-US" altLang="ko-KR" sz="40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endParaRPr lang="en-US" altLang="ko-KR" sz="3200" b="1" dirty="0">
              <a:solidFill>
                <a:srgbClr val="53585F"/>
              </a:solidFill>
              <a:effectLst/>
              <a:latin typeface="Spoqa Han Sans Neo Bold" panose="020B0500000000000000" pitchFamily="34" charset="-128"/>
              <a:ea typeface="Spoqa Han Sans Neo Bold" panose="020B0500000000000000" pitchFamily="34" charset="-128"/>
            </a:endParaRPr>
          </a:p>
        </p:txBody>
      </p:sp>
      <p:pic>
        <p:nvPicPr>
          <p:cNvPr id="2052" name="Picture 4" descr="8-Bit Quantization and TensorFlow Lite: Speeding up mobile inference with  low precision | by Manas Sahni | Heartbeat">
            <a:extLst>
              <a:ext uri="{FF2B5EF4-FFF2-40B4-BE49-F238E27FC236}">
                <a16:creationId xmlns:a16="http://schemas.microsoft.com/office/drawing/2014/main" id="{838E7B49-9D26-FF4F-8E76-D858146568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3927" y="117511"/>
            <a:ext cx="10198842" cy="22218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3C54DE8-30F2-0842-A9CA-3F7964562B73}"/>
              </a:ext>
            </a:extLst>
          </p:cNvPr>
          <p:cNvSpPr txBox="1"/>
          <p:nvPr/>
        </p:nvSpPr>
        <p:spPr>
          <a:xfrm>
            <a:off x="9448184" y="2310346"/>
            <a:ext cx="12194770" cy="646331"/>
          </a:xfrm>
          <a:prstGeom prst="rect">
            <a:avLst/>
          </a:prstGeom>
          <a:noFill/>
        </p:spPr>
        <p:txBody>
          <a:bodyPr wrap="square">
            <a:spAutoFit/>
          </a:bodyPr>
          <a:lstStyle/>
          <a:p>
            <a:r>
              <a:rPr lang="ko-Kore-KR" altLang="en-US" dirty="0">
                <a:solidFill>
                  <a:srgbClr val="53585F"/>
                </a:solidFill>
              </a:rPr>
              <a:t>https://heartbeat.comet.ml/8-bit-quantization-and-tensorflow-lite-speeding-up-mobile-inference-with-low-precision-a882dfcafbbd</a:t>
            </a:r>
          </a:p>
        </p:txBody>
      </p:sp>
    </p:spTree>
    <p:extLst>
      <p:ext uri="{BB962C8B-B14F-4D97-AF65-F5344CB8AC3E}">
        <p14:creationId xmlns:p14="http://schemas.microsoft.com/office/powerpoint/2010/main" val="2602201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dirty="0"/>
              <a:t>Knowledge Distillation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60964F5-0493-604F-BEF4-59F971592BC7}"/>
                  </a:ext>
                </a:extLst>
              </p:cNvPr>
              <p:cNvSpPr txBox="1"/>
              <p:nvPr/>
            </p:nvSpPr>
            <p:spPr>
              <a:xfrm>
                <a:off x="1927081" y="3504876"/>
                <a:ext cx="17161388" cy="8931612"/>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 altLang="ko-Kore-KR" sz="3200" dirty="0">
                    <a:solidFill>
                      <a:srgbClr val="53585F"/>
                    </a:solidFill>
                    <a:effectLst/>
                    <a:latin typeface="Spoqa Han Sans Neo" panose="020B0500000000000000" pitchFamily="34" charset="-128"/>
                    <a:ea typeface="Spoqa Han Sans Neo" panose="020B0500000000000000" pitchFamily="34" charset="-128"/>
                  </a:rPr>
                  <a:t>Knowledge distillation </a:t>
                </a:r>
                <a:r>
                  <a:rPr lang="ko-KR" altLang="en-US" sz="3200" dirty="0">
                    <a:solidFill>
                      <a:srgbClr val="53585F"/>
                    </a:solidFill>
                    <a:effectLst/>
                    <a:latin typeface="Spoqa Han Sans Neo" panose="020B0500000000000000" pitchFamily="34" charset="-128"/>
                    <a:ea typeface="Spoqa Han Sans Neo" panose="020B0500000000000000" pitchFamily="34" charset="-128"/>
                  </a:rPr>
                  <a:t>의 목적은 </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ko-KR" altLang="en-US" sz="3200" dirty="0">
                    <a:solidFill>
                      <a:srgbClr val="53585F"/>
                    </a:solidFill>
                    <a:effectLst/>
                    <a:latin typeface="Spoqa Han Sans Neo" panose="020B0500000000000000" pitchFamily="34" charset="-128"/>
                    <a:ea typeface="Spoqa Han Sans Neo" panose="020B0500000000000000" pitchFamily="34" charset="-128"/>
                  </a:rPr>
                  <a:t>미리 잘 학습된 큰 </a:t>
                </a:r>
                <a:br>
                  <a:rPr lang="en-US" altLang="ko-KR" sz="3200" dirty="0">
                    <a:solidFill>
                      <a:srgbClr val="53585F"/>
                    </a:solidFill>
                    <a:effectLst/>
                    <a:latin typeface="Spoqa Han Sans Neo" panose="020B0500000000000000" pitchFamily="34" charset="-128"/>
                    <a:ea typeface="Spoqa Han Sans Neo" panose="020B0500000000000000" pitchFamily="34" charset="-128"/>
                  </a:rPr>
                </a:br>
                <a:r>
                  <a:rPr lang="ko-KR" altLang="en-US" sz="3200" dirty="0">
                    <a:solidFill>
                      <a:srgbClr val="53585F"/>
                    </a:solidFill>
                    <a:effectLst/>
                    <a:latin typeface="Spoqa Han Sans Neo" panose="020B0500000000000000" pitchFamily="34" charset="-128"/>
                    <a:ea typeface="Spoqa Han Sans Neo" panose="020B0500000000000000" pitchFamily="34" charset="-128"/>
                  </a:rPr>
                  <a:t>네트워크</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en" altLang="ko-Kore-KR" sz="3200" dirty="0">
                    <a:solidFill>
                      <a:srgbClr val="53585F"/>
                    </a:solidFill>
                    <a:effectLst/>
                    <a:latin typeface="Spoqa Han Sans Neo" panose="020B0500000000000000" pitchFamily="34" charset="-128"/>
                    <a:ea typeface="Spoqa Han Sans Neo" panose="020B0500000000000000" pitchFamily="34" charset="-128"/>
                  </a:rPr>
                  <a:t>Teacher network)</a:t>
                </a:r>
                <a:r>
                  <a:rPr lang="ko-KR" altLang="en-US" sz="3200" dirty="0">
                    <a:solidFill>
                      <a:srgbClr val="53585F"/>
                    </a:solidFill>
                    <a:effectLst/>
                    <a:latin typeface="Spoqa Han Sans Neo" panose="020B0500000000000000" pitchFamily="34" charset="-128"/>
                    <a:ea typeface="Spoqa Han Sans Neo" panose="020B0500000000000000" pitchFamily="34" charset="-128"/>
                  </a:rPr>
                  <a:t>의 지식을 실제로 사용하고자 </a:t>
                </a:r>
                <a:br>
                  <a:rPr lang="en-US" altLang="ko-KR" sz="3200" dirty="0">
                    <a:solidFill>
                      <a:srgbClr val="53585F"/>
                    </a:solidFill>
                    <a:effectLst/>
                    <a:latin typeface="Spoqa Han Sans Neo" panose="020B0500000000000000" pitchFamily="34" charset="-128"/>
                    <a:ea typeface="Spoqa Han Sans Neo" panose="020B0500000000000000" pitchFamily="34" charset="-128"/>
                  </a:rPr>
                </a:br>
                <a:r>
                  <a:rPr lang="ko-KR" altLang="en-US" sz="3200" dirty="0">
                    <a:solidFill>
                      <a:srgbClr val="53585F"/>
                    </a:solidFill>
                    <a:effectLst/>
                    <a:latin typeface="Spoqa Han Sans Neo" panose="020B0500000000000000" pitchFamily="34" charset="-128"/>
                    <a:ea typeface="Spoqa Han Sans Neo" panose="020B0500000000000000" pitchFamily="34" charset="-128"/>
                  </a:rPr>
                  <a:t>하는 작은 네트워크</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en" altLang="ko-Kore-KR" sz="3200" dirty="0">
                    <a:solidFill>
                      <a:srgbClr val="53585F"/>
                    </a:solidFill>
                    <a:effectLst/>
                    <a:latin typeface="Spoqa Han Sans Neo" panose="020B0500000000000000" pitchFamily="34" charset="-128"/>
                    <a:ea typeface="Spoqa Han Sans Neo" panose="020B0500000000000000" pitchFamily="34" charset="-128"/>
                  </a:rPr>
                  <a:t>Student network) </a:t>
                </a:r>
                <a:r>
                  <a:rPr lang="ko-KR" altLang="en-US" sz="3200" dirty="0">
                    <a:solidFill>
                      <a:srgbClr val="53585F"/>
                    </a:solidFill>
                    <a:effectLst/>
                    <a:latin typeface="Spoqa Han Sans Neo" panose="020B0500000000000000" pitchFamily="34" charset="-128"/>
                    <a:ea typeface="Spoqa Han Sans Neo" panose="020B0500000000000000" pitchFamily="34" charset="-128"/>
                  </a:rPr>
                  <a:t>에게 전달하는 것</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r>
                  <a:rPr lang="en-US" altLang="ko-KR" sz="3200" dirty="0">
                    <a:solidFill>
                      <a:srgbClr val="53585F"/>
                    </a:solidFill>
                    <a:latin typeface="Spoqa Han Sans Neo" panose="020B0500000000000000" pitchFamily="34" charset="-128"/>
                    <a:ea typeface="Spoqa Han Sans Neo" panose="020B0500000000000000" pitchFamily="34" charset="-128"/>
                  </a:rPr>
                  <a:t>Teacher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Student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는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soft prediction</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들로 비교</a:t>
                </a:r>
                <a:b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(distillation loss)</a:t>
                </a:r>
                <a:r>
                  <a:rPr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구하고</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student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모델은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hard label,</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b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즉 실제 값과 비교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(student loss)</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값을 구하여</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loss</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반영</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en-US" altLang="ko-Kore-KR" sz="3200" dirty="0">
                    <a:solidFill>
                      <a:srgbClr val="53585F"/>
                    </a:solidFill>
                    <a:latin typeface="Spoqa Han Sans Neo" panose="020B0500000000000000" pitchFamily="34" charset="-128"/>
                    <a:ea typeface="Spoqa Han Sans Neo" panose="020B0500000000000000" pitchFamily="34" charset="-128"/>
                  </a:rPr>
                  <a:t>Softer </a:t>
                </a:r>
                <a:r>
                  <a:rPr lang="en-US" altLang="ko-Kore-KR" sz="3200" dirty="0" err="1">
                    <a:solidFill>
                      <a:srgbClr val="53585F"/>
                    </a:solidFill>
                    <a:latin typeface="Spoqa Han Sans Neo" panose="020B0500000000000000" pitchFamily="34" charset="-128"/>
                    <a:ea typeface="Spoqa Han Sans Neo" panose="020B0500000000000000" pitchFamily="34" charset="-128"/>
                  </a:rPr>
                  <a:t>softmax</a:t>
                </a:r>
                <a:r>
                  <a:rPr lang="ko-KR" altLang="en-US" sz="3200" dirty="0">
                    <a:solidFill>
                      <a:srgbClr val="53585F"/>
                    </a:solidFill>
                    <a:latin typeface="Spoqa Han Sans Neo" panose="020B0500000000000000" pitchFamily="34" charset="-128"/>
                    <a:ea typeface="Spoqa Han Sans Neo" panose="020B0500000000000000" pitchFamily="34" charset="-128"/>
                  </a:rPr>
                  <a:t> 적용하여 증류</a:t>
                </a:r>
                <a:r>
                  <a:rPr lang="ko-KR" altLang="en-US" sz="3200" b="0" dirty="0">
                    <a:solidFill>
                      <a:srgbClr val="53585F"/>
                    </a:solidFill>
                    <a:ea typeface="Spoqa Han Sans Neo Bold" panose="020B0500000000000000" pitchFamily="34" charset="-128"/>
                  </a:rPr>
                  <a:t> </a:t>
                </a:r>
                <a:r>
                  <a:rPr lang="en-US" altLang="ko-KR" sz="3200" b="0" dirty="0">
                    <a:solidFill>
                      <a:srgbClr val="53585F"/>
                    </a:solidFill>
                    <a:ea typeface="Spoqa Han Sans Neo Bold" panose="020B0500000000000000" pitchFamily="34" charset="-128"/>
                  </a:rPr>
                  <a:t>(T: </a:t>
                </a:r>
                <a:r>
                  <a:rPr lang="en-US" altLang="ko-KR" sz="3200" dirty="0">
                    <a:solidFill>
                      <a:srgbClr val="53585F"/>
                    </a:solidFill>
                    <a:ea typeface="Spoqa Han Sans Neo Bold" panose="020B0500000000000000" pitchFamily="34" charset="-128"/>
                  </a:rPr>
                  <a:t>temperature) – </a:t>
                </a:r>
                <a:r>
                  <a:rPr lang="en-US" altLang="ko-KR" sz="3200" dirty="0">
                    <a:solidFill>
                      <a:srgbClr val="53585F"/>
                    </a:solidFill>
                    <a:latin typeface="Spoqa Han Sans Neo" panose="020B0500000000000000" pitchFamily="34" charset="-128"/>
                    <a:ea typeface="Spoqa Han Sans Neo" panose="020B0500000000000000" pitchFamily="34" charset="-128"/>
                  </a:rPr>
                  <a:t>Why? Soft label</a:t>
                </a:r>
                <a:r>
                  <a:rPr lang="ko-KR" altLang="en-US" sz="3200" dirty="0">
                    <a:solidFill>
                      <a:srgbClr val="53585F"/>
                    </a:solidFill>
                    <a:latin typeface="Spoqa Han Sans Neo" panose="020B0500000000000000" pitchFamily="34" charset="-128"/>
                    <a:ea typeface="Spoqa Han Sans Neo" panose="020B0500000000000000" pitchFamily="34" charset="-128"/>
                  </a:rPr>
                  <a:t>로 더 많은 정보를 갖기 때문</a:t>
                </a:r>
                <a:r>
                  <a:rPr lang="en-US" altLang="ko-KR" sz="3200" dirty="0">
                    <a:solidFill>
                      <a:srgbClr val="53585F"/>
                    </a:solidFill>
                    <a:latin typeface="Spoqa Han Sans Neo" panose="020B0500000000000000" pitchFamily="34" charset="-128"/>
                    <a:ea typeface="Spoqa Han Sans Neo" panose="020B0500000000000000" pitchFamily="34" charset="-128"/>
                  </a:rPr>
                  <a:t>!</a:t>
                </a:r>
                <a:br>
                  <a:rPr lang="en-US" altLang="ko-KR" sz="3200" dirty="0">
                    <a:solidFill>
                      <a:srgbClr val="53585F"/>
                    </a:solidFill>
                    <a:latin typeface="Spoqa Han Sans Neo" panose="020B0500000000000000" pitchFamily="34" charset="-128"/>
                    <a:ea typeface="Spoqa Han Sans Neo" panose="020B0500000000000000" pitchFamily="34" charset="-128"/>
                  </a:rPr>
                </a:b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𝑝</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𝑖</m:t>
                          </m:r>
                        </m:sub>
                      </m:sSub>
                      <m:r>
                        <a:rPr lang="en-US" altLang="ko-Kore-KR" sz="3200" b="0" i="1" smtClean="0">
                          <a:solidFill>
                            <a:srgbClr val="53585F"/>
                          </a:solidFill>
                          <a:latin typeface="Cambria Math" panose="02040503050406030204" pitchFamily="18" charset="0"/>
                          <a:ea typeface="Spoqa Han Sans Neo Bold" panose="020B0500000000000000" pitchFamily="34" charset="-128"/>
                        </a:rPr>
                        <m:t>=</m:t>
                      </m:r>
                      <m:f>
                        <m:f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fPr>
                        <m:num>
                          <m:func>
                            <m:func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funcPr>
                            <m:fName>
                              <m:r>
                                <m:rPr>
                                  <m:sty m:val="p"/>
                                </m:rPr>
                                <a:rPr lang="en-US" altLang="ko-Kore-KR" sz="3200" b="0" i="0" smtClean="0">
                                  <a:solidFill>
                                    <a:srgbClr val="53585F"/>
                                  </a:solidFill>
                                  <a:latin typeface="Cambria Math" panose="02040503050406030204" pitchFamily="18" charset="0"/>
                                  <a:ea typeface="Spoqa Han Sans Neo" panose="020B0500000000000000" pitchFamily="34" charset="-128"/>
                                </a:rPr>
                                <m:t>exp</m:t>
                              </m:r>
                            </m:fName>
                            <m:e>
                              <m:r>
                                <a:rPr lang="en-US" altLang="ko-Kore-KR" sz="3200" b="0" i="1" smtClean="0">
                                  <a:solidFill>
                                    <a:srgbClr val="53585F"/>
                                  </a:solidFill>
                                  <a:latin typeface="Cambria Math" panose="02040503050406030204" pitchFamily="18" charset="0"/>
                                  <a:ea typeface="Spoqa Han Sans Neo Bold" panose="020B0500000000000000" pitchFamily="34" charset="-128"/>
                                </a:rPr>
                                <m:t>(</m:t>
                              </m:r>
                              <m:f>
                                <m:f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fPr>
                                <m:num>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𝑧</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𝑖</m:t>
                                      </m:r>
                                    </m:sub>
                                  </m:sSub>
                                </m:num>
                                <m:den>
                                  <m:r>
                                    <a:rPr lang="en-US" altLang="ko-Kore-KR" sz="3200" b="0" i="1" smtClean="0">
                                      <a:solidFill>
                                        <a:srgbClr val="53585F"/>
                                      </a:solidFill>
                                      <a:latin typeface="Cambria Math" panose="02040503050406030204" pitchFamily="18" charset="0"/>
                                      <a:ea typeface="Spoqa Han Sans Neo Bold" panose="020B0500000000000000" pitchFamily="34" charset="-128"/>
                                    </a:rPr>
                                    <m:t>𝑇</m:t>
                                  </m:r>
                                </m:den>
                              </m:f>
                              <m:r>
                                <a:rPr lang="en-US" altLang="ko-Kore-KR" sz="3200" b="0" i="1" smtClean="0">
                                  <a:solidFill>
                                    <a:srgbClr val="53585F"/>
                                  </a:solidFill>
                                  <a:latin typeface="Cambria Math" panose="02040503050406030204" pitchFamily="18" charset="0"/>
                                  <a:ea typeface="Spoqa Han Sans Neo Bold" panose="020B0500000000000000" pitchFamily="34" charset="-128"/>
                                </a:rPr>
                                <m:t>)</m:t>
                              </m:r>
                            </m:e>
                          </m:func>
                        </m:num>
                        <m:den>
                          <m:nary>
                            <m:naryPr>
                              <m:chr m:val="∑"/>
                              <m:supHide m:val="on"/>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naryPr>
                            <m:sub>
                              <m:r>
                                <a:rPr lang="en-US" altLang="ko-Kore-KR" sz="3200" b="0" i="1" smtClean="0">
                                  <a:solidFill>
                                    <a:srgbClr val="53585F"/>
                                  </a:solidFill>
                                  <a:latin typeface="Cambria Math" panose="02040503050406030204" pitchFamily="18" charset="0"/>
                                  <a:ea typeface="Spoqa Han Sans Neo Bold" panose="020B0500000000000000" pitchFamily="34" charset="-128"/>
                                </a:rPr>
                                <m:t>𝑗</m:t>
                              </m:r>
                            </m:sub>
                            <m:sup/>
                            <m:e>
                              <m:func>
                                <m:func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funcPr>
                                <m:fName>
                                  <m:r>
                                    <m:rPr>
                                      <m:sty m:val="p"/>
                                    </m:rPr>
                                    <a:rPr lang="en-US" altLang="ko-Kore-KR" sz="3200" b="0" i="0" smtClean="0">
                                      <a:solidFill>
                                        <a:srgbClr val="53585F"/>
                                      </a:solidFill>
                                      <a:latin typeface="Cambria Math" panose="02040503050406030204" pitchFamily="18" charset="0"/>
                                      <a:ea typeface="Spoqa Han Sans Neo" panose="020B0500000000000000" pitchFamily="34" charset="-128"/>
                                    </a:rPr>
                                    <m:t>exp</m:t>
                                  </m:r>
                                </m:fName>
                                <m:e>
                                  <m:r>
                                    <a:rPr lang="en-US" altLang="ko-Kore-KR" sz="3200" b="0" i="1" smtClean="0">
                                      <a:solidFill>
                                        <a:srgbClr val="53585F"/>
                                      </a:solidFill>
                                      <a:latin typeface="Cambria Math" panose="02040503050406030204" pitchFamily="18" charset="0"/>
                                      <a:ea typeface="Spoqa Han Sans Neo Bold" panose="020B0500000000000000" pitchFamily="34" charset="-128"/>
                                    </a:rPr>
                                    <m:t>(</m:t>
                                  </m:r>
                                  <m:f>
                                    <m:f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fPr>
                                    <m:num>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𝑧</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𝑗</m:t>
                                          </m:r>
                                        </m:sub>
                                      </m:sSub>
                                    </m:num>
                                    <m:den>
                                      <m:r>
                                        <a:rPr lang="en-US" altLang="ko-Kore-KR" sz="3200" b="0" i="1" smtClean="0">
                                          <a:solidFill>
                                            <a:srgbClr val="53585F"/>
                                          </a:solidFill>
                                          <a:latin typeface="Cambria Math" panose="02040503050406030204" pitchFamily="18" charset="0"/>
                                          <a:ea typeface="Spoqa Han Sans Neo Bold" panose="020B0500000000000000" pitchFamily="34" charset="-128"/>
                                        </a:rPr>
                                        <m:t>𝑇</m:t>
                                      </m:r>
                                    </m:den>
                                  </m:f>
                                  <m:r>
                                    <a:rPr lang="en-US" altLang="ko-Kore-KR" sz="3200" b="0" i="1" smtClean="0">
                                      <a:solidFill>
                                        <a:srgbClr val="53585F"/>
                                      </a:solidFill>
                                      <a:latin typeface="Cambria Math" panose="02040503050406030204" pitchFamily="18" charset="0"/>
                                      <a:ea typeface="Spoqa Han Sans Neo Bold" panose="020B0500000000000000" pitchFamily="34" charset="-128"/>
                                    </a:rPr>
                                    <m:t>)</m:t>
                                  </m:r>
                                </m:e>
                              </m:func>
                            </m:e>
                          </m:nary>
                        </m:den>
                      </m:f>
                    </m:oMath>
                  </m:oMathPara>
                </a14:m>
                <a:endParaRPr lang="en-US" altLang="ko-Kore-KR" sz="3200" b="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r>
                  <a:rPr lang="en-US" altLang="ko-Kore-KR" sz="3200" dirty="0">
                    <a:solidFill>
                      <a:srgbClr val="53585F"/>
                    </a:solidFill>
                    <a:latin typeface="Spoqa Han Sans Neo" panose="020B0500000000000000" pitchFamily="34" charset="-128"/>
                    <a:ea typeface="Spoqa Han Sans Neo" panose="020B0500000000000000" pitchFamily="34" charset="-128"/>
                  </a:rPr>
                  <a:t>Hard label (student loss)</a:t>
                </a:r>
                <a:r>
                  <a:rPr lang="ko-KR" altLang="en-US" sz="3200" dirty="0">
                    <a:solidFill>
                      <a:srgbClr val="53585F"/>
                    </a:solidFill>
                    <a:latin typeface="Spoqa Han Sans Neo" panose="020B0500000000000000" pitchFamily="34" charset="-128"/>
                    <a:ea typeface="Spoqa Han Sans Neo" panose="020B0500000000000000" pitchFamily="34" charset="-128"/>
                  </a:rPr>
                  <a:t>일 때 </a:t>
                </a:r>
                <a:r>
                  <a:rPr lang="en-US" altLang="ko-KR" sz="3200" dirty="0">
                    <a:solidFill>
                      <a:srgbClr val="53585F"/>
                    </a:solidFill>
                    <a:latin typeface="Spoqa Han Sans Neo" panose="020B0500000000000000" pitchFamily="34" charset="-128"/>
                    <a:ea typeface="Spoqa Han Sans Neo" panose="020B0500000000000000" pitchFamily="34" charset="-128"/>
                  </a:rPr>
                  <a:t>T=1, distillation loss</a:t>
                </a:r>
                <a:r>
                  <a:rPr lang="ko-KR" altLang="en-US" sz="3200" dirty="0">
                    <a:solidFill>
                      <a:srgbClr val="53585F"/>
                    </a:solidFill>
                    <a:latin typeface="Spoqa Han Sans Neo" panose="020B0500000000000000" pitchFamily="34" charset="-128"/>
                    <a:ea typeface="Spoqa Han Sans Neo" panose="020B0500000000000000" pitchFamily="34" charset="-128"/>
                  </a:rPr>
                  <a:t>일 때에는 </a:t>
                </a:r>
                <a:r>
                  <a:rPr lang="en-US" altLang="ko-KR" sz="3200" dirty="0">
                    <a:solidFill>
                      <a:srgbClr val="53585F"/>
                    </a:solidFill>
                    <a:latin typeface="Spoqa Han Sans Neo" panose="020B0500000000000000" pitchFamily="34" charset="-128"/>
                    <a:ea typeface="Spoqa Han Sans Neo" panose="020B0500000000000000" pitchFamily="34" charset="-128"/>
                  </a:rPr>
                  <a:t>T</a:t>
                </a:r>
                <a:r>
                  <a:rPr lang="ko-KR" altLang="en-US" sz="3200" dirty="0">
                    <a:solidFill>
                      <a:srgbClr val="53585F"/>
                    </a:solidFill>
                    <a:latin typeface="Spoqa Han Sans Neo" panose="020B0500000000000000" pitchFamily="34" charset="-128"/>
                    <a:ea typeface="Spoqa Han Sans Neo" panose="020B0500000000000000" pitchFamily="34" charset="-128"/>
                  </a:rPr>
                  <a:t>가 높게 설정</a:t>
                </a:r>
                <a:r>
                  <a:rPr lang="en-US" altLang="ko-KR" sz="3200" dirty="0">
                    <a:solidFill>
                      <a:srgbClr val="53585F"/>
                    </a:solidFill>
                    <a:latin typeface="Spoqa Han Sans Neo" panose="020B0500000000000000" pitchFamily="34" charset="-128"/>
                    <a:ea typeface="Spoqa Han Sans Neo" panose="020B0500000000000000" pitchFamily="34" charset="-128"/>
                  </a:rPr>
                  <a:t>.</a:t>
                </a: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endParaRPr lang="en-US" altLang="ko-Kore-KR" sz="3200" dirty="0">
                  <a:solidFill>
                    <a:srgbClr val="53585F"/>
                  </a:solidFill>
                  <a:latin typeface="Spoqa Han Sans Neo" panose="020B0500000000000000" pitchFamily="34" charset="-128"/>
                  <a:ea typeface="Spoqa Han Sans Neo" panose="020B0500000000000000" pitchFamily="34" charset="-128"/>
                </a:endParaRPr>
              </a:p>
            </p:txBody>
          </p:sp>
        </mc:Choice>
        <mc:Fallback>
          <p:sp>
            <p:nvSpPr>
              <p:cNvPr id="15" name="TextBox 14">
                <a:extLst>
                  <a:ext uri="{FF2B5EF4-FFF2-40B4-BE49-F238E27FC236}">
                    <a16:creationId xmlns:a16="http://schemas.microsoft.com/office/drawing/2014/main" id="{260964F5-0493-604F-BEF4-59F971592BC7}"/>
                  </a:ext>
                </a:extLst>
              </p:cNvPr>
              <p:cNvSpPr txBox="1">
                <a:spLocks noRot="1" noChangeAspect="1" noMove="1" noResize="1" noEditPoints="1" noAdjustHandles="1" noChangeArrowheads="1" noChangeShapeType="1" noTextEdit="1"/>
              </p:cNvSpPr>
              <p:nvPr/>
            </p:nvSpPr>
            <p:spPr>
              <a:xfrm>
                <a:off x="1927081" y="3504876"/>
                <a:ext cx="17161388" cy="8931612"/>
              </a:xfrm>
              <a:prstGeom prst="rect">
                <a:avLst/>
              </a:prstGeom>
              <a:blipFill>
                <a:blip r:embed="rId4"/>
                <a:stretch>
                  <a:fillRect l="-814" b="-4119"/>
                </a:stretch>
              </a:blipFill>
            </p:spPr>
            <p:txBody>
              <a:bodyPr/>
              <a:lstStyle/>
              <a:p>
                <a:r>
                  <a:rPr lang="ko-Kore-KR" altLang="en-US">
                    <a:noFill/>
                  </a:rPr>
                  <a:t> </a:t>
                </a:r>
              </a:p>
            </p:txBody>
          </p:sp>
        </mc:Fallback>
      </mc:AlternateContent>
      <p:pic>
        <p:nvPicPr>
          <p:cNvPr id="7170" name="Picture 2" descr="Knowledge Distillation">
            <a:extLst>
              <a:ext uri="{FF2B5EF4-FFF2-40B4-BE49-F238E27FC236}">
                <a16:creationId xmlns:a16="http://schemas.microsoft.com/office/drawing/2014/main" id="{AF70636B-2AD6-4745-83F8-0D58C2991D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7939" y="2945363"/>
            <a:ext cx="11785222" cy="532800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5CB6D1F-0EFF-5040-807A-9CCC357D0065}"/>
              </a:ext>
            </a:extLst>
          </p:cNvPr>
          <p:cNvSpPr txBox="1"/>
          <p:nvPr/>
        </p:nvSpPr>
        <p:spPr>
          <a:xfrm>
            <a:off x="12597939" y="7786016"/>
            <a:ext cx="8000999" cy="369332"/>
          </a:xfrm>
          <a:prstGeom prst="rect">
            <a:avLst/>
          </a:prstGeom>
          <a:noFill/>
        </p:spPr>
        <p:txBody>
          <a:bodyPr wrap="square">
            <a:spAutoFit/>
          </a:bodyPr>
          <a:lstStyle/>
          <a:p>
            <a:r>
              <a:rPr lang="ko-Kore-KR" altLang="en-US" dirty="0">
                <a:solidFill>
                  <a:srgbClr val="53585F"/>
                </a:solidFill>
              </a:rPr>
              <a:t>https://intellabs.github.io/distiller/knowledge_distillation.html#hinton-et-al-2015</a:t>
            </a:r>
          </a:p>
        </p:txBody>
      </p:sp>
      <p:sp>
        <p:nvSpPr>
          <p:cNvPr id="19" name="TextBox 18">
            <a:extLst>
              <a:ext uri="{FF2B5EF4-FFF2-40B4-BE49-F238E27FC236}">
                <a16:creationId xmlns:a16="http://schemas.microsoft.com/office/drawing/2014/main" id="{EB793B0C-CAC8-594C-8CBB-457BAC306B33}"/>
              </a:ext>
            </a:extLst>
          </p:cNvPr>
          <p:cNvSpPr txBox="1"/>
          <p:nvPr/>
        </p:nvSpPr>
        <p:spPr>
          <a:xfrm>
            <a:off x="3358342" y="13023094"/>
            <a:ext cx="14922457" cy="369332"/>
          </a:xfrm>
          <a:prstGeom prst="rect">
            <a:avLst/>
          </a:prstGeom>
          <a:noFill/>
        </p:spPr>
        <p:txBody>
          <a:bodyPr wrap="square">
            <a:spAutoFit/>
          </a:bodyPr>
          <a:lstStyle/>
          <a:p>
            <a:r>
              <a:rPr lang="en" altLang="ko-Kore-KR" b="0" i="0" dirty="0">
                <a:solidFill>
                  <a:srgbClr val="53585F"/>
                </a:solidFill>
                <a:effectLst/>
                <a:latin typeface="Arial" panose="020B0604020202020204" pitchFamily="34" charset="0"/>
              </a:rPr>
              <a:t>Hinton, Geoffrey, Oriol </a:t>
            </a:r>
            <a:r>
              <a:rPr lang="en" altLang="ko-Kore-KR" b="0" i="0" dirty="0" err="1">
                <a:solidFill>
                  <a:srgbClr val="53585F"/>
                </a:solidFill>
                <a:effectLst/>
                <a:latin typeface="Arial" panose="020B0604020202020204" pitchFamily="34" charset="0"/>
              </a:rPr>
              <a:t>Vinyals</a:t>
            </a:r>
            <a:r>
              <a:rPr lang="en" altLang="ko-Kore-KR" b="0" i="0" dirty="0">
                <a:solidFill>
                  <a:srgbClr val="53585F"/>
                </a:solidFill>
                <a:effectLst/>
                <a:latin typeface="Arial" panose="020B0604020202020204" pitchFamily="34" charset="0"/>
              </a:rPr>
              <a:t>, and Jeff Dean. "Distilling the knowledge in a neural network." </a:t>
            </a:r>
            <a:r>
              <a:rPr lang="en" altLang="ko-Kore-KR" b="0" i="1" dirty="0" err="1">
                <a:solidFill>
                  <a:srgbClr val="53585F"/>
                </a:solidFill>
                <a:effectLst/>
                <a:latin typeface="Arial" panose="020B0604020202020204" pitchFamily="34" charset="0"/>
              </a:rPr>
              <a:t>arXiv</a:t>
            </a:r>
            <a:r>
              <a:rPr lang="en" altLang="ko-Kore-KR" b="0" i="1" dirty="0">
                <a:solidFill>
                  <a:srgbClr val="53585F"/>
                </a:solidFill>
                <a:effectLst/>
                <a:latin typeface="Arial" panose="020B0604020202020204" pitchFamily="34" charset="0"/>
              </a:rPr>
              <a:t> preprint arXiv:1503.02531</a:t>
            </a:r>
            <a:r>
              <a:rPr lang="en" altLang="ko-Kore-KR" b="0" i="0" dirty="0">
                <a:solidFill>
                  <a:srgbClr val="53585F"/>
                </a:solidFill>
                <a:effectLst/>
                <a:latin typeface="Arial" panose="020B0604020202020204" pitchFamily="34" charset="0"/>
              </a:rPr>
              <a:t> (2015).</a:t>
            </a:r>
            <a:endParaRPr lang="ko-Kore-KR" altLang="en-US" dirty="0">
              <a:solidFill>
                <a:srgbClr val="53585F"/>
              </a:solidFill>
            </a:endParaRPr>
          </a:p>
        </p:txBody>
      </p:sp>
    </p:spTree>
    <p:extLst>
      <p:ext uri="{BB962C8B-B14F-4D97-AF65-F5344CB8AC3E}">
        <p14:creationId xmlns:p14="http://schemas.microsoft.com/office/powerpoint/2010/main" val="134052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dirty="0"/>
              <a:t>Knowledge Distillation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7170" name="Picture 2" descr="Knowledge Distillation">
            <a:extLst>
              <a:ext uri="{FF2B5EF4-FFF2-40B4-BE49-F238E27FC236}">
                <a16:creationId xmlns:a16="http://schemas.microsoft.com/office/drawing/2014/main" id="{AF70636B-2AD6-4745-83F8-0D58C2991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8261" y="2918269"/>
            <a:ext cx="10234899" cy="46271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5CB6D1F-0EFF-5040-807A-9CCC357D0065}"/>
              </a:ext>
            </a:extLst>
          </p:cNvPr>
          <p:cNvSpPr txBox="1"/>
          <p:nvPr/>
        </p:nvSpPr>
        <p:spPr>
          <a:xfrm>
            <a:off x="12597939" y="7786016"/>
            <a:ext cx="8000999" cy="369332"/>
          </a:xfrm>
          <a:prstGeom prst="rect">
            <a:avLst/>
          </a:prstGeom>
          <a:noFill/>
        </p:spPr>
        <p:txBody>
          <a:bodyPr wrap="square">
            <a:spAutoFit/>
          </a:bodyPr>
          <a:lstStyle/>
          <a:p>
            <a:r>
              <a:rPr lang="ko-Kore-KR" altLang="en-US" dirty="0">
                <a:solidFill>
                  <a:srgbClr val="53585F"/>
                </a:solidFill>
              </a:rPr>
              <a:t>https://intellabs.github.io/distiller/knowledge_distillation.html#hinton-et-al-2015</a:t>
            </a:r>
          </a:p>
        </p:txBody>
      </p:sp>
      <p:sp>
        <p:nvSpPr>
          <p:cNvPr id="19" name="TextBox 18">
            <a:extLst>
              <a:ext uri="{FF2B5EF4-FFF2-40B4-BE49-F238E27FC236}">
                <a16:creationId xmlns:a16="http://schemas.microsoft.com/office/drawing/2014/main" id="{EB793B0C-CAC8-594C-8CBB-457BAC306B33}"/>
              </a:ext>
            </a:extLst>
          </p:cNvPr>
          <p:cNvSpPr txBox="1"/>
          <p:nvPr/>
        </p:nvSpPr>
        <p:spPr>
          <a:xfrm>
            <a:off x="3358342" y="13023094"/>
            <a:ext cx="14922457" cy="369332"/>
          </a:xfrm>
          <a:prstGeom prst="rect">
            <a:avLst/>
          </a:prstGeom>
          <a:noFill/>
        </p:spPr>
        <p:txBody>
          <a:bodyPr wrap="square">
            <a:spAutoFit/>
          </a:bodyPr>
          <a:lstStyle/>
          <a:p>
            <a:r>
              <a:rPr lang="en" altLang="ko-Kore-KR" b="0" i="0" dirty="0">
                <a:solidFill>
                  <a:srgbClr val="53585F"/>
                </a:solidFill>
                <a:effectLst/>
                <a:latin typeface="Arial" panose="020B0604020202020204" pitchFamily="34" charset="0"/>
              </a:rPr>
              <a:t>Hinton, Geoffrey, Oriol </a:t>
            </a:r>
            <a:r>
              <a:rPr lang="en" altLang="ko-Kore-KR" b="0" i="0" dirty="0" err="1">
                <a:solidFill>
                  <a:srgbClr val="53585F"/>
                </a:solidFill>
                <a:effectLst/>
                <a:latin typeface="Arial" panose="020B0604020202020204" pitchFamily="34" charset="0"/>
              </a:rPr>
              <a:t>Vinyals</a:t>
            </a:r>
            <a:r>
              <a:rPr lang="en" altLang="ko-Kore-KR" b="0" i="0" dirty="0">
                <a:solidFill>
                  <a:srgbClr val="53585F"/>
                </a:solidFill>
                <a:effectLst/>
                <a:latin typeface="Arial" panose="020B0604020202020204" pitchFamily="34" charset="0"/>
              </a:rPr>
              <a:t>, and Jeff Dean. "Distilling the knowledge in a neural network." </a:t>
            </a:r>
            <a:r>
              <a:rPr lang="en" altLang="ko-Kore-KR" b="0" i="1" dirty="0" err="1">
                <a:solidFill>
                  <a:srgbClr val="53585F"/>
                </a:solidFill>
                <a:effectLst/>
                <a:latin typeface="Arial" panose="020B0604020202020204" pitchFamily="34" charset="0"/>
              </a:rPr>
              <a:t>arXiv</a:t>
            </a:r>
            <a:r>
              <a:rPr lang="en" altLang="ko-Kore-KR" b="0" i="1" dirty="0">
                <a:solidFill>
                  <a:srgbClr val="53585F"/>
                </a:solidFill>
                <a:effectLst/>
                <a:latin typeface="Arial" panose="020B0604020202020204" pitchFamily="34" charset="0"/>
              </a:rPr>
              <a:t> preprint arXiv:1503.02531</a:t>
            </a:r>
            <a:r>
              <a:rPr lang="en" altLang="ko-Kore-KR" b="0" i="0" dirty="0">
                <a:solidFill>
                  <a:srgbClr val="53585F"/>
                </a:solidFill>
                <a:effectLst/>
                <a:latin typeface="Arial" panose="020B0604020202020204" pitchFamily="34" charset="0"/>
              </a:rPr>
              <a:t> (2015).</a:t>
            </a:r>
            <a:endParaRPr lang="ko-Kore-KR" altLang="en-US" dirty="0">
              <a:solidFill>
                <a:srgbClr val="53585F"/>
              </a:solidFill>
            </a:endParaRP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6365EBF-E502-1845-B923-2BEF957D200F}"/>
                  </a:ext>
                </a:extLst>
              </p:cNvPr>
              <p:cNvSpPr txBox="1"/>
              <p:nvPr/>
            </p:nvSpPr>
            <p:spPr>
              <a:xfrm>
                <a:off x="1790007" y="3185731"/>
                <a:ext cx="12757265" cy="8773492"/>
              </a:xfrm>
              <a:prstGeom prst="rect">
                <a:avLst/>
              </a:prstGeom>
              <a:noFill/>
            </p:spPr>
            <p:txBody>
              <a:bodyPr wrap="square">
                <a:spAutoFit/>
              </a:bodyPr>
              <a:lstStyle/>
              <a:p>
                <a:pPr>
                  <a:lnSpc>
                    <a:spcPct val="150000"/>
                  </a:lnSpc>
                </a:pPr>
                <a:r>
                  <a:rPr lang="ko-KR" altLang="en-US" sz="3200" b="1" dirty="0">
                    <a:solidFill>
                      <a:srgbClr val="53585F"/>
                    </a:solidFill>
                    <a:latin typeface="Spoqa Han Sans Neo Bold" panose="020B0500000000000000" pitchFamily="34" charset="-128"/>
                    <a:ea typeface="Spoqa Han Sans Neo Bold" panose="020B0500000000000000" pitchFamily="34" charset="-128"/>
                  </a:rPr>
                  <a:t>최종 </a:t>
                </a:r>
                <a:r>
                  <a:rPr lang="ko-KR" altLang="en-US" sz="3200" b="1" dirty="0">
                    <a:solidFill>
                      <a:srgbClr val="53585F"/>
                    </a:solidFill>
                    <a:latin typeface="Spoqa Han Sans Neo Bold" panose="020B0500000000000000" pitchFamily="34" charset="-128"/>
                    <a:ea typeface="Spoqa Han Sans Neo Bold" panose="020B0500000000000000" pitchFamily="34" charset="-128"/>
                  </a:rPr>
                  <a:t>목적 함수</a:t>
                </a:r>
                <a:endParaRPr lang="en-US" altLang="ko-Kore-KR" sz="3200" b="1" dirty="0">
                  <a:solidFill>
                    <a:srgbClr val="53585F"/>
                  </a:solidFill>
                  <a:latin typeface="Spoqa Han Sans Neo Bold" panose="020B0500000000000000" pitchFamily="34" charset="-128"/>
                  <a:ea typeface="Spoqa Han Sans Neo Bold" panose="020B0500000000000000" pitchFamily="34" charset="-128"/>
                </a:endParaRPr>
              </a:p>
              <a:p>
                <a:pPr>
                  <a:lnSpc>
                    <a:spcPct val="150000"/>
                  </a:lnSpc>
                </a:pPr>
                <a14:m>
                  <m:oMathPara xmlns:m="http://schemas.openxmlformats.org/officeDocument/2006/math">
                    <m:oMathParaPr>
                      <m:jc m:val="centerGroup"/>
                    </m:oMathParaPr>
                    <m:oMath xmlns:m="http://schemas.openxmlformats.org/officeDocument/2006/math">
                      <m:r>
                        <a:rPr lang="en-US" altLang="ko-Kore-KR" sz="3200" b="0" i="1" smtClean="0">
                          <a:solidFill>
                            <a:srgbClr val="53585F"/>
                          </a:solidFill>
                          <a:latin typeface="Cambria Math" panose="02040503050406030204" pitchFamily="18" charset="0"/>
                          <a:ea typeface="Spoqa Han Sans Neo Bold" panose="020B0500000000000000" pitchFamily="34" charset="-128"/>
                        </a:rPr>
                        <m:t>𝐿</m:t>
                      </m:r>
                      <m:d>
                        <m:d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dPr>
                        <m:e>
                          <m:r>
                            <a:rPr lang="en-US" altLang="ko-Kore-KR" sz="3200" b="0" i="1" smtClean="0">
                              <a:solidFill>
                                <a:srgbClr val="53585F"/>
                              </a:solidFill>
                              <a:latin typeface="Cambria Math" panose="02040503050406030204" pitchFamily="18" charset="0"/>
                              <a:ea typeface="Spoqa Han Sans Neo Bold" panose="020B0500000000000000" pitchFamily="34" charset="-128"/>
                            </a:rPr>
                            <m:t>𝑥</m:t>
                          </m:r>
                          <m:r>
                            <a:rPr lang="en-US" altLang="ko-Kore-KR" sz="3200" b="0" i="1" smtClean="0">
                              <a:solidFill>
                                <a:srgbClr val="53585F"/>
                              </a:solidFill>
                              <a:latin typeface="Cambria Math" panose="02040503050406030204" pitchFamily="18" charset="0"/>
                              <a:ea typeface="Spoqa Han Sans Neo Bold" panose="020B0500000000000000" pitchFamily="34" charset="-128"/>
                            </a:rPr>
                            <m:t>;</m:t>
                          </m:r>
                          <m:sSub>
                            <m:sSub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𝑊</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𝑠𝑡𝑢𝑑𝑒𝑛𝑡</m:t>
                              </m:r>
                            </m:sub>
                          </m:sSub>
                        </m:e>
                      </m:d>
                      <m:r>
                        <a:rPr lang="en-US" altLang="ko-Kore-KR" sz="3200" b="0" i="1" smtClean="0">
                          <a:solidFill>
                            <a:srgbClr val="53585F"/>
                          </a:solidFill>
                          <a:latin typeface="Cambria Math" panose="02040503050406030204" pitchFamily="18" charset="0"/>
                          <a:ea typeface="Spoqa Han Sans Neo Bold" panose="020B0500000000000000" pitchFamily="34" charset="-128"/>
                        </a:rPr>
                        <m:t>=</m:t>
                      </m:r>
                      <m:r>
                        <a:rPr lang="en-US" altLang="ko-Kore-KR" sz="3200" b="0" i="1" smtClean="0">
                          <a:solidFill>
                            <a:srgbClr val="53585F"/>
                          </a:solidFill>
                          <a:latin typeface="Cambria Math" panose="02040503050406030204" pitchFamily="18" charset="0"/>
                          <a:ea typeface="Spoqa Han Sans Neo Bold" panose="020B0500000000000000" pitchFamily="34" charset="-128"/>
                        </a:rPr>
                        <m:t>𝛼</m:t>
                      </m:r>
                      <m:r>
                        <a:rPr lang="en-US" altLang="ko-Kore-KR" sz="3200" b="0" i="1" smtClean="0">
                          <a:solidFill>
                            <a:srgbClr val="53585F"/>
                          </a:solidFill>
                          <a:latin typeface="Cambria Math" panose="02040503050406030204" pitchFamily="18" charset="0"/>
                          <a:ea typeface="Spoqa Han Sans Neo Bold" panose="020B0500000000000000" pitchFamily="34" charset="-128"/>
                        </a:rPr>
                        <m:t> ∗</m:t>
                      </m:r>
                      <m:r>
                        <a:rPr lang="en-US" altLang="ko-Kore-KR" sz="3200" b="0" i="1" smtClean="0">
                          <a:solidFill>
                            <a:srgbClr val="53585F"/>
                          </a:solidFill>
                          <a:latin typeface="Cambria Math" panose="02040503050406030204" pitchFamily="18" charset="0"/>
                          <a:ea typeface="Spoqa Han Sans Neo Bold" panose="020B0500000000000000" pitchFamily="34" charset="-128"/>
                        </a:rPr>
                        <m:t>𝐻</m:t>
                      </m:r>
                      <m:d>
                        <m:d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dPr>
                        <m:e>
                          <m:r>
                            <a:rPr lang="en-US" altLang="ko-Kore-KR" sz="3200" b="0" i="1" smtClean="0">
                              <a:solidFill>
                                <a:srgbClr val="53585F"/>
                              </a:solidFill>
                              <a:latin typeface="Cambria Math" panose="02040503050406030204" pitchFamily="18" charset="0"/>
                              <a:ea typeface="Spoqa Han Sans Neo Bold" panose="020B0500000000000000" pitchFamily="34" charset="-128"/>
                            </a:rPr>
                            <m:t>𝑦</m:t>
                          </m:r>
                          <m:r>
                            <a:rPr lang="en-US" altLang="ko-Kore-KR" sz="3200" b="0" i="1" smtClean="0">
                              <a:solidFill>
                                <a:srgbClr val="53585F"/>
                              </a:solidFill>
                              <a:latin typeface="Cambria Math" panose="02040503050406030204" pitchFamily="18" charset="0"/>
                              <a:ea typeface="Spoqa Han Sans Neo Bold" panose="020B0500000000000000" pitchFamily="34" charset="-128"/>
                            </a:rPr>
                            <m:t>, </m:t>
                          </m:r>
                          <m:r>
                            <a:rPr lang="en-US" altLang="ko-Kore-KR" sz="3200" b="0" i="1" smtClean="0">
                              <a:solidFill>
                                <a:srgbClr val="53585F"/>
                              </a:solidFill>
                              <a:latin typeface="Cambria Math" panose="02040503050406030204" pitchFamily="18" charset="0"/>
                              <a:ea typeface="Spoqa Han Sans Neo Bold" panose="020B0500000000000000" pitchFamily="34" charset="-128"/>
                            </a:rPr>
                            <m:t>𝜎</m:t>
                          </m:r>
                          <m:d>
                            <m:d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dPr>
                            <m:e>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𝑧</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𝑠</m:t>
                                  </m:r>
                                </m:sub>
                              </m:sSub>
                              <m:r>
                                <a:rPr lang="en-US" altLang="ko-Kore-KR" sz="3200" b="0" i="1" smtClean="0">
                                  <a:solidFill>
                                    <a:srgbClr val="53585F"/>
                                  </a:solidFill>
                                  <a:latin typeface="Cambria Math" panose="02040503050406030204" pitchFamily="18" charset="0"/>
                                  <a:ea typeface="Spoqa Han Sans Neo Bold" panose="020B0500000000000000" pitchFamily="34" charset="-128"/>
                                </a:rPr>
                                <m:t>;</m:t>
                              </m:r>
                              <m:r>
                                <a:rPr lang="en-US" altLang="ko-Kore-KR" sz="3200" b="0" i="1" smtClean="0">
                                  <a:solidFill>
                                    <a:srgbClr val="53585F"/>
                                  </a:solidFill>
                                  <a:latin typeface="Cambria Math" panose="02040503050406030204" pitchFamily="18" charset="0"/>
                                  <a:ea typeface="Spoqa Han Sans Neo Bold" panose="020B0500000000000000" pitchFamily="34" charset="-128"/>
                                </a:rPr>
                                <m:t>𝑇</m:t>
                              </m:r>
                              <m:r>
                                <a:rPr lang="en-US" altLang="ko-Kore-KR" sz="3200" b="0" i="1" smtClean="0">
                                  <a:solidFill>
                                    <a:srgbClr val="53585F"/>
                                  </a:solidFill>
                                  <a:latin typeface="Cambria Math" panose="02040503050406030204" pitchFamily="18" charset="0"/>
                                  <a:ea typeface="Spoqa Han Sans Neo Bold" panose="020B0500000000000000" pitchFamily="34" charset="-128"/>
                                </a:rPr>
                                <m:t>=1</m:t>
                              </m:r>
                            </m:e>
                          </m:d>
                        </m:e>
                      </m:d>
                      <m:r>
                        <a:rPr lang="en-US" altLang="ko-Kore-KR" sz="3200" b="0" i="1" smtClean="0">
                          <a:solidFill>
                            <a:srgbClr val="53585F"/>
                          </a:solidFill>
                          <a:latin typeface="Cambria Math" panose="02040503050406030204" pitchFamily="18" charset="0"/>
                          <a:ea typeface="Spoqa Han Sans Neo Bold" panose="020B0500000000000000" pitchFamily="34" charset="-128"/>
                        </a:rPr>
                        <m:t>+</m:t>
                      </m:r>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𝐷</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𝐾𝐿</m:t>
                          </m:r>
                        </m:sub>
                      </m:sSub>
                      <m:r>
                        <a:rPr lang="en-US" altLang="ko-Kore-KR" sz="3200" b="0" i="1" smtClean="0">
                          <a:solidFill>
                            <a:srgbClr val="53585F"/>
                          </a:solidFill>
                          <a:latin typeface="Cambria Math" panose="02040503050406030204" pitchFamily="18" charset="0"/>
                          <a:ea typeface="Spoqa Han Sans Neo Bold" panose="020B0500000000000000" pitchFamily="34" charset="-128"/>
                        </a:rPr>
                        <m:t>(</m:t>
                      </m:r>
                      <m:r>
                        <a:rPr lang="en-US" altLang="ko-Kore-KR" sz="3200" b="0" i="1" smtClean="0">
                          <a:solidFill>
                            <a:srgbClr val="53585F"/>
                          </a:solidFill>
                          <a:latin typeface="Cambria Math" panose="02040503050406030204" pitchFamily="18" charset="0"/>
                          <a:ea typeface="Spoqa Han Sans Neo Bold" panose="020B0500000000000000" pitchFamily="34" charset="-128"/>
                        </a:rPr>
                        <m:t>𝜎</m:t>
                      </m:r>
                      <m:d>
                        <m:d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dPr>
                        <m:e>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𝑧</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𝑡</m:t>
                              </m:r>
                            </m:sub>
                          </m:sSub>
                          <m:r>
                            <a:rPr lang="en-US" altLang="ko-Kore-KR" sz="3200" b="0" i="1" smtClean="0">
                              <a:solidFill>
                                <a:srgbClr val="53585F"/>
                              </a:solidFill>
                              <a:latin typeface="Cambria Math" panose="02040503050406030204" pitchFamily="18" charset="0"/>
                              <a:ea typeface="Spoqa Han Sans Neo Bold" panose="020B0500000000000000" pitchFamily="34" charset="-128"/>
                            </a:rPr>
                            <m:t>;</m:t>
                          </m:r>
                          <m:r>
                            <a:rPr lang="en-US" altLang="ko-Kore-KR" sz="3200" b="0" i="1" smtClean="0">
                              <a:solidFill>
                                <a:srgbClr val="53585F"/>
                              </a:solidFill>
                              <a:latin typeface="Cambria Math" panose="02040503050406030204" pitchFamily="18" charset="0"/>
                              <a:ea typeface="Spoqa Han Sans Neo Bold" panose="020B0500000000000000" pitchFamily="34" charset="-128"/>
                            </a:rPr>
                            <m:t>𝑇</m:t>
                          </m:r>
                          <m:r>
                            <a:rPr lang="en-US" altLang="ko-Kore-KR" sz="3200" b="0" i="1" smtClean="0">
                              <a:solidFill>
                                <a:srgbClr val="53585F"/>
                              </a:solidFill>
                              <a:latin typeface="Cambria Math" panose="02040503050406030204" pitchFamily="18" charset="0"/>
                              <a:ea typeface="Spoqa Han Sans Neo Bold" panose="020B0500000000000000" pitchFamily="34" charset="-128"/>
                            </a:rPr>
                            <m:t>=</m:t>
                          </m:r>
                          <m:r>
                            <a:rPr lang="en-US" altLang="ko-Kore-KR" sz="3200" b="0" i="1" smtClean="0">
                              <a:solidFill>
                                <a:srgbClr val="53585F"/>
                              </a:solidFill>
                              <a:latin typeface="Cambria Math" panose="02040503050406030204" pitchFamily="18" charset="0"/>
                              <a:ea typeface="Spoqa Han Sans Neo Bold" panose="020B0500000000000000" pitchFamily="34" charset="-128"/>
                            </a:rPr>
                            <m:t>𝜏</m:t>
                          </m:r>
                        </m:e>
                      </m:d>
                      <m:r>
                        <a:rPr lang="en-US" altLang="ko-Kore-KR" sz="3200" b="0" i="1" smtClean="0">
                          <a:solidFill>
                            <a:srgbClr val="53585F"/>
                          </a:solidFill>
                          <a:latin typeface="Cambria Math" panose="02040503050406030204" pitchFamily="18" charset="0"/>
                          <a:ea typeface="Spoqa Han Sans Neo Bold" panose="020B0500000000000000" pitchFamily="34" charset="-128"/>
                        </a:rPr>
                        <m:t>, </m:t>
                      </m:r>
                      <m:r>
                        <a:rPr lang="en-US" altLang="ko-Kore-KR" sz="3200" b="0" i="1" smtClean="0">
                          <a:solidFill>
                            <a:srgbClr val="53585F"/>
                          </a:solidFill>
                          <a:latin typeface="Cambria Math" panose="02040503050406030204" pitchFamily="18" charset="0"/>
                          <a:ea typeface="Spoqa Han Sans Neo Bold" panose="020B0500000000000000" pitchFamily="34" charset="-128"/>
                        </a:rPr>
                        <m:t>𝜎</m:t>
                      </m:r>
                      <m:d>
                        <m:d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dPr>
                        <m:e>
                          <m:sSub>
                            <m:sSub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3200" b="0" i="1" smtClean="0">
                                  <a:solidFill>
                                    <a:srgbClr val="53585F"/>
                                  </a:solidFill>
                                  <a:latin typeface="Cambria Math" panose="02040503050406030204" pitchFamily="18" charset="0"/>
                                  <a:ea typeface="Spoqa Han Sans Neo Bold" panose="020B0500000000000000" pitchFamily="34" charset="-128"/>
                                </a:rPr>
                                <m:t>𝑧</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𝑠</m:t>
                              </m:r>
                            </m:sub>
                          </m:sSub>
                          <m:r>
                            <a:rPr lang="en-US" altLang="ko-Kore-KR" sz="3200" b="0" i="1" smtClean="0">
                              <a:solidFill>
                                <a:srgbClr val="53585F"/>
                              </a:solidFill>
                              <a:latin typeface="Cambria Math" panose="02040503050406030204" pitchFamily="18" charset="0"/>
                              <a:ea typeface="Spoqa Han Sans Neo Bold" panose="020B0500000000000000" pitchFamily="34" charset="-128"/>
                            </a:rPr>
                            <m:t>, </m:t>
                          </m:r>
                          <m:r>
                            <a:rPr lang="en-US" altLang="ko-Kore-KR" sz="3200" b="0" i="1" smtClean="0">
                              <a:solidFill>
                                <a:srgbClr val="53585F"/>
                              </a:solidFill>
                              <a:latin typeface="Cambria Math" panose="02040503050406030204" pitchFamily="18" charset="0"/>
                              <a:ea typeface="Spoqa Han Sans Neo Bold" panose="020B0500000000000000" pitchFamily="34" charset="-128"/>
                            </a:rPr>
                            <m:t>𝑇</m:t>
                          </m:r>
                          <m:r>
                            <a:rPr lang="en-US" altLang="ko-Kore-KR" sz="3200" b="0" i="1" smtClean="0">
                              <a:solidFill>
                                <a:srgbClr val="53585F"/>
                              </a:solidFill>
                              <a:latin typeface="Cambria Math" panose="02040503050406030204" pitchFamily="18" charset="0"/>
                              <a:ea typeface="Spoqa Han Sans Neo Bold" panose="020B0500000000000000" pitchFamily="34" charset="-128"/>
                            </a:rPr>
                            <m:t>=</m:t>
                          </m:r>
                          <m:r>
                            <a:rPr lang="en-US" altLang="ko-Kore-KR" sz="3200" b="0" i="1" smtClean="0">
                              <a:solidFill>
                                <a:srgbClr val="53585F"/>
                              </a:solidFill>
                              <a:latin typeface="Cambria Math" panose="02040503050406030204" pitchFamily="18" charset="0"/>
                              <a:ea typeface="Spoqa Han Sans Neo Bold" panose="020B0500000000000000" pitchFamily="34" charset="-128"/>
                            </a:rPr>
                            <m:t>𝜏</m:t>
                          </m:r>
                        </m:e>
                      </m:d>
                      <m:r>
                        <a:rPr lang="en-US" altLang="ko-Kore-KR" sz="3200" b="0" i="1" smtClean="0">
                          <a:solidFill>
                            <a:srgbClr val="53585F"/>
                          </a:solidFill>
                          <a:latin typeface="Cambria Math" panose="02040503050406030204" pitchFamily="18" charset="0"/>
                          <a:ea typeface="Spoqa Han Sans Neo Bold" panose="020B0500000000000000" pitchFamily="34" charset="-128"/>
                        </a:rPr>
                        <m:t>)</m:t>
                      </m:r>
                    </m:oMath>
                  </m:oMathPara>
                </a14:m>
                <a:endParaRPr lang="en-US" altLang="ko-Kore-KR" sz="3200" dirty="0">
                  <a:solidFill>
                    <a:srgbClr val="53585F"/>
                  </a:solidFill>
                </a:endParaRP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14:m>
                  <m:oMath xmlns:m="http://schemas.openxmlformats.org/officeDocument/2006/math">
                    <m:r>
                      <a:rPr lang="en-US" altLang="ko-Kore-KR" sz="2800" i="1">
                        <a:solidFill>
                          <a:srgbClr val="53585F"/>
                        </a:solidFill>
                        <a:latin typeface="Cambria Math" panose="02040503050406030204" pitchFamily="18" charset="0"/>
                        <a:ea typeface="Spoqa Han Sans Neo Bold" panose="020B0500000000000000" pitchFamily="34" charset="-128"/>
                      </a:rPr>
                      <m:t>𝐻</m:t>
                    </m:r>
                    <m:r>
                      <a:rPr lang="en-US" altLang="ko-Kore-KR" sz="2800" i="1">
                        <a:solidFill>
                          <a:srgbClr val="53585F"/>
                        </a:solidFill>
                        <a:latin typeface="Cambria Math" panose="02040503050406030204" pitchFamily="18" charset="0"/>
                        <a:ea typeface="Spoqa Han Sans Neo Bold" panose="020B0500000000000000" pitchFamily="34" charset="-128"/>
                      </a:rPr>
                      <m:t> </m:t>
                    </m:r>
                  </m:oMath>
                </a14:m>
                <a:r>
                  <a:rPr lang="en-US" altLang="ko-KR" sz="2800" dirty="0">
                    <a:solidFill>
                      <a:srgbClr val="53585F"/>
                    </a:solidFill>
                    <a:latin typeface="Spoqa Han Sans Neo" panose="020B0500000000000000" pitchFamily="34" charset="-128"/>
                    <a:ea typeface="Spoqa Han Sans Neo" panose="020B0500000000000000" pitchFamily="34" charset="-128"/>
                  </a:rPr>
                  <a:t>: cross entropy, </a:t>
                </a:r>
                <a14:m>
                  <m:oMath xmlns:m="http://schemas.openxmlformats.org/officeDocument/2006/math">
                    <m:sSub>
                      <m:sSubPr>
                        <m:ctrlPr>
                          <a:rPr lang="en-US" altLang="ko-Kore-KR" sz="2800" i="1">
                            <a:solidFill>
                              <a:srgbClr val="53585F"/>
                            </a:solidFill>
                            <a:latin typeface="Cambria Math" panose="02040503050406030204" pitchFamily="18" charset="0"/>
                            <a:ea typeface="Spoqa Han Sans Neo Bold" panose="020B0500000000000000" pitchFamily="34" charset="-128"/>
                          </a:rPr>
                        </m:ctrlPr>
                      </m:sSubPr>
                      <m:e>
                        <m:r>
                          <a:rPr lang="en-US" altLang="ko-Kore-KR" sz="2800" i="1">
                            <a:solidFill>
                              <a:srgbClr val="53585F"/>
                            </a:solidFill>
                            <a:latin typeface="Cambria Math" panose="02040503050406030204" pitchFamily="18" charset="0"/>
                            <a:ea typeface="Spoqa Han Sans Neo Bold" panose="020B0500000000000000" pitchFamily="34" charset="-128"/>
                          </a:rPr>
                          <m:t>𝐷</m:t>
                        </m:r>
                      </m:e>
                      <m:sub>
                        <m:r>
                          <a:rPr lang="en-US" altLang="ko-Kore-KR" sz="2800" i="1">
                            <a:solidFill>
                              <a:srgbClr val="53585F"/>
                            </a:solidFill>
                            <a:latin typeface="Cambria Math" panose="02040503050406030204" pitchFamily="18" charset="0"/>
                            <a:ea typeface="Spoqa Han Sans Neo Bold" panose="020B0500000000000000" pitchFamily="34" charset="-128"/>
                          </a:rPr>
                          <m:t>𝐾𝐿</m:t>
                        </m:r>
                      </m:sub>
                    </m:sSub>
                  </m:oMath>
                </a14:m>
                <a:r>
                  <a:rPr lang="en-US" altLang="ko-KR" sz="2800" dirty="0">
                    <a:solidFill>
                      <a:srgbClr val="53585F"/>
                    </a:solidFill>
                    <a:latin typeface="Spoqa Han Sans Neo" panose="020B0500000000000000" pitchFamily="34" charset="-128"/>
                    <a:ea typeface="Spoqa Han Sans Neo" panose="020B0500000000000000" pitchFamily="34" charset="-128"/>
                  </a:rPr>
                  <a:t>: KL-divergence, </a:t>
                </a:r>
                <a14:m>
                  <m:oMath xmlns:m="http://schemas.openxmlformats.org/officeDocument/2006/math">
                    <m:r>
                      <a:rPr lang="en-US" altLang="ko-Kore-KR" sz="2800" b="0" i="0" smtClean="0">
                        <a:solidFill>
                          <a:srgbClr val="53585F"/>
                        </a:solidFill>
                        <a:latin typeface="Cambria Math" panose="02040503050406030204" pitchFamily="18" charset="0"/>
                        <a:ea typeface="Spoqa Han Sans Neo Bold" panose="020B0500000000000000" pitchFamily="34" charset="-128"/>
                      </a:rPr>
                      <m:t> </m:t>
                    </m:r>
                    <m:r>
                      <m:rPr>
                        <m:sty m:val="p"/>
                      </m:rPr>
                      <a:rPr lang="en-US" altLang="ko-Kore-KR" sz="2800" b="0" i="0" smtClean="0">
                        <a:solidFill>
                          <a:srgbClr val="53585F"/>
                        </a:solidFill>
                        <a:latin typeface="Cambria Math" panose="02040503050406030204" pitchFamily="18" charset="0"/>
                        <a:ea typeface="Spoqa Han Sans Neo Bold" panose="020B0500000000000000" pitchFamily="34" charset="-128"/>
                      </a:rPr>
                      <m:t>σ</m:t>
                    </m:r>
                    <m:r>
                      <a:rPr lang="en-US" altLang="ko-Kore-KR" sz="2800" b="0" i="0" smtClean="0">
                        <a:solidFill>
                          <a:srgbClr val="53585F"/>
                        </a:solidFill>
                        <a:latin typeface="Cambria Math" panose="02040503050406030204" pitchFamily="18" charset="0"/>
                        <a:ea typeface="Spoqa Han Sans Neo Bold" panose="020B0500000000000000" pitchFamily="34" charset="-128"/>
                      </a:rPr>
                      <m:t>:</m:t>
                    </m:r>
                  </m:oMath>
                </a14:m>
                <a:r>
                  <a:rPr lang="en-US" altLang="ko-KR" sz="2800" dirty="0">
                    <a:solidFill>
                      <a:srgbClr val="53585F"/>
                    </a:solidFill>
                    <a:latin typeface="Spoqa Han Sans Neo" panose="020B0500000000000000" pitchFamily="34" charset="-128"/>
                    <a:ea typeface="Spoqa Han Sans Neo" panose="020B0500000000000000" pitchFamily="34" charset="-128"/>
                  </a:rPr>
                  <a:t> softer </a:t>
                </a:r>
                <a:r>
                  <a:rPr lang="en-US" altLang="ko-KR" sz="2800" dirty="0" err="1">
                    <a:solidFill>
                      <a:srgbClr val="53585F"/>
                    </a:solidFill>
                    <a:latin typeface="Spoqa Han Sans Neo" panose="020B0500000000000000" pitchFamily="34" charset="-128"/>
                    <a:ea typeface="Spoqa Han Sans Neo" panose="020B0500000000000000" pitchFamily="34" charset="-128"/>
                  </a:rPr>
                  <a:t>softmax</a:t>
                </a:r>
                <a:r>
                  <a:rPr lang="en-US" altLang="ko-KR" sz="28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r>
                      <m:rPr>
                        <m:sty m:val="p"/>
                      </m:rPr>
                      <a:rPr lang="en-US" altLang="ko-Kore-KR" sz="2800" b="0" i="0" smtClean="0">
                        <a:solidFill>
                          <a:srgbClr val="53585F"/>
                        </a:solidFill>
                        <a:latin typeface="Cambria Math" panose="02040503050406030204" pitchFamily="18" charset="0"/>
                        <a:ea typeface="Spoqa Han Sans Neo Bold" panose="020B0500000000000000" pitchFamily="34" charset="-128"/>
                      </a:rPr>
                      <m:t>α</m:t>
                    </m:r>
                  </m:oMath>
                </a14:m>
                <a:r>
                  <a:rPr lang="en-US" altLang="ko-KR" sz="2800" dirty="0">
                    <a:solidFill>
                      <a:srgbClr val="53585F"/>
                    </a:solidFill>
                    <a:latin typeface="Spoqa Han Sans Neo" panose="020B0500000000000000" pitchFamily="34" charset="-128"/>
                    <a:ea typeface="Spoqa Han Sans Neo" panose="020B0500000000000000" pitchFamily="34" charset="-128"/>
                  </a:rPr>
                  <a:t>: coefficient hyperparameter, </a:t>
                </a:r>
                <a14:m>
                  <m:oMath xmlns:m="http://schemas.openxmlformats.org/officeDocument/2006/math">
                    <m:sSub>
                      <m:sSubPr>
                        <m:ctrlPr>
                          <a:rPr lang="en-US" altLang="ko-Kore-KR" sz="2800">
                            <a:solidFill>
                              <a:srgbClr val="53585F"/>
                            </a:solidFill>
                            <a:latin typeface="Cambria Math" panose="02040503050406030204" pitchFamily="18" charset="0"/>
                            <a:ea typeface="Spoqa Han Sans Neo Bold" panose="020B0500000000000000" pitchFamily="34" charset="-128"/>
                          </a:rPr>
                        </m:ctrlPr>
                      </m:sSubPr>
                      <m:e>
                        <m:r>
                          <m:rPr>
                            <m:sty m:val="p"/>
                          </m:rPr>
                          <a:rPr lang="en-US" altLang="ko-Kore-KR" sz="2800" b="0" i="0" smtClean="0">
                            <a:solidFill>
                              <a:srgbClr val="53585F"/>
                            </a:solidFill>
                            <a:latin typeface="Cambria Math" panose="02040503050406030204" pitchFamily="18" charset="0"/>
                            <a:ea typeface="Spoqa Han Sans Neo Bold" panose="020B0500000000000000" pitchFamily="34" charset="-128"/>
                          </a:rPr>
                          <m:t>z</m:t>
                        </m:r>
                      </m:e>
                      <m:sub>
                        <m:r>
                          <m:rPr>
                            <m:sty m:val="p"/>
                          </m:rPr>
                          <a:rPr lang="en-US" altLang="ko-Kore-KR" sz="2800" b="0" i="0" smtClean="0">
                            <a:solidFill>
                              <a:srgbClr val="53585F"/>
                            </a:solidFill>
                            <a:latin typeface="Cambria Math" panose="02040503050406030204" pitchFamily="18" charset="0"/>
                            <a:ea typeface="Spoqa Han Sans Neo Bold" panose="020B0500000000000000" pitchFamily="34" charset="-128"/>
                          </a:rPr>
                          <m:t>s</m:t>
                        </m:r>
                      </m:sub>
                    </m:sSub>
                    <m:r>
                      <a:rPr lang="en-US" altLang="ko-Kore-KR" sz="2800" b="0" i="0" smtClean="0">
                        <a:solidFill>
                          <a:srgbClr val="53585F"/>
                        </a:solidFill>
                        <a:latin typeface="Cambria Math" panose="02040503050406030204" pitchFamily="18" charset="0"/>
                        <a:ea typeface="Spoqa Han Sans Neo Bold" panose="020B0500000000000000" pitchFamily="34" charset="-128"/>
                      </a:rPr>
                      <m:t>, </m:t>
                    </m:r>
                    <m:sSub>
                      <m:sSubPr>
                        <m:ctrlPr>
                          <a:rPr lang="en-US" altLang="ko-Kore-KR" sz="2800" smtClean="0">
                            <a:solidFill>
                              <a:srgbClr val="53585F"/>
                            </a:solidFill>
                            <a:latin typeface="Cambria Math" panose="02040503050406030204" pitchFamily="18" charset="0"/>
                            <a:ea typeface="Spoqa Han Sans Neo Bold" panose="020B0500000000000000" pitchFamily="34" charset="-128"/>
                          </a:rPr>
                        </m:ctrlPr>
                      </m:sSubPr>
                      <m:e>
                        <m:r>
                          <m:rPr>
                            <m:sty m:val="p"/>
                          </m:rPr>
                          <a:rPr lang="en-US" altLang="ko-Kore-KR" sz="2800" b="0" i="0" smtClean="0">
                            <a:solidFill>
                              <a:srgbClr val="53585F"/>
                            </a:solidFill>
                            <a:latin typeface="Cambria Math" panose="02040503050406030204" pitchFamily="18" charset="0"/>
                            <a:ea typeface="Spoqa Han Sans Neo Bold" panose="020B0500000000000000" pitchFamily="34" charset="-128"/>
                          </a:rPr>
                          <m:t>z</m:t>
                        </m:r>
                      </m:e>
                      <m:sub>
                        <m:r>
                          <m:rPr>
                            <m:sty m:val="p"/>
                          </m:rPr>
                          <a:rPr lang="en-US" altLang="ko-Kore-KR" sz="2800" b="0" i="0" smtClean="0">
                            <a:solidFill>
                              <a:srgbClr val="53585F"/>
                            </a:solidFill>
                            <a:latin typeface="Cambria Math" panose="02040503050406030204" pitchFamily="18" charset="0"/>
                            <a:ea typeface="Spoqa Han Sans Neo Bold" panose="020B0500000000000000" pitchFamily="34" charset="-128"/>
                          </a:rPr>
                          <m:t>t</m:t>
                        </m:r>
                      </m:sub>
                    </m:sSub>
                  </m:oMath>
                </a14:m>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는 </a:t>
                </a:r>
                <a:r>
                  <a:rPr lang="en-US" altLang="ko-KR" sz="2800" dirty="0">
                    <a:solidFill>
                      <a:srgbClr val="53585F"/>
                    </a:solidFill>
                    <a:latin typeface="Spoqa Han Sans Neo" panose="020B0500000000000000" pitchFamily="34" charset="-128"/>
                    <a:ea typeface="Spoqa Han Sans Neo" panose="020B0500000000000000" pitchFamily="34" charset="-128"/>
                  </a:rPr>
                  <a:t>student</a:t>
                </a:r>
                <a:r>
                  <a:rPr lang="ko-KR" altLang="en-US" sz="2800" dirty="0">
                    <a:solidFill>
                      <a:srgbClr val="53585F"/>
                    </a:solidFill>
                    <a:latin typeface="Spoqa Han Sans Neo" panose="020B0500000000000000" pitchFamily="34" charset="-128"/>
                    <a:ea typeface="Spoqa Han Sans Neo" panose="020B0500000000000000" pitchFamily="34" charset="-128"/>
                  </a:rPr>
                  <a:t>와 </a:t>
                </a:r>
                <a:r>
                  <a:rPr lang="en-US" altLang="ko-KR" sz="2800" dirty="0">
                    <a:solidFill>
                      <a:srgbClr val="53585F"/>
                    </a:solidFill>
                    <a:latin typeface="Spoqa Han Sans Neo" panose="020B0500000000000000" pitchFamily="34" charset="-128"/>
                    <a:ea typeface="Spoqa Han Sans Neo" panose="020B0500000000000000" pitchFamily="34" charset="-128"/>
                  </a:rPr>
                  <a:t>teacher</a:t>
                </a:r>
                <a:r>
                  <a:rPr lang="ko-KR" altLang="en-US" sz="2800" dirty="0">
                    <a:solidFill>
                      <a:srgbClr val="53585F"/>
                    </a:solidFill>
                    <a:latin typeface="Spoqa Han Sans Neo" panose="020B0500000000000000" pitchFamily="34" charset="-128"/>
                    <a:ea typeface="Spoqa Han Sans Neo" panose="020B0500000000000000" pitchFamily="34" charset="-128"/>
                  </a:rPr>
                  <a:t>의 </a:t>
                </a:r>
                <a:r>
                  <a:rPr lang="en-US" altLang="ko-KR" sz="2800" dirty="0">
                    <a:solidFill>
                      <a:srgbClr val="53585F"/>
                    </a:solidFill>
                    <a:latin typeface="Spoqa Han Sans Neo" panose="020B0500000000000000" pitchFamily="34" charset="-128"/>
                    <a:ea typeface="Spoqa Han Sans Neo" panose="020B0500000000000000" pitchFamily="34" charset="-128"/>
                  </a:rPr>
                  <a:t>logits</a:t>
                </a:r>
                <a:r>
                  <a:rPr lang="ko-KR" altLang="en-US" sz="2800" dirty="0">
                    <a:solidFill>
                      <a:srgbClr val="53585F"/>
                    </a:solidFill>
                    <a:latin typeface="Spoqa Han Sans Neo" panose="020B0500000000000000" pitchFamily="34" charset="-128"/>
                    <a:ea typeface="Spoqa Han Sans Neo" panose="020B0500000000000000" pitchFamily="34" charset="-128"/>
                  </a:rPr>
                  <a:t>을 각각 의미</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첫번째 항</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rPr>
                  <a:t>student model </a:t>
                </a:r>
                <a:r>
                  <a:rPr lang="ko-KR" altLang="en-US" sz="3200" dirty="0">
                    <a:solidFill>
                      <a:srgbClr val="53585F"/>
                    </a:solidFill>
                    <a:latin typeface="Spoqa Han Sans Neo" panose="020B0500000000000000" pitchFamily="34" charset="-128"/>
                    <a:ea typeface="Spoqa Han Sans Neo" panose="020B0500000000000000" pitchFamily="34" charset="-128"/>
                  </a:rPr>
                  <a:t>출력 값과 실제 값과 비교</a:t>
                </a: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두번째 항</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rPr>
                  <a:t>teacher model</a:t>
                </a:r>
                <a:r>
                  <a:rPr lang="ko-KR" altLang="en-US" sz="3200" dirty="0">
                    <a:solidFill>
                      <a:srgbClr val="53585F"/>
                    </a:solidFill>
                    <a:latin typeface="Spoqa Han Sans Neo" panose="020B0500000000000000" pitchFamily="34" charset="-128"/>
                    <a:ea typeface="Spoqa Han Sans Neo" panose="020B0500000000000000" pitchFamily="34" charset="-128"/>
                  </a:rPr>
                  <a:t>에서 </a:t>
                </a:r>
                <a:r>
                  <a:rPr lang="en-US" altLang="ko-KR" sz="3200" dirty="0">
                    <a:solidFill>
                      <a:srgbClr val="53585F"/>
                    </a:solidFill>
                    <a:latin typeface="Spoqa Han Sans Neo" panose="020B0500000000000000" pitchFamily="34" charset="-128"/>
                    <a:ea typeface="Spoqa Han Sans Neo" panose="020B0500000000000000" pitchFamily="34" charset="-128"/>
                  </a:rPr>
                  <a:t>soft-label </a:t>
                </a:r>
                <a:r>
                  <a:rPr lang="ko-KR" altLang="en-US" sz="3200" dirty="0">
                    <a:solidFill>
                      <a:srgbClr val="53585F"/>
                    </a:solidFill>
                    <a:latin typeface="Spoqa Han Sans Neo" panose="020B0500000000000000" pitchFamily="34" charset="-128"/>
                    <a:ea typeface="Spoqa Han Sans Neo" panose="020B0500000000000000" pitchFamily="34" charset="-128"/>
                  </a:rPr>
                  <a:t>계산하고</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이 </a:t>
                </a:r>
                <a:r>
                  <a:rPr lang="en-US" altLang="ko-KR" sz="3200" dirty="0">
                    <a:solidFill>
                      <a:srgbClr val="53585F"/>
                    </a:solidFill>
                    <a:latin typeface="Spoqa Han Sans Neo" panose="020B0500000000000000" pitchFamily="34" charset="-128"/>
                    <a:ea typeface="Spoqa Han Sans Neo" panose="020B0500000000000000" pitchFamily="34" charset="-128"/>
                  </a:rPr>
                  <a:t>soft label</a:t>
                </a:r>
                <a:r>
                  <a:rPr lang="ko-KR" altLang="en-US" sz="3200" dirty="0">
                    <a:solidFill>
                      <a:srgbClr val="53585F"/>
                    </a:solidFill>
                    <a:latin typeface="Spoqa Han Sans Neo" panose="020B0500000000000000" pitchFamily="34" charset="-128"/>
                    <a:ea typeface="Spoqa Han Sans Neo" panose="020B0500000000000000" pitchFamily="34" charset="-128"/>
                  </a:rPr>
                  <a:t>과 동일하게 결과 값을 추론하도록</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한다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lang="en-US" altLang="ko-Kore-KR" sz="3200" dirty="0"/>
              </a:p>
              <a:p>
                <a:pPr>
                  <a:lnSpc>
                    <a:spcPct val="150000"/>
                  </a:lnSpc>
                </a:pPr>
                <a:endParaRPr lang="ko-Kore-KR" altLang="en-US" sz="3200" dirty="0"/>
              </a:p>
            </p:txBody>
          </p:sp>
        </mc:Choice>
        <mc:Fallback>
          <p:sp>
            <p:nvSpPr>
              <p:cNvPr id="20" name="TextBox 19">
                <a:extLst>
                  <a:ext uri="{FF2B5EF4-FFF2-40B4-BE49-F238E27FC236}">
                    <a16:creationId xmlns:a16="http://schemas.microsoft.com/office/drawing/2014/main" id="{36365EBF-E502-1845-B923-2BEF957D200F}"/>
                  </a:ext>
                </a:extLst>
              </p:cNvPr>
              <p:cNvSpPr txBox="1">
                <a:spLocks noRot="1" noChangeAspect="1" noMove="1" noResize="1" noEditPoints="1" noAdjustHandles="1" noChangeArrowheads="1" noChangeShapeType="1" noTextEdit="1"/>
              </p:cNvSpPr>
              <p:nvPr/>
            </p:nvSpPr>
            <p:spPr>
              <a:xfrm>
                <a:off x="1790007" y="3185731"/>
                <a:ext cx="12757265" cy="8773492"/>
              </a:xfrm>
              <a:prstGeom prst="rect">
                <a:avLst/>
              </a:prstGeom>
              <a:blipFill>
                <a:blip r:embed="rId5"/>
                <a:stretch>
                  <a:fillRect l="-1194"/>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3491595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dirty="0"/>
              <a:t>Knowledge Distillation</a:t>
            </a:r>
            <a:r>
              <a:rPr lang="ko-KR" altLang="en-US" dirty="0"/>
              <a:t>의 종류</a:t>
            </a:r>
            <a:endParaRPr lang="en-US" altLang="ko-KR"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9" name="TextBox 18">
            <a:extLst>
              <a:ext uri="{FF2B5EF4-FFF2-40B4-BE49-F238E27FC236}">
                <a16:creationId xmlns:a16="http://schemas.microsoft.com/office/drawing/2014/main" id="{EB793B0C-CAC8-594C-8CBB-457BAC306B33}"/>
              </a:ext>
            </a:extLst>
          </p:cNvPr>
          <p:cNvSpPr txBox="1"/>
          <p:nvPr/>
        </p:nvSpPr>
        <p:spPr>
          <a:xfrm>
            <a:off x="3358342" y="13023094"/>
            <a:ext cx="14922457" cy="369332"/>
          </a:xfrm>
          <a:prstGeom prst="rect">
            <a:avLst/>
          </a:prstGeom>
          <a:noFill/>
        </p:spPr>
        <p:txBody>
          <a:bodyPr wrap="square">
            <a:spAutoFit/>
          </a:bodyPr>
          <a:lstStyle/>
          <a:p>
            <a:r>
              <a:rPr lang="en" altLang="ko-Kore-KR" dirty="0">
                <a:solidFill>
                  <a:srgbClr val="53585F"/>
                </a:solidFill>
                <a:latin typeface="Arial" panose="020B0604020202020204" pitchFamily="34" charset="0"/>
              </a:rPr>
              <a:t>Gou, </a:t>
            </a:r>
            <a:r>
              <a:rPr lang="en" altLang="ko-Kore-KR" dirty="0" err="1">
                <a:solidFill>
                  <a:srgbClr val="53585F"/>
                </a:solidFill>
                <a:latin typeface="Arial" panose="020B0604020202020204" pitchFamily="34" charset="0"/>
              </a:rPr>
              <a:t>Jianping</a:t>
            </a:r>
            <a:r>
              <a:rPr lang="en" altLang="ko-Kore-KR" dirty="0">
                <a:solidFill>
                  <a:srgbClr val="53585F"/>
                </a:solidFill>
                <a:latin typeface="Arial" panose="020B0604020202020204" pitchFamily="34" charset="0"/>
              </a:rPr>
              <a:t>, et al. "Knowledge distillation: A survey." International Journal of Computer Vision 129.6 (2021): 1789-1819.</a:t>
            </a:r>
            <a:endParaRPr lang="ko-Kore-KR" altLang="en-US" dirty="0">
              <a:solidFill>
                <a:srgbClr val="53585F"/>
              </a:solidFill>
            </a:endParaRPr>
          </a:p>
        </p:txBody>
      </p:sp>
      <p:pic>
        <p:nvPicPr>
          <p:cNvPr id="2" name="그림 1">
            <a:extLst>
              <a:ext uri="{FF2B5EF4-FFF2-40B4-BE49-F238E27FC236}">
                <a16:creationId xmlns:a16="http://schemas.microsoft.com/office/drawing/2014/main" id="{4E5443BF-4E58-3141-B314-131E96FC6AED}"/>
              </a:ext>
            </a:extLst>
          </p:cNvPr>
          <p:cNvPicPr>
            <a:picLocks noChangeAspect="1"/>
          </p:cNvPicPr>
          <p:nvPr/>
        </p:nvPicPr>
        <p:blipFill>
          <a:blip r:embed="rId4"/>
          <a:stretch>
            <a:fillRect/>
          </a:stretch>
        </p:blipFill>
        <p:spPr>
          <a:xfrm>
            <a:off x="15194361" y="2970705"/>
            <a:ext cx="9083599" cy="4909811"/>
          </a:xfrm>
          <a:prstGeom prst="rect">
            <a:avLst/>
          </a:prstGeom>
        </p:spPr>
      </p:pic>
      <p:pic>
        <p:nvPicPr>
          <p:cNvPr id="3" name="그림 2">
            <a:extLst>
              <a:ext uri="{FF2B5EF4-FFF2-40B4-BE49-F238E27FC236}">
                <a16:creationId xmlns:a16="http://schemas.microsoft.com/office/drawing/2014/main" id="{A573D579-DCB6-CB44-BB94-6D0350FB5DA5}"/>
              </a:ext>
            </a:extLst>
          </p:cNvPr>
          <p:cNvPicPr>
            <a:picLocks noChangeAspect="1"/>
          </p:cNvPicPr>
          <p:nvPr/>
        </p:nvPicPr>
        <p:blipFill>
          <a:blip r:embed="rId5"/>
          <a:stretch>
            <a:fillRect/>
          </a:stretch>
        </p:blipFill>
        <p:spPr>
          <a:xfrm>
            <a:off x="1524000" y="2970705"/>
            <a:ext cx="13739929" cy="7633294"/>
          </a:xfrm>
          <a:prstGeom prst="rect">
            <a:avLst/>
          </a:prstGeom>
        </p:spPr>
      </p:pic>
      <p:sp>
        <p:nvSpPr>
          <p:cNvPr id="16" name="TextBox 15">
            <a:extLst>
              <a:ext uri="{FF2B5EF4-FFF2-40B4-BE49-F238E27FC236}">
                <a16:creationId xmlns:a16="http://schemas.microsoft.com/office/drawing/2014/main" id="{814387E1-C33E-E244-BAF4-F94B74ADD3EC}"/>
              </a:ext>
            </a:extLst>
          </p:cNvPr>
          <p:cNvSpPr txBox="1"/>
          <p:nvPr/>
        </p:nvSpPr>
        <p:spPr>
          <a:xfrm>
            <a:off x="2506288" y="10790022"/>
            <a:ext cx="12194770" cy="1495859"/>
          </a:xfrm>
          <a:prstGeom prst="rect">
            <a:avLst/>
          </a:prstGeom>
          <a:noFill/>
        </p:spPr>
        <p:txBody>
          <a:bodyPr wrap="square">
            <a:spAutoFit/>
          </a:bodyPr>
          <a:lstStyle/>
          <a:p>
            <a:pPr>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하나의 연구주제가 되어</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수많은 </a:t>
            </a:r>
            <a:r>
              <a:rPr lang="en-US" altLang="ko-KR" sz="3200" dirty="0">
                <a:solidFill>
                  <a:srgbClr val="53585F"/>
                </a:solidFill>
                <a:latin typeface="Spoqa Han Sans Neo" panose="020B0500000000000000" pitchFamily="34" charset="-128"/>
                <a:ea typeface="Spoqa Han Sans Neo" panose="020B0500000000000000" pitchFamily="34" charset="-128"/>
              </a:rPr>
              <a:t>distillation</a:t>
            </a:r>
            <a:r>
              <a:rPr lang="ko-KR" altLang="en-US" sz="3200" dirty="0">
                <a:solidFill>
                  <a:srgbClr val="53585F"/>
                </a:solidFill>
                <a:latin typeface="Spoqa Han Sans Neo" panose="020B0500000000000000" pitchFamily="34" charset="-128"/>
                <a:ea typeface="Spoqa Han Sans Neo" panose="020B0500000000000000" pitchFamily="34" charset="-128"/>
              </a:rPr>
              <a:t> 종류가 나왔다</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US" altLang="ko-Kore-KR" sz="32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48789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dirty="0"/>
              <a:t>Knowledge Distillation</a:t>
            </a:r>
            <a:r>
              <a:rPr lang="ko-KR" altLang="en-US" dirty="0"/>
              <a:t>의 종류</a:t>
            </a:r>
            <a:endParaRPr lang="en-US" altLang="ko-KR"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9" name="TextBox 18">
            <a:extLst>
              <a:ext uri="{FF2B5EF4-FFF2-40B4-BE49-F238E27FC236}">
                <a16:creationId xmlns:a16="http://schemas.microsoft.com/office/drawing/2014/main" id="{EB793B0C-CAC8-594C-8CBB-457BAC306B33}"/>
              </a:ext>
            </a:extLst>
          </p:cNvPr>
          <p:cNvSpPr txBox="1"/>
          <p:nvPr/>
        </p:nvSpPr>
        <p:spPr>
          <a:xfrm>
            <a:off x="3358342" y="13023094"/>
            <a:ext cx="14922457" cy="369332"/>
          </a:xfrm>
          <a:prstGeom prst="rect">
            <a:avLst/>
          </a:prstGeom>
          <a:noFill/>
        </p:spPr>
        <p:txBody>
          <a:bodyPr wrap="square">
            <a:spAutoFit/>
          </a:bodyPr>
          <a:lstStyle/>
          <a:p>
            <a:r>
              <a:rPr lang="en" altLang="ko-Kore-KR" dirty="0">
                <a:solidFill>
                  <a:srgbClr val="53585F"/>
                </a:solidFill>
                <a:latin typeface="Arial" panose="020B0604020202020204" pitchFamily="34" charset="0"/>
              </a:rPr>
              <a:t>Gou, </a:t>
            </a:r>
            <a:r>
              <a:rPr lang="en" altLang="ko-Kore-KR" dirty="0" err="1">
                <a:solidFill>
                  <a:srgbClr val="53585F"/>
                </a:solidFill>
                <a:latin typeface="Arial" panose="020B0604020202020204" pitchFamily="34" charset="0"/>
              </a:rPr>
              <a:t>Jianping</a:t>
            </a:r>
            <a:r>
              <a:rPr lang="en" altLang="ko-Kore-KR" dirty="0">
                <a:solidFill>
                  <a:srgbClr val="53585F"/>
                </a:solidFill>
                <a:latin typeface="Arial" panose="020B0604020202020204" pitchFamily="34" charset="0"/>
              </a:rPr>
              <a:t>, et al. "Knowledge distillation: A survey." International Journal of Computer Vision 129.6 (2021): 1789-1819.</a:t>
            </a:r>
            <a:endParaRPr lang="ko-Kore-KR" altLang="en-US" dirty="0">
              <a:solidFill>
                <a:srgbClr val="53585F"/>
              </a:solidFill>
            </a:endParaRPr>
          </a:p>
        </p:txBody>
      </p:sp>
      <p:pic>
        <p:nvPicPr>
          <p:cNvPr id="17" name="그림 16">
            <a:extLst>
              <a:ext uri="{FF2B5EF4-FFF2-40B4-BE49-F238E27FC236}">
                <a16:creationId xmlns:a16="http://schemas.microsoft.com/office/drawing/2014/main" id="{69534048-8951-C14F-A926-170F9D2B0E16}"/>
              </a:ext>
            </a:extLst>
          </p:cNvPr>
          <p:cNvPicPr>
            <a:picLocks noChangeAspect="1"/>
          </p:cNvPicPr>
          <p:nvPr/>
        </p:nvPicPr>
        <p:blipFill>
          <a:blip r:embed="rId4"/>
          <a:stretch>
            <a:fillRect/>
          </a:stretch>
        </p:blipFill>
        <p:spPr>
          <a:xfrm>
            <a:off x="3673663" y="2741441"/>
            <a:ext cx="12917590" cy="10077731"/>
          </a:xfrm>
          <a:prstGeom prst="rect">
            <a:avLst/>
          </a:prstGeom>
        </p:spPr>
      </p:pic>
    </p:spTree>
    <p:extLst>
      <p:ext uri="{BB962C8B-B14F-4D97-AF65-F5344CB8AC3E}">
        <p14:creationId xmlns:p14="http://schemas.microsoft.com/office/powerpoint/2010/main" val="2783892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dirty="0"/>
              <a:t>Knowledge Distillation</a:t>
            </a:r>
            <a:r>
              <a:rPr lang="ko-KR" altLang="en-US" dirty="0"/>
              <a:t>의 응용의 예 </a:t>
            </a:r>
            <a:r>
              <a:rPr lang="en-US" altLang="ko-KR" dirty="0"/>
              <a:t>– Parallel </a:t>
            </a:r>
            <a:r>
              <a:rPr lang="en-US" altLang="ko-KR" dirty="0" err="1"/>
              <a:t>WaveNet</a:t>
            </a:r>
            <a:endParaRPr lang="en-US" altLang="ko-KR"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9" name="TextBox 18">
            <a:extLst>
              <a:ext uri="{FF2B5EF4-FFF2-40B4-BE49-F238E27FC236}">
                <a16:creationId xmlns:a16="http://schemas.microsoft.com/office/drawing/2014/main" id="{EB793B0C-CAC8-594C-8CBB-457BAC306B33}"/>
              </a:ext>
            </a:extLst>
          </p:cNvPr>
          <p:cNvSpPr txBox="1"/>
          <p:nvPr/>
        </p:nvSpPr>
        <p:spPr>
          <a:xfrm>
            <a:off x="3358342" y="13023094"/>
            <a:ext cx="14922457" cy="369332"/>
          </a:xfrm>
          <a:prstGeom prst="rect">
            <a:avLst/>
          </a:prstGeom>
          <a:noFill/>
        </p:spPr>
        <p:txBody>
          <a:bodyPr wrap="square">
            <a:spAutoFit/>
          </a:bodyPr>
          <a:lstStyle/>
          <a:p>
            <a:r>
              <a:rPr lang="en" altLang="ko-Kore-KR" dirty="0">
                <a:solidFill>
                  <a:srgbClr val="53585F"/>
                </a:solidFill>
                <a:latin typeface="Arial" panose="020B0604020202020204" pitchFamily="34" charset="0"/>
              </a:rPr>
              <a:t>Oord, Aaron, et al. "Parallel </a:t>
            </a:r>
            <a:r>
              <a:rPr lang="en" altLang="ko-Kore-KR" dirty="0" err="1">
                <a:solidFill>
                  <a:srgbClr val="53585F"/>
                </a:solidFill>
                <a:latin typeface="Arial" panose="020B0604020202020204" pitchFamily="34" charset="0"/>
              </a:rPr>
              <a:t>wavenet</a:t>
            </a:r>
            <a:r>
              <a:rPr lang="en" altLang="ko-Kore-KR" dirty="0">
                <a:solidFill>
                  <a:srgbClr val="53585F"/>
                </a:solidFill>
                <a:latin typeface="Arial" panose="020B0604020202020204" pitchFamily="34" charset="0"/>
              </a:rPr>
              <a:t>: Fast high-fidelity speech synthesis." International conference on machine learning. PMLR, 2018.</a:t>
            </a:r>
            <a:endParaRPr lang="ko-Kore-KR" altLang="en-US" dirty="0">
              <a:solidFill>
                <a:srgbClr val="53585F"/>
              </a:solidFill>
            </a:endParaRPr>
          </a:p>
        </p:txBody>
      </p:sp>
      <p:pic>
        <p:nvPicPr>
          <p:cNvPr id="12292" name="Picture 4" descr="Parallel WaveNet: Fast High-Fidelity Speech Synthesis · Deep learning  travels">
            <a:extLst>
              <a:ext uri="{FF2B5EF4-FFF2-40B4-BE49-F238E27FC236}">
                <a16:creationId xmlns:a16="http://schemas.microsoft.com/office/drawing/2014/main" id="{020FF215-CE95-024B-8736-D26D20A57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925" y="3792507"/>
            <a:ext cx="13792200" cy="7975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9AF9067-3550-9D42-B3A8-B1C462D6AE38}"/>
              </a:ext>
            </a:extLst>
          </p:cNvPr>
          <p:cNvSpPr txBox="1"/>
          <p:nvPr/>
        </p:nvSpPr>
        <p:spPr>
          <a:xfrm>
            <a:off x="16239101" y="5586153"/>
            <a:ext cx="6061275" cy="1492075"/>
          </a:xfrm>
          <a:prstGeom prst="rect">
            <a:avLst/>
          </a:prstGeom>
          <a:noFill/>
        </p:spPr>
        <p:txBody>
          <a:bodyPr wrap="none" rtlCol="0">
            <a:spAutoFit/>
          </a:bodyPr>
          <a:lstStyle/>
          <a:p>
            <a:pPr>
              <a:lnSpc>
                <a:spcPct val="150000"/>
              </a:lnSpc>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Auto-regressive </a:t>
            </a:r>
            <a:br>
              <a:rPr kumimoji="1" lang="en-US" altLang="ko-Kore-KR" sz="3200" dirty="0">
                <a:solidFill>
                  <a:srgbClr val="53585F"/>
                </a:solidFill>
                <a:latin typeface="Spoqa Han Sans Neo" panose="020B0500000000000000" pitchFamily="34" charset="-128"/>
                <a:ea typeface="Spoqa Han Sans Neo" panose="020B0500000000000000" pitchFamily="34" charset="-128"/>
              </a:rPr>
            </a:b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Inverse auto-regressive flow</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41268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dirty="0"/>
              <a:t>Pruning</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9" name="TextBox 18">
            <a:extLst>
              <a:ext uri="{FF2B5EF4-FFF2-40B4-BE49-F238E27FC236}">
                <a16:creationId xmlns:a16="http://schemas.microsoft.com/office/drawing/2014/main" id="{EB793B0C-CAC8-594C-8CBB-457BAC306B33}"/>
              </a:ext>
            </a:extLst>
          </p:cNvPr>
          <p:cNvSpPr txBox="1"/>
          <p:nvPr/>
        </p:nvSpPr>
        <p:spPr>
          <a:xfrm>
            <a:off x="12088798" y="6717626"/>
            <a:ext cx="12034737" cy="369332"/>
          </a:xfrm>
          <a:prstGeom prst="rect">
            <a:avLst/>
          </a:prstGeom>
          <a:noFill/>
        </p:spPr>
        <p:txBody>
          <a:bodyPr wrap="square">
            <a:spAutoFit/>
          </a:bodyPr>
          <a:lstStyle/>
          <a:p>
            <a:r>
              <a:rPr lang="en" altLang="ko-Kore-KR" dirty="0">
                <a:solidFill>
                  <a:srgbClr val="53585F"/>
                </a:solidFill>
              </a:rPr>
              <a:t>Han, Song, et al. "Learning both weights and connections for efficient neural networks." </a:t>
            </a:r>
            <a:r>
              <a:rPr lang="en" altLang="ko-Kore-KR" dirty="0" err="1">
                <a:solidFill>
                  <a:srgbClr val="53585F"/>
                </a:solidFill>
              </a:rPr>
              <a:t>arXiv</a:t>
            </a:r>
            <a:r>
              <a:rPr lang="en" altLang="ko-Kore-KR" dirty="0">
                <a:solidFill>
                  <a:srgbClr val="53585F"/>
                </a:solidFill>
              </a:rPr>
              <a:t> preprint arXiv:1506.02626 (2015).</a:t>
            </a:r>
            <a:endParaRPr lang="ko-Kore-KR" altLang="en-US" dirty="0">
              <a:solidFill>
                <a:srgbClr val="53585F"/>
              </a:solidFill>
            </a:endParaRPr>
          </a:p>
        </p:txBody>
      </p:sp>
      <p:sp>
        <p:nvSpPr>
          <p:cNvPr id="15" name="TextBox 14">
            <a:extLst>
              <a:ext uri="{FF2B5EF4-FFF2-40B4-BE49-F238E27FC236}">
                <a16:creationId xmlns:a16="http://schemas.microsoft.com/office/drawing/2014/main" id="{D02FC486-FD59-7A41-B68F-4B33B9B9A077}"/>
              </a:ext>
            </a:extLst>
          </p:cNvPr>
          <p:cNvSpPr txBox="1"/>
          <p:nvPr/>
        </p:nvSpPr>
        <p:spPr>
          <a:xfrm>
            <a:off x="1792779" y="4359864"/>
            <a:ext cx="18103359" cy="8143832"/>
          </a:xfrm>
          <a:prstGeom prst="rect">
            <a:avLst/>
          </a:prstGeom>
          <a:noFill/>
        </p:spPr>
        <p:txBody>
          <a:bodyPr wrap="square">
            <a:spAutoFit/>
          </a:bodyPr>
          <a:lstStyle/>
          <a:p>
            <a:pPr algn="l">
              <a:lnSpc>
                <a:spcPct val="150000"/>
              </a:lnSpc>
            </a:pPr>
            <a:r>
              <a:rPr lang="ko-KR" altLang="en-US" sz="3200" dirty="0">
                <a:solidFill>
                  <a:srgbClr val="53585F"/>
                </a:solidFill>
                <a:effectLst/>
                <a:latin typeface="Spoqa Han Sans Neo" panose="020B0500000000000000" pitchFamily="34" charset="-128"/>
                <a:ea typeface="Spoqa Han Sans Neo" panose="020B0500000000000000" pitchFamily="34" charset="-128"/>
              </a:rPr>
              <a:t>처음부터 모델 구조를 찾는 것과 비교하여 몇 가지 장점</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p>
          <a:p>
            <a:pPr algn="l">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gn="l">
              <a:lnSpc>
                <a:spcPct val="150000"/>
              </a:lnSpc>
            </a:pPr>
            <a:r>
              <a:rPr lang="en-US" altLang="ko-KR" sz="3200" dirty="0">
                <a:solidFill>
                  <a:srgbClr val="53585F"/>
                </a:solidFill>
                <a:effectLst/>
                <a:latin typeface="Spoqa Han Sans Neo" panose="020B0500000000000000" pitchFamily="34" charset="-128"/>
                <a:ea typeface="Spoqa Han Sans Neo" panose="020B0500000000000000" pitchFamily="34" charset="-128"/>
              </a:rPr>
              <a:t>Hyperparameter</a:t>
            </a:r>
            <a:r>
              <a:rPr lang="ko-KR" altLang="en-US" sz="3200" dirty="0">
                <a:solidFill>
                  <a:srgbClr val="53585F"/>
                </a:solidFill>
                <a:latin typeface="Spoqa Han Sans Neo" panose="020B0500000000000000" pitchFamily="34" charset="-128"/>
                <a:ea typeface="Spoqa Han Sans Neo" panose="020B0500000000000000" pitchFamily="34" charset="-128"/>
              </a:rPr>
              <a:t>을 조절하는 것 대비 </a:t>
            </a:r>
            <a:r>
              <a:rPr lang="ko-KR" altLang="en-US" sz="3200" dirty="0">
                <a:solidFill>
                  <a:srgbClr val="53585F"/>
                </a:solidFill>
                <a:effectLst/>
                <a:latin typeface="Spoqa Han Sans Neo" panose="020B0500000000000000" pitchFamily="34" charset="-128"/>
                <a:ea typeface="Spoqa Han Sans Neo" panose="020B0500000000000000" pitchFamily="34" charset="-128"/>
              </a:rPr>
              <a:t>모델 재활용이 가능</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p>
          <a:p>
            <a:pPr algn="l">
              <a:lnSpc>
                <a:spcPct val="150000"/>
              </a:lnSpc>
            </a:pP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r>
              <a:rPr lang="en-US" altLang="ko-KR" sz="3200" dirty="0">
                <a:solidFill>
                  <a:srgbClr val="53585F"/>
                </a:solidFill>
                <a:effectLst/>
                <a:latin typeface="Spoqa Han Sans Neo" panose="020B0500000000000000" pitchFamily="34" charset="-128"/>
                <a:ea typeface="Spoqa Han Sans Neo" panose="020B0500000000000000" pitchFamily="34" charset="-128"/>
              </a:rPr>
              <a:t>P</a:t>
            </a:r>
            <a:r>
              <a:rPr lang="en" altLang="ko-Kore-KR" sz="3200" dirty="0" err="1">
                <a:solidFill>
                  <a:srgbClr val="53585F"/>
                </a:solidFill>
                <a:effectLst/>
                <a:latin typeface="Spoqa Han Sans Neo" panose="020B0500000000000000" pitchFamily="34" charset="-128"/>
                <a:ea typeface="Spoqa Han Sans Neo" panose="020B0500000000000000" pitchFamily="34" charset="-128"/>
              </a:rPr>
              <a:t>runing</a:t>
            </a:r>
            <a:r>
              <a:rPr lang="ko-KR" altLang="en-US" sz="3200" dirty="0">
                <a:solidFill>
                  <a:srgbClr val="53585F"/>
                </a:solidFill>
                <a:effectLst/>
                <a:latin typeface="Spoqa Han Sans Neo" panose="020B0500000000000000" pitchFamily="34" charset="-128"/>
                <a:ea typeface="Spoqa Han Sans Neo" panose="020B0500000000000000" pitchFamily="34" charset="-128"/>
              </a:rPr>
              <a:t>은 기존과 달리 이전에 한 번 학습되었던 가중치를 초기값으로 두고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fine-tuning</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진행하기에</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ko-KR" altLang="en-US"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일반적인 </a:t>
            </a:r>
            <a:r>
              <a:rPr lang="en" altLang="ko-KR" sz="3200" dirty="0">
                <a:solidFill>
                  <a:srgbClr val="53585F"/>
                </a:solidFill>
                <a:latin typeface="Spoqa Han Sans Neo" panose="020B0500000000000000" pitchFamily="34" charset="-128"/>
                <a:ea typeface="Spoqa Han Sans Neo" panose="020B0500000000000000" pitchFamily="34" charset="-128"/>
              </a:rPr>
              <a:t>fine-tuning </a:t>
            </a:r>
            <a:r>
              <a:rPr lang="ko-KR" altLang="en-US" sz="3200" dirty="0">
                <a:solidFill>
                  <a:srgbClr val="53585F"/>
                </a:solidFill>
                <a:latin typeface="Spoqa Han Sans Neo" panose="020B0500000000000000" pitchFamily="34" charset="-128"/>
                <a:ea typeface="Spoqa Han Sans Neo" panose="020B0500000000000000" pitchFamily="34" charset="-128"/>
              </a:rPr>
              <a:t>에 비하여 빠르게 수렴하며 훨씬 적은 자원을 소모한다</a:t>
            </a:r>
            <a:r>
              <a:rPr lang="en-US" altLang="ko-KR" sz="3200" dirty="0">
                <a:solidFill>
                  <a:srgbClr val="53585F"/>
                </a:solidFill>
                <a:latin typeface="Spoqa Han Sans Neo" panose="020B0500000000000000" pitchFamily="34" charset="-128"/>
                <a:ea typeface="Spoqa Han Sans Neo" panose="020B0500000000000000" pitchFamily="34" charset="-128"/>
              </a:rPr>
              <a:t>!</a:t>
            </a: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algn="l">
              <a:lnSpc>
                <a:spcPct val="150000"/>
              </a:lnSpc>
            </a:pP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그러나</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연산 속도 등의 차원에서 </a:t>
            </a:r>
            <a:r>
              <a:rPr lang="en" altLang="ko-KR" sz="3200" dirty="0">
                <a:solidFill>
                  <a:srgbClr val="53585F"/>
                </a:solidFill>
                <a:latin typeface="Spoqa Han Sans Neo" panose="020B0500000000000000" pitchFamily="34" charset="-128"/>
                <a:ea typeface="Spoqa Han Sans Neo" panose="020B0500000000000000" pitchFamily="34" charset="-128"/>
              </a:rPr>
              <a:t>cost </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줄이는 것이 쉽지 않다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algn="l">
              <a:lnSpc>
                <a:spcPct val="150000"/>
              </a:lnSpc>
            </a:pP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rPr>
              <a:t>sparse matrix</a:t>
            </a:r>
            <a:r>
              <a:rPr lang="ko-KR" altLang="en-US" sz="3200" dirty="0">
                <a:solidFill>
                  <a:srgbClr val="53585F"/>
                </a:solidFill>
                <a:latin typeface="Spoqa Han Sans Neo" panose="020B0500000000000000" pitchFamily="34" charset="-128"/>
                <a:ea typeface="Spoqa Han Sans Neo" panose="020B0500000000000000" pitchFamily="34" charset="-128"/>
              </a:rPr>
              <a:t>의 부재</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단순 </a:t>
            </a:r>
            <a:r>
              <a:rPr lang="en-US" altLang="ko-KR" sz="3200" dirty="0">
                <a:solidFill>
                  <a:srgbClr val="53585F"/>
                </a:solidFill>
                <a:latin typeface="Spoqa Han Sans Neo" panose="020B0500000000000000" pitchFamily="34" charset="-128"/>
                <a:ea typeface="Spoqa Han Sans Neo" panose="020B0500000000000000" pitchFamily="34" charset="-128"/>
              </a:rPr>
              <a:t>0</a:t>
            </a:r>
            <a:r>
              <a:rPr lang="ko-KR" altLang="en-US" sz="3200" dirty="0" err="1">
                <a:solidFill>
                  <a:srgbClr val="53585F"/>
                </a:solidFill>
                <a:latin typeface="Spoqa Han Sans Neo" panose="020B0500000000000000" pitchFamily="34" charset="-128"/>
                <a:ea typeface="Spoqa Han Sans Neo" panose="020B0500000000000000" pitchFamily="34" charset="-128"/>
              </a:rPr>
              <a:t>으로</a:t>
            </a:r>
            <a:r>
              <a:rPr lang="ko-KR" altLang="en-US" sz="3200" dirty="0">
                <a:solidFill>
                  <a:srgbClr val="53585F"/>
                </a:solidFill>
                <a:latin typeface="Spoqa Han Sans Neo" panose="020B0500000000000000" pitchFamily="34" charset="-128"/>
                <a:ea typeface="Spoqa Han Sans Neo" panose="020B0500000000000000" pitchFamily="34" charset="-128"/>
              </a:rPr>
              <a:t> 바꾼다 하더라도 </a:t>
            </a:r>
            <a:r>
              <a:rPr lang="en-US" altLang="ko-KR" sz="3200" dirty="0">
                <a:solidFill>
                  <a:srgbClr val="53585F"/>
                </a:solidFill>
                <a:latin typeface="Spoqa Han Sans Neo" panose="020B0500000000000000" pitchFamily="34" charset="-128"/>
                <a:ea typeface="Spoqa Han Sans Neo" panose="020B0500000000000000" pitchFamily="34" charset="-128"/>
              </a:rPr>
              <a:t>matrix</a:t>
            </a:r>
            <a:r>
              <a:rPr lang="ko-KR" altLang="en-US" sz="3200" dirty="0">
                <a:solidFill>
                  <a:srgbClr val="53585F"/>
                </a:solidFill>
                <a:latin typeface="Spoqa Han Sans Neo" panose="020B0500000000000000" pitchFamily="34" charset="-128"/>
                <a:ea typeface="Spoqa Han Sans Neo" panose="020B0500000000000000" pitchFamily="34" charset="-128"/>
              </a:rPr>
              <a:t>의 연산이 바뀌지 않음</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gn="l">
              <a:lnSpc>
                <a:spcPct val="150000"/>
              </a:lnSpc>
            </a:pPr>
            <a:r>
              <a:rPr lang="en-US" altLang="ko-Kore-KR" sz="3200" dirty="0">
                <a:solidFill>
                  <a:srgbClr val="53585F"/>
                </a:solidFill>
                <a:latin typeface="Spoqa Han Sans Neo" panose="020B0500000000000000" pitchFamily="34" charset="-128"/>
                <a:ea typeface="Spoqa Han Sans Neo" panose="020B0500000000000000" pitchFamily="34" charset="-128"/>
              </a:rPr>
              <a:t>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아직</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production </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부분보다 연구적으로 접근하는 경우가 많다</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lgn="l">
              <a:lnSpc>
                <a:spcPct val="150000"/>
              </a:lnSpc>
            </a:pPr>
            <a:endParaRPr lang="en-US" altLang="ko-Kore-KR" sz="3200" dirty="0">
              <a:solidFill>
                <a:srgbClr val="53585F"/>
              </a:solidFill>
              <a:latin typeface="Spoqa Han Sans Neo" panose="020B0500000000000000" pitchFamily="34" charset="-128"/>
              <a:ea typeface="Spoqa Han Sans Neo" panose="020B0500000000000000" pitchFamily="34" charset="-128"/>
            </a:endParaRPr>
          </a:p>
        </p:txBody>
      </p:sp>
      <p:pic>
        <p:nvPicPr>
          <p:cNvPr id="11270" name="Picture 6">
            <a:extLst>
              <a:ext uri="{FF2B5EF4-FFF2-40B4-BE49-F238E27FC236}">
                <a16:creationId xmlns:a16="http://schemas.microsoft.com/office/drawing/2014/main" id="{EA25F531-7E7D-884E-ABA2-38E64C509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3615" y="2995213"/>
            <a:ext cx="11460478" cy="361354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a:extLst>
              <a:ext uri="{FF2B5EF4-FFF2-40B4-BE49-F238E27FC236}">
                <a16:creationId xmlns:a16="http://schemas.microsoft.com/office/drawing/2014/main" id="{2C9C2950-B258-7D4B-89B7-1280BCB1E920}"/>
              </a:ext>
            </a:extLst>
          </p:cNvPr>
          <p:cNvPicPr>
            <a:picLocks noChangeAspect="1"/>
          </p:cNvPicPr>
          <p:nvPr/>
        </p:nvPicPr>
        <p:blipFill>
          <a:blip r:embed="rId5"/>
          <a:stretch>
            <a:fillRect/>
          </a:stretch>
        </p:blipFill>
        <p:spPr>
          <a:xfrm>
            <a:off x="12293615" y="37726"/>
            <a:ext cx="7925680" cy="3065009"/>
          </a:xfrm>
          <a:prstGeom prst="rect">
            <a:avLst/>
          </a:prstGeom>
        </p:spPr>
      </p:pic>
    </p:spTree>
    <p:extLst>
      <p:ext uri="{BB962C8B-B14F-4D97-AF65-F5344CB8AC3E}">
        <p14:creationId xmlns:p14="http://schemas.microsoft.com/office/powerpoint/2010/main" val="2577962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dirty="0"/>
              <a:t>Pruning</a:t>
            </a:r>
            <a:r>
              <a:rPr lang="ko-KR" altLang="en-US" dirty="0"/>
              <a:t>의 종류</a:t>
            </a:r>
            <a:endParaRPr lang="en-US" altLang="ko-KR"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5985384D-8C3A-6F46-AA15-A50FA98E39D3}"/>
              </a:ext>
            </a:extLst>
          </p:cNvPr>
          <p:cNvSpPr txBox="1"/>
          <p:nvPr/>
        </p:nvSpPr>
        <p:spPr>
          <a:xfrm>
            <a:off x="1950787" y="3329608"/>
            <a:ext cx="21042216" cy="8882496"/>
          </a:xfrm>
          <a:prstGeom prst="rect">
            <a:avLst/>
          </a:prstGeom>
          <a:noFill/>
        </p:spPr>
        <p:txBody>
          <a:bodyPr wrap="square">
            <a:spAutoFit/>
          </a:bodyPr>
          <a:lstStyle/>
          <a:p>
            <a:pPr>
              <a:lnSpc>
                <a:spcPct val="150000"/>
              </a:lnSpc>
            </a:pPr>
            <a:r>
              <a:rPr lang="en" altLang="ko-Kore-KR" sz="3200" b="1" dirty="0">
                <a:solidFill>
                  <a:srgbClr val="53585F"/>
                </a:solidFill>
                <a:latin typeface="Spoqa Han Sans Neo Bold" panose="020B0500000000000000" pitchFamily="34" charset="-128"/>
                <a:ea typeface="Spoqa Han Sans Neo Bold" panose="020B0500000000000000" pitchFamily="34" charset="-128"/>
              </a:rPr>
              <a:t>Unstructured pruning</a:t>
            </a:r>
            <a:endParaRPr lang="en" altLang="ko-Kore-KR" sz="3200" b="1" dirty="0">
              <a:solidFill>
                <a:srgbClr val="53585F"/>
              </a:solidFill>
              <a:effectLst/>
              <a:latin typeface="Spoqa Han Sans Neo Bold" panose="020B0500000000000000" pitchFamily="34" charset="-128"/>
              <a:ea typeface="Spoqa Han Sans Neo Bold" panose="020B0500000000000000" pitchFamily="34" charset="-128"/>
            </a:endParaRP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신경망의 </a:t>
            </a:r>
            <a:r>
              <a:rPr lang="en-US" altLang="ko-KR" sz="3200" dirty="0">
                <a:solidFill>
                  <a:srgbClr val="53585F"/>
                </a:solidFill>
                <a:latin typeface="Spoqa Han Sans Neo" panose="020B0500000000000000" pitchFamily="34" charset="-128"/>
                <a:ea typeface="Spoqa Han Sans Neo" panose="020B0500000000000000" pitchFamily="34" charset="-128"/>
              </a:rPr>
              <a:t>weight</a:t>
            </a:r>
            <a:r>
              <a:rPr lang="ko-KR" altLang="en-US" sz="3200" dirty="0">
                <a:solidFill>
                  <a:srgbClr val="53585F"/>
                </a:solidFill>
                <a:effectLst/>
                <a:latin typeface="Spoqa Han Sans Neo" panose="020B0500000000000000" pitchFamily="34" charset="-128"/>
                <a:ea typeface="Spoqa Han Sans Neo" panose="020B0500000000000000" pitchFamily="34" charset="-128"/>
              </a:rPr>
              <a:t>가 가지치기 프로세스에서 개별적으로 가지치기되는</a:t>
            </a:r>
            <a:r>
              <a:rPr lang="ko-KR" altLang="en-US" sz="3200" dirty="0">
                <a:solidFill>
                  <a:srgbClr val="53585F"/>
                </a:solidFill>
                <a:latin typeface="Spoqa Han Sans Neo" panose="020B0500000000000000" pitchFamily="34" charset="-128"/>
                <a:ea typeface="Spoqa Han Sans Neo" panose="020B0500000000000000" pitchFamily="34" charset="-128"/>
              </a:rPr>
              <a:t> 경우</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914342" lvl="1" indent="-457200">
              <a:lnSpc>
                <a:spcPct val="150000"/>
              </a:lnSpc>
              <a:buFont typeface="Arial" panose="020B0604020202020204" pitchFamily="34" charset="0"/>
              <a:buChar char="•"/>
            </a:pPr>
            <a:r>
              <a:rPr lang="en-US" altLang="ko-KR" sz="3200" dirty="0">
                <a:solidFill>
                  <a:srgbClr val="53585F"/>
                </a:solidFill>
                <a:effectLst/>
                <a:latin typeface="Spoqa Han Sans Neo" panose="020B0500000000000000" pitchFamily="34" charset="-128"/>
                <a:ea typeface="Spoqa Han Sans Neo" panose="020B0500000000000000" pitchFamily="34" charset="-128"/>
              </a:rPr>
              <a:t>Parameter</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임의로 </a:t>
            </a:r>
            <a:r>
              <a:rPr lang="en-US" altLang="ko-KR" sz="3200" dirty="0">
                <a:solidFill>
                  <a:srgbClr val="53585F"/>
                </a:solidFill>
                <a:effectLst/>
                <a:latin typeface="Spoqa Han Sans Neo" panose="020B0500000000000000" pitchFamily="34" charset="-128"/>
                <a:ea typeface="Spoqa Han Sans Neo" panose="020B0500000000000000" pitchFamily="34" charset="-128"/>
              </a:rPr>
              <a:t>0</a:t>
            </a:r>
            <a:r>
              <a:rPr lang="ko-KR" altLang="en-US" sz="3200" dirty="0">
                <a:solidFill>
                  <a:srgbClr val="53585F"/>
                </a:solidFill>
                <a:effectLst/>
                <a:latin typeface="Spoqa Han Sans Neo" panose="020B0500000000000000" pitchFamily="34" charset="-128"/>
                <a:ea typeface="Spoqa Han Sans Neo" panose="020B0500000000000000" pitchFamily="34" charset="-128"/>
              </a:rPr>
              <a:t>로 설정</a:t>
            </a:r>
            <a:r>
              <a:rPr lang="en-US" altLang="ko-KR" sz="3200" dirty="0">
                <a:solidFill>
                  <a:srgbClr val="53585F"/>
                </a:solidFill>
                <a:effectLst/>
                <a:latin typeface="Spoqa Han Sans Neo" panose="020B0500000000000000" pitchFamily="34" charset="-128"/>
                <a:ea typeface="Spoqa Han Sans Neo" panose="020B0500000000000000" pitchFamily="34" charset="-128"/>
              </a:rPr>
              <a:t>(zeroing out)</a:t>
            </a:r>
            <a:r>
              <a:rPr lang="ko-KR" altLang="en-US" sz="3200" dirty="0">
                <a:solidFill>
                  <a:srgbClr val="53585F"/>
                </a:solidFill>
                <a:effectLst/>
                <a:latin typeface="Spoqa Han Sans Neo" panose="020B0500000000000000" pitchFamily="34" charset="-128"/>
                <a:ea typeface="Spoqa Han Sans Neo" panose="020B0500000000000000" pitchFamily="34" charset="-128"/>
              </a:rPr>
              <a:t>하면 메모리 효율성이 제공되지만</a:t>
            </a:r>
            <a:r>
              <a:rPr lang="en-US" altLang="ko-KR" sz="3200" dirty="0">
                <a:solidFill>
                  <a:srgbClr val="53585F"/>
                </a:solidFill>
                <a:effectLst/>
                <a:latin typeface="Spoqa Han Sans Neo" panose="020B0500000000000000" pitchFamily="34" charset="-128"/>
                <a:ea typeface="Spoqa Han Sans Neo" panose="020B0500000000000000" pitchFamily="34" charset="-128"/>
              </a:rPr>
              <a:t>(sparse matrix</a:t>
            </a:r>
            <a:r>
              <a:rPr lang="ko-KR" altLang="en-US" sz="3200" dirty="0">
                <a:solidFill>
                  <a:srgbClr val="53585F"/>
                </a:solidFill>
                <a:effectLst/>
                <a:latin typeface="Spoqa Han Sans Neo" panose="020B0500000000000000" pitchFamily="34" charset="-128"/>
                <a:ea typeface="Spoqa Han Sans Neo" panose="020B0500000000000000" pitchFamily="34" charset="-128"/>
              </a:rPr>
              <a:t>에 저장된 모델</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이전과 동일한 수의 행렬 곱셈을 수행하게 되므로 항상 더 나은 계산 성능을 제공하는 것은 아니다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914342" lvl="1" indent="-457200">
              <a:lnSpc>
                <a:spcPct val="150000"/>
              </a:lnSpc>
              <a:buFont typeface="Wingdings" pitchFamily="2" charset="2"/>
              <a:buChar char="à"/>
            </a:pPr>
            <a:r>
              <a:rPr lang="ko-KR" altLang="en-US" sz="3200" dirty="0">
                <a:solidFill>
                  <a:srgbClr val="53585F"/>
                </a:solidFill>
                <a:effectLst/>
                <a:latin typeface="Spoqa Han Sans Neo" panose="020B0500000000000000" pitchFamily="34" charset="-128"/>
                <a:ea typeface="Spoqa Han Sans Neo" panose="020B0500000000000000" pitchFamily="34" charset="-128"/>
              </a:rPr>
              <a:t>밀도가 높은 행렬 곱셈을 희소 행렬 곱셈으로 대체하여 계산상의 이점을 얻을 수 있지만</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기존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GPU/TPU</a:t>
            </a:r>
            <a:r>
              <a:rPr lang="ko-KR" altLang="en-US" sz="3200" dirty="0">
                <a:solidFill>
                  <a:srgbClr val="53585F"/>
                </a:solidFill>
                <a:effectLst/>
                <a:latin typeface="Spoqa Han Sans Neo" panose="020B0500000000000000" pitchFamily="34" charset="-128"/>
                <a:ea typeface="Spoqa Han Sans Neo" panose="020B0500000000000000" pitchFamily="34" charset="-128"/>
              </a:rPr>
              <a:t>에서 희소 연산을 가속하는 것은 간단하지 않다</a:t>
            </a:r>
            <a:r>
              <a:rPr lang="ko-KR" altLang="en-US" sz="3200" dirty="0">
                <a:solidFill>
                  <a:srgbClr val="53585F"/>
                </a:solidFill>
                <a:latin typeface="Spoqa Han Sans Neo" panose="020B0500000000000000" pitchFamily="34" charset="-128"/>
                <a:ea typeface="Spoqa Han Sans Neo" panose="020B0500000000000000" pitchFamily="34" charset="-128"/>
              </a:rPr>
              <a:t>는 단점을 가진다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보통 </a:t>
            </a:r>
            <a:r>
              <a:rPr lang="en-US" altLang="ko-KR" sz="3200" dirty="0">
                <a:solidFill>
                  <a:srgbClr val="53585F"/>
                </a:solidFill>
                <a:latin typeface="Spoqa Han Sans Neo" panose="020B0500000000000000" pitchFamily="34" charset="-128"/>
                <a:ea typeface="Spoqa Han Sans Neo" panose="020B0500000000000000" pitchFamily="34" charset="-128"/>
              </a:rPr>
              <a:t>weight</a:t>
            </a:r>
            <a:r>
              <a:rPr lang="ko-KR" altLang="en-US" sz="3200" dirty="0">
                <a:solidFill>
                  <a:srgbClr val="53585F"/>
                </a:solidFill>
                <a:latin typeface="Spoqa Han Sans Neo" panose="020B0500000000000000" pitchFamily="34" charset="-128"/>
                <a:ea typeface="Spoqa Han Sans Neo" panose="020B0500000000000000" pitchFamily="34" charset="-128"/>
              </a:rPr>
              <a:t> 제거가 일반적이다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914342" lvl="1" indent="-457200">
              <a:lnSpc>
                <a:spcPct val="150000"/>
              </a:lnSpc>
              <a:buFont typeface="Wingdings" pitchFamily="2" charset="2"/>
              <a:buChar char="à"/>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US" altLang="ko-KR" sz="3200" b="1" dirty="0">
                <a:solidFill>
                  <a:srgbClr val="53585F"/>
                </a:solidFill>
                <a:latin typeface="Spoqa Han Sans Neo Bold" panose="020B0500000000000000" pitchFamily="34" charset="-128"/>
                <a:ea typeface="Spoqa Han Sans Neo Bold" panose="020B0500000000000000" pitchFamily="34" charset="-128"/>
              </a:rPr>
              <a:t>Structured</a:t>
            </a:r>
            <a:r>
              <a:rPr lang="en-US" altLang="ko-KR" sz="3200" b="1" dirty="0">
                <a:solidFill>
                  <a:srgbClr val="53585F"/>
                </a:solidFill>
                <a:latin typeface="Spoqa Han Sans Neo Bold" panose="020B0500000000000000" pitchFamily="34" charset="-128"/>
                <a:ea typeface="Spoqa Han Sans Neo Bold" panose="020B0500000000000000" pitchFamily="34" charset="-128"/>
              </a:rPr>
              <a:t> pruning</a:t>
            </a:r>
            <a:endParaRPr lang="en-US" altLang="ko-KR" sz="3200" b="1" dirty="0">
              <a:solidFill>
                <a:srgbClr val="53585F"/>
              </a:solidFill>
              <a:effectLst/>
              <a:latin typeface="Spoqa Han Sans Neo Bold" panose="020B0500000000000000" pitchFamily="34" charset="-128"/>
              <a:ea typeface="Spoqa Han Sans Neo Bold" panose="020B0500000000000000" pitchFamily="34" charset="-128"/>
            </a:endParaRPr>
          </a:p>
          <a:p>
            <a:pPr marL="914342" lvl="1" indent="-457200">
              <a:lnSpc>
                <a:spcPct val="150000"/>
              </a:lnSpc>
              <a:buFont typeface="Arial" panose="020B0604020202020204" pitchFamily="34" charset="0"/>
              <a:buChar char="•"/>
            </a:pPr>
            <a:r>
              <a:rPr lang="ko-KR" altLang="en-US" sz="3200" dirty="0">
                <a:solidFill>
                  <a:srgbClr val="53585F"/>
                </a:solidFill>
                <a:effectLst/>
                <a:latin typeface="Spoqa Han Sans Neo" panose="020B0500000000000000" pitchFamily="34" charset="-128"/>
                <a:ea typeface="Spoqa Han Sans Neo" panose="020B0500000000000000" pitchFamily="34" charset="-128"/>
              </a:rPr>
              <a:t>필요한 전체 계산을 줄이기 위해 </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ko-KR" altLang="en-US" sz="3200" dirty="0">
                <a:solidFill>
                  <a:srgbClr val="53585F"/>
                </a:solidFill>
                <a:effectLst/>
                <a:latin typeface="Spoqa Han Sans Neo" panose="020B0500000000000000" pitchFamily="34" charset="-128"/>
                <a:ea typeface="Spoqa Han Sans Neo" panose="020B0500000000000000" pitchFamily="34" charset="-128"/>
              </a:rPr>
              <a:t>구조화된 방법</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ko-KR" altLang="en-US" sz="3200" dirty="0" err="1">
                <a:solidFill>
                  <a:srgbClr val="53585F"/>
                </a:solidFill>
                <a:effectLst/>
                <a:latin typeface="Spoqa Han Sans Neo" panose="020B0500000000000000" pitchFamily="34" charset="-128"/>
                <a:ea typeface="Spoqa Han Sans Neo" panose="020B0500000000000000" pitchFamily="34" charset="-128"/>
              </a:rPr>
              <a:t>으로</a:t>
            </a:r>
            <a:r>
              <a:rPr lang="ko-KR" altLang="en-US" sz="3200" dirty="0">
                <a:solidFill>
                  <a:srgbClr val="53585F"/>
                </a:solidFill>
                <a:effectLst/>
                <a:latin typeface="Spoqa Han Sans Neo" panose="020B0500000000000000" pitchFamily="34" charset="-128"/>
                <a:ea typeface="Spoqa Han Sans Neo" panose="020B0500000000000000" pitchFamily="34" charset="-128"/>
              </a:rPr>
              <a:t> </a:t>
            </a:r>
            <a:r>
              <a:rPr lang="en-US" altLang="ko-KR" sz="3200" dirty="0">
                <a:solidFill>
                  <a:srgbClr val="53585F"/>
                </a:solidFill>
                <a:effectLst/>
                <a:latin typeface="Spoqa Han Sans Neo" panose="020B0500000000000000" pitchFamily="34" charset="-128"/>
                <a:ea typeface="Spoqa Han Sans Neo" panose="020B0500000000000000" pitchFamily="34" charset="-128"/>
              </a:rPr>
              <a:t>parameter</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제거</a:t>
            </a:r>
            <a:r>
              <a:rPr lang="ko-KR" altLang="en-US" sz="3200" dirty="0">
                <a:solidFill>
                  <a:srgbClr val="53585F"/>
                </a:solidFill>
                <a:latin typeface="Spoqa Han Sans Neo" panose="020B0500000000000000" pitchFamily="34" charset="-128"/>
                <a:ea typeface="Spoqa Han Sans Neo" panose="020B0500000000000000" pitchFamily="34" charset="-128"/>
              </a:rPr>
              <a:t>한다</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effectLst/>
                <a:latin typeface="Spoqa Han Sans Neo" panose="020B0500000000000000" pitchFamily="34" charset="-128"/>
                <a:ea typeface="Spoqa Han Sans Neo" panose="020B0500000000000000" pitchFamily="34" charset="-128"/>
              </a:rPr>
              <a:t> </a:t>
            </a: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marL="914342" lvl="1" indent="-457200">
              <a:lnSpc>
                <a:spcPct val="150000"/>
              </a:lnSpc>
              <a:buFont typeface="Arial" panose="020B0604020202020204" pitchFamily="34" charset="0"/>
              <a:buChar char="•"/>
            </a:pPr>
            <a:r>
              <a:rPr lang="ko-KR" altLang="en-US" sz="3200" dirty="0">
                <a:solidFill>
                  <a:srgbClr val="53585F"/>
                </a:solidFill>
                <a:effectLst/>
                <a:latin typeface="Spoqa Han Sans Neo" panose="020B0500000000000000" pitchFamily="34" charset="-128"/>
                <a:ea typeface="Spoqa Han Sans Neo" panose="020B0500000000000000" pitchFamily="34" charset="-128"/>
              </a:rPr>
              <a:t>예를 들어</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CNN</a:t>
            </a:r>
            <a:r>
              <a:rPr lang="ko-KR" altLang="en-US" sz="3200" dirty="0">
                <a:solidFill>
                  <a:srgbClr val="53585F"/>
                </a:solidFill>
                <a:effectLst/>
                <a:latin typeface="Spoqa Han Sans Neo" panose="020B0500000000000000" pitchFamily="34" charset="-128"/>
                <a:ea typeface="Spoqa Han Sans Neo" panose="020B0500000000000000" pitchFamily="34" charset="-128"/>
              </a:rPr>
              <a:t>의 채널 중 일부 또는 </a:t>
            </a:r>
            <a:r>
              <a:rPr lang="ko-KR" altLang="en-US" sz="3200" dirty="0" err="1">
                <a:solidFill>
                  <a:srgbClr val="53585F"/>
                </a:solidFill>
                <a:effectLst/>
                <a:latin typeface="Spoqa Han Sans Neo" panose="020B0500000000000000" pitchFamily="34" charset="-128"/>
                <a:ea typeface="Spoqa Han Sans Neo" panose="020B0500000000000000" pitchFamily="34" charset="-128"/>
              </a:rPr>
              <a:t>피드포워드</a:t>
            </a:r>
            <a:r>
              <a:rPr lang="ko-KR" altLang="en-US" sz="3200" dirty="0">
                <a:solidFill>
                  <a:srgbClr val="53585F"/>
                </a:solidFill>
                <a:effectLst/>
                <a:latin typeface="Spoqa Han Sans Neo" panose="020B0500000000000000" pitchFamily="34" charset="-128"/>
                <a:ea typeface="Spoqa Han Sans Neo" panose="020B0500000000000000" pitchFamily="34" charset="-128"/>
              </a:rPr>
              <a:t> 계층의 뉴런이 제거되어 계산이 직접적으로 감소한다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보통 </a:t>
            </a:r>
            <a:r>
              <a:rPr lang="en-US" altLang="ko-KR" sz="3200" dirty="0">
                <a:solidFill>
                  <a:srgbClr val="53585F"/>
                </a:solidFill>
                <a:latin typeface="Spoqa Han Sans Neo" panose="020B0500000000000000" pitchFamily="34" charset="-128"/>
                <a:ea typeface="Spoqa Han Sans Neo" panose="020B0500000000000000" pitchFamily="34" charset="-128"/>
              </a:rPr>
              <a:t>neuron </a:t>
            </a:r>
            <a:r>
              <a:rPr lang="ko-KR" altLang="en-US" sz="3200" dirty="0">
                <a:solidFill>
                  <a:srgbClr val="53585F"/>
                </a:solidFill>
                <a:latin typeface="Spoqa Han Sans Neo" panose="020B0500000000000000" pitchFamily="34" charset="-128"/>
                <a:ea typeface="Spoqa Han Sans Neo" panose="020B0500000000000000" pitchFamily="34" charset="-128"/>
              </a:rPr>
              <a:t>제거가 일반적이다</a:t>
            </a:r>
            <a:r>
              <a:rPr lang="en-US" altLang="ko-KR" sz="3200" dirty="0">
                <a:solidFill>
                  <a:srgbClr val="53585F"/>
                </a:solidFill>
                <a:latin typeface="Spoqa Han Sans Neo" panose="020B0500000000000000" pitchFamily="34" charset="-128"/>
                <a:ea typeface="Spoqa Han Sans Neo" panose="020B0500000000000000" pitchFamily="34" charset="-128"/>
              </a:rPr>
              <a:t>.</a:t>
            </a:r>
            <a:endParaRPr lang="ko-Kore-KR" altLang="en-US" sz="32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526590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dirty="0"/>
              <a:t>Pruning</a:t>
            </a:r>
            <a:r>
              <a:rPr lang="ko-KR" altLang="en-US" dirty="0"/>
              <a:t>의 종류</a:t>
            </a:r>
            <a:endParaRPr lang="en-US" altLang="ko-KR"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5985384D-8C3A-6F46-AA15-A50FA98E39D3}"/>
              </a:ext>
            </a:extLst>
          </p:cNvPr>
          <p:cNvSpPr txBox="1"/>
          <p:nvPr/>
        </p:nvSpPr>
        <p:spPr>
          <a:xfrm>
            <a:off x="1950787" y="3548158"/>
            <a:ext cx="21042216" cy="6666505"/>
          </a:xfrm>
          <a:prstGeom prst="rect">
            <a:avLst/>
          </a:prstGeom>
          <a:noFill/>
        </p:spPr>
        <p:txBody>
          <a:bodyPr wrap="square">
            <a:spAutoFit/>
          </a:bodyPr>
          <a:lstStyle/>
          <a:p>
            <a:pPr>
              <a:lnSpc>
                <a:spcPct val="150000"/>
              </a:lnSpc>
            </a:pPr>
            <a:r>
              <a:rPr lang="en-US" altLang="ko-KR" sz="3200" b="1" dirty="0">
                <a:solidFill>
                  <a:srgbClr val="53585F"/>
                </a:solidFill>
                <a:latin typeface="Spoqa Han Sans Neo Bold" panose="020B0500000000000000" pitchFamily="34" charset="-128"/>
                <a:ea typeface="Spoqa Han Sans Neo Bold" panose="020B0500000000000000" pitchFamily="34" charset="-128"/>
              </a:rPr>
              <a:t>Parameter</a:t>
            </a:r>
            <a:r>
              <a:rPr lang="ko-KR" altLang="en-US" sz="3200" b="1" dirty="0">
                <a:solidFill>
                  <a:srgbClr val="53585F"/>
                </a:solidFill>
                <a:latin typeface="Spoqa Han Sans Neo Bold" panose="020B0500000000000000" pitchFamily="34" charset="-128"/>
                <a:ea typeface="Spoqa Han Sans Neo Bold" panose="020B0500000000000000" pitchFamily="34" charset="-128"/>
              </a:rPr>
              <a:t>의 </a:t>
            </a:r>
            <a:r>
              <a:rPr lang="en-US" altLang="ko-KR" sz="3200" b="1" dirty="0">
                <a:solidFill>
                  <a:srgbClr val="53585F"/>
                </a:solidFill>
                <a:latin typeface="Spoqa Han Sans Neo Bold" panose="020B0500000000000000" pitchFamily="34" charset="-128"/>
                <a:ea typeface="Spoqa Han Sans Neo Bold" panose="020B0500000000000000" pitchFamily="34" charset="-128"/>
              </a:rPr>
              <a:t>Scoring</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가지치기 방법은 중요한</a:t>
            </a:r>
            <a:r>
              <a:rPr lang="en-US" altLang="ko-KR" sz="3200" dirty="0">
                <a:solidFill>
                  <a:srgbClr val="53585F"/>
                </a:solidFill>
                <a:latin typeface="Spoqa Han Sans Neo" panose="020B0500000000000000" pitchFamily="34" charset="-128"/>
                <a:ea typeface="Spoqa Han Sans Neo" panose="020B0500000000000000" pitchFamily="34" charset="-128"/>
              </a:rPr>
              <a:t> parameter</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고르는 </a:t>
            </a:r>
            <a:r>
              <a:rPr lang="en-US" altLang="ko-KR" sz="3200" dirty="0">
                <a:solidFill>
                  <a:srgbClr val="53585F"/>
                </a:solidFill>
                <a:latin typeface="Spoqa Han Sans Neo" panose="020B0500000000000000" pitchFamily="34" charset="-128"/>
                <a:ea typeface="Spoqa Han Sans Neo" panose="020B0500000000000000" pitchFamily="34" charset="-128"/>
              </a:rPr>
              <a:t>scoring </a:t>
            </a:r>
            <a:r>
              <a:rPr lang="ko-KR" altLang="en-US" sz="3200" dirty="0">
                <a:solidFill>
                  <a:srgbClr val="53585F"/>
                </a:solidFill>
                <a:latin typeface="Spoqa Han Sans Neo" panose="020B0500000000000000" pitchFamily="34" charset="-128"/>
                <a:ea typeface="Spoqa Han Sans Neo" panose="020B0500000000000000" pitchFamily="34" charset="-128"/>
              </a:rPr>
              <a:t>기법에 따라 나뉠 수 있다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914342" lvl="1" indent="-457200">
              <a:lnSpc>
                <a:spcPct val="150000"/>
              </a:lnSpc>
              <a:buFont typeface="Arial" panose="020B0604020202020204" pitchFamily="34" charset="0"/>
              <a:buChar char="•"/>
            </a:pPr>
            <a:r>
              <a:rPr lang="en-US" altLang="ko-KR" sz="3200" dirty="0">
                <a:solidFill>
                  <a:srgbClr val="53585F"/>
                </a:solidFill>
                <a:latin typeface="Spoqa Han Sans Neo" panose="020B0500000000000000" pitchFamily="34" charset="-128"/>
                <a:ea typeface="Spoqa Han Sans Neo" panose="020B0500000000000000" pitchFamily="34" charset="-128"/>
              </a:rPr>
              <a:t>Absolute magnitude scoring </a:t>
            </a:r>
            <a:r>
              <a:rPr lang="ko-KR" altLang="en-US" sz="3200" dirty="0">
                <a:solidFill>
                  <a:srgbClr val="53585F"/>
                </a:solidFill>
                <a:latin typeface="Spoqa Han Sans Neo" panose="020B0500000000000000" pitchFamily="34" charset="-128"/>
                <a:ea typeface="Spoqa Han Sans Neo" panose="020B0500000000000000" pitchFamily="34" charset="-128"/>
              </a:rPr>
              <a:t>방법이 표준이지만</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새로운 채점 방법을 고안할 수 있다</a:t>
            </a:r>
            <a:r>
              <a:rPr lang="en-US" altLang="ko-KR" sz="3200" dirty="0">
                <a:solidFill>
                  <a:srgbClr val="53585F"/>
                </a:solidFill>
                <a:latin typeface="Spoqa Han Sans Neo" panose="020B0500000000000000" pitchFamily="34" charset="-128"/>
                <a:ea typeface="Spoqa Han Sans Neo" panose="020B0500000000000000" pitchFamily="34" charset="-128"/>
              </a:rPr>
              <a:t>.</a:t>
            </a:r>
            <a:endParaRPr lang="en"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pPr>
              <a:lnSpc>
                <a:spcPct val="150000"/>
              </a:lnSpc>
            </a:pPr>
            <a:r>
              <a:rPr lang="en" altLang="ko-Kore-KR" sz="3200" b="1" dirty="0">
                <a:solidFill>
                  <a:srgbClr val="53585F"/>
                </a:solidFill>
                <a:latin typeface="Spoqa Han Sans Neo Bold" panose="020B0500000000000000" pitchFamily="34" charset="-128"/>
                <a:ea typeface="Spoqa Han Sans Neo Bold" panose="020B0500000000000000" pitchFamily="34" charset="-128"/>
              </a:rPr>
              <a:t>One-shot pruning vs Iterative Pruning</a:t>
            </a:r>
            <a:endParaRPr lang="en" altLang="ko-Kore-KR" sz="3200" b="1" dirty="0">
              <a:solidFill>
                <a:srgbClr val="53585F"/>
              </a:solidFill>
              <a:effectLst/>
              <a:latin typeface="Spoqa Han Sans Neo Bold" panose="020B0500000000000000" pitchFamily="34" charset="-128"/>
              <a:ea typeface="Spoqa Han Sans Neo Bold" panose="020B0500000000000000" pitchFamily="34" charset="-128"/>
            </a:endParaRP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원하는 양을 한 번에 가지치기</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en" altLang="ko-KR" sz="3200" dirty="0">
                <a:solidFill>
                  <a:srgbClr val="53585F"/>
                </a:solidFill>
                <a:latin typeface="Spoqa Han Sans Neo" panose="020B0500000000000000" pitchFamily="34" charset="-128"/>
                <a:ea typeface="Spoqa Han Sans Neo" panose="020B0500000000000000" pitchFamily="34" charset="-128"/>
              </a:rPr>
              <a:t>One-shot Pruning)</a:t>
            </a:r>
            <a:r>
              <a:rPr lang="ko-KR" altLang="en-US" sz="3200" dirty="0">
                <a:solidFill>
                  <a:srgbClr val="53585F"/>
                </a:solidFill>
                <a:latin typeface="Spoqa Han Sans Neo" panose="020B0500000000000000" pitchFamily="34" charset="-128"/>
                <a:ea typeface="Spoqa Han Sans Neo" panose="020B0500000000000000" pitchFamily="34" charset="-128"/>
              </a:rPr>
              <a:t>하기보다는 원하는 가지치기 정도에 도달할 때까지 네트워크를 어느 정도 가지치기하고 </a:t>
            </a:r>
            <a:r>
              <a:rPr lang="ko-KR" altLang="en-US" sz="3200" dirty="0" err="1">
                <a:solidFill>
                  <a:srgbClr val="53585F"/>
                </a:solidFill>
                <a:latin typeface="Spoqa Han Sans Neo" panose="020B0500000000000000" pitchFamily="34" charset="-128"/>
                <a:ea typeface="Spoqa Han Sans Neo" panose="020B0500000000000000" pitchFamily="34" charset="-128"/>
              </a:rPr>
              <a:t>재훈련하는</a:t>
            </a:r>
            <a:r>
              <a:rPr lang="ko-KR" altLang="en-US" sz="3200" dirty="0">
                <a:solidFill>
                  <a:srgbClr val="53585F"/>
                </a:solidFill>
                <a:latin typeface="Spoqa Han Sans Neo" panose="020B0500000000000000" pitchFamily="34" charset="-128"/>
                <a:ea typeface="Spoqa Han Sans Neo" panose="020B0500000000000000" pitchFamily="34" charset="-128"/>
              </a:rPr>
              <a:t> 과정을 반복하는 접근법이 있는데</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이를 </a:t>
            </a:r>
            <a:r>
              <a:rPr lang="en-US" altLang="ko-KR" sz="3200" dirty="0">
                <a:solidFill>
                  <a:srgbClr val="53585F"/>
                </a:solidFill>
                <a:latin typeface="Spoqa Han Sans Neo" panose="020B0500000000000000" pitchFamily="34" charset="-128"/>
                <a:ea typeface="Spoqa Han Sans Neo" panose="020B0500000000000000" pitchFamily="34" charset="-128"/>
              </a:rPr>
              <a:t>Iterative pruning</a:t>
            </a:r>
            <a:r>
              <a:rPr lang="ko-KR" altLang="en-US" sz="3200" dirty="0">
                <a:solidFill>
                  <a:srgbClr val="53585F"/>
                </a:solidFill>
                <a:latin typeface="Spoqa Han Sans Neo" panose="020B0500000000000000" pitchFamily="34" charset="-128"/>
                <a:ea typeface="Spoqa Han Sans Neo" panose="020B0500000000000000" pitchFamily="34" charset="-128"/>
              </a:rPr>
              <a:t>이라고 한다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그밖에 </a:t>
            </a:r>
            <a:r>
              <a:rPr lang="en-US" altLang="ko-KR" sz="3200" dirty="0">
                <a:solidFill>
                  <a:srgbClr val="53585F"/>
                </a:solidFill>
                <a:latin typeface="Spoqa Han Sans Neo" panose="020B0500000000000000" pitchFamily="34" charset="-128"/>
                <a:ea typeface="Spoqa Han Sans Neo" panose="020B0500000000000000" pitchFamily="34" charset="-128"/>
              </a:rPr>
              <a:t>Train/fine-tuning</a:t>
            </a:r>
            <a:r>
              <a:rPr lang="ko-KR" altLang="en-US" sz="3200" dirty="0">
                <a:solidFill>
                  <a:srgbClr val="53585F"/>
                </a:solidFill>
                <a:latin typeface="Spoqa Han Sans Neo" panose="020B0500000000000000" pitchFamily="34" charset="-128"/>
                <a:ea typeface="Spoqa Han Sans Neo" panose="020B0500000000000000" pitchFamily="34" charset="-128"/>
              </a:rPr>
              <a:t>의 </a:t>
            </a:r>
            <a:r>
              <a:rPr lang="en-US" altLang="ko-KR" sz="3200" dirty="0">
                <a:solidFill>
                  <a:srgbClr val="53585F"/>
                </a:solidFill>
                <a:latin typeface="Spoqa Han Sans Neo" panose="020B0500000000000000" pitchFamily="34" charset="-128"/>
                <a:ea typeface="Spoqa Han Sans Neo" panose="020B0500000000000000" pitchFamily="34" charset="-128"/>
              </a:rPr>
              <a:t>scheduling </a:t>
            </a:r>
            <a:r>
              <a:rPr lang="ko-KR" altLang="en-US" sz="3200" dirty="0">
                <a:solidFill>
                  <a:srgbClr val="53585F"/>
                </a:solidFill>
                <a:latin typeface="Spoqa Han Sans Neo" panose="020B0500000000000000" pitchFamily="34" charset="-128"/>
                <a:ea typeface="Spoqa Han Sans Neo" panose="020B0500000000000000" pitchFamily="34" charset="-128"/>
              </a:rPr>
              <a:t>기법 등에 따라 </a:t>
            </a:r>
            <a:r>
              <a:rPr lang="en-US" altLang="ko-KR" sz="3200" dirty="0">
                <a:solidFill>
                  <a:srgbClr val="53585F"/>
                </a:solidFill>
                <a:latin typeface="Spoqa Han Sans Neo" panose="020B0500000000000000" pitchFamily="34" charset="-128"/>
                <a:ea typeface="Spoqa Han Sans Neo" panose="020B0500000000000000" pitchFamily="34" charset="-128"/>
              </a:rPr>
              <a:t>Pruning</a:t>
            </a:r>
            <a:r>
              <a:rPr lang="ko-Kore-KR" altLang="en-US" sz="3200" dirty="0">
                <a:solidFill>
                  <a:srgbClr val="53585F"/>
                </a:solidFill>
                <a:latin typeface="Spoqa Han Sans Neo" panose="020B0500000000000000" pitchFamily="34" charset="-128"/>
                <a:ea typeface="Spoqa Han Sans Neo" panose="020B0500000000000000" pitchFamily="34" charset="-128"/>
              </a:rPr>
              <a:t>알고리즘의 종류가 나뉠 수 있다</a:t>
            </a:r>
            <a:r>
              <a:rPr lang="en-US" altLang="ko-Kore-KR" sz="3200" dirty="0">
                <a:solidFill>
                  <a:srgbClr val="53585F"/>
                </a:solidFill>
                <a:latin typeface="Spoqa Han Sans Neo" panose="020B0500000000000000" pitchFamily="34" charset="-128"/>
                <a:ea typeface="Spoqa Han Sans Neo" panose="020B0500000000000000" pitchFamily="34" charset="-128"/>
              </a:rPr>
              <a:t>!</a:t>
            </a:r>
            <a:endParaRPr lang="en-US" altLang="ko-KR" sz="32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3847499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dirty="0"/>
              <a:t>Pruning</a:t>
            </a:r>
            <a:r>
              <a:rPr lang="ko-KR" altLang="en-US" dirty="0"/>
              <a:t>을 실습해보고 싶다면</a:t>
            </a:r>
            <a:r>
              <a:rPr lang="en-US" altLang="ko-KR" dirty="0"/>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5985384D-8C3A-6F46-AA15-A50FA98E39D3}"/>
              </a:ext>
            </a:extLst>
          </p:cNvPr>
          <p:cNvSpPr txBox="1"/>
          <p:nvPr/>
        </p:nvSpPr>
        <p:spPr>
          <a:xfrm>
            <a:off x="1950787" y="3884231"/>
            <a:ext cx="21042216" cy="6666569"/>
          </a:xfrm>
          <a:prstGeom prst="rect">
            <a:avLst/>
          </a:prstGeom>
          <a:noFill/>
        </p:spPr>
        <p:txBody>
          <a:bodyPr wrap="square">
            <a:spAutoFit/>
          </a:bodyPr>
          <a:lstStyle/>
          <a:p>
            <a:pPr>
              <a:lnSpc>
                <a:spcPct val="150000"/>
              </a:lnSpc>
            </a:pPr>
            <a:r>
              <a:rPr lang="en-US" altLang="ko-Kore-KR" sz="3200" b="1" dirty="0">
                <a:solidFill>
                  <a:srgbClr val="53585F"/>
                </a:solidFill>
                <a:latin typeface="Spoqa Han Sans Neo Bold" panose="020B0500000000000000" pitchFamily="34" charset="-128"/>
                <a:ea typeface="Spoqa Han Sans Neo Bold" panose="020B0500000000000000" pitchFamily="34" charset="-128"/>
              </a:rPr>
              <a:t>Tensorflow: </a:t>
            </a:r>
            <a:r>
              <a:rPr lang="en" altLang="ko-Kore-KR" sz="3200" dirty="0">
                <a:solidFill>
                  <a:srgbClr val="53585F"/>
                </a:solidFill>
                <a:latin typeface="Spoqa Han Sans Neo" panose="020B0500000000000000" pitchFamily="34" charset="-128"/>
                <a:ea typeface="Spoqa Han Sans Neo" panose="020B0500000000000000" pitchFamily="34" charset="-128"/>
                <a:hlinkClick r:id="rId4"/>
              </a:rPr>
              <a:t>https://www.tensorflow.org/model_optimization/guide/pruning?hl=ko</a:t>
            </a:r>
            <a:r>
              <a:rPr lang="en" altLang="ko-Kore-KR" sz="3200" dirty="0">
                <a:solidFill>
                  <a:srgbClr val="53585F"/>
                </a:solidFill>
                <a:latin typeface="Spoqa Han Sans Neo" panose="020B0500000000000000" pitchFamily="34" charset="-128"/>
                <a:ea typeface="Spoqa Han Sans Neo" panose="020B0500000000000000" pitchFamily="34" charset="-128"/>
              </a:rPr>
              <a:t> </a:t>
            </a:r>
          </a:p>
          <a:p>
            <a:pPr>
              <a:lnSpc>
                <a:spcPct val="150000"/>
              </a:lnSpc>
            </a:pPr>
            <a:endParaRPr lang="en"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 altLang="ko-Kore-KR" sz="3200" b="1" dirty="0">
                <a:solidFill>
                  <a:srgbClr val="53585F"/>
                </a:solidFill>
                <a:latin typeface="Spoqa Han Sans Neo Bold" panose="020B0500000000000000" pitchFamily="34" charset="-128"/>
                <a:ea typeface="Spoqa Han Sans Neo Bold" panose="020B0500000000000000" pitchFamily="34" charset="-128"/>
              </a:rPr>
              <a:t>Pytorch:  </a:t>
            </a:r>
            <a:r>
              <a:rPr lang="en" altLang="ko-Kore-KR" sz="3200" b="1" dirty="0">
                <a:solidFill>
                  <a:srgbClr val="53585F"/>
                </a:solidFill>
                <a:latin typeface="Spoqa Han Sans Neo Bold" panose="020B0500000000000000" pitchFamily="34" charset="-128"/>
                <a:ea typeface="Spoqa Han Sans Neo Bold" panose="020B0500000000000000" pitchFamily="34" charset="-128"/>
                <a:hlinkClick r:id="rId5"/>
              </a:rPr>
              <a:t>https://pytorch.org/tutorials/intermediate/pruning_tutorial.html#pruning-tutorial</a:t>
            </a:r>
            <a:r>
              <a:rPr lang="en" altLang="ko-Kore-KR" sz="3200" b="1" dirty="0">
                <a:solidFill>
                  <a:srgbClr val="53585F"/>
                </a:solidFill>
                <a:latin typeface="Spoqa Han Sans Neo Bold" panose="020B0500000000000000" pitchFamily="34" charset="-128"/>
                <a:ea typeface="Spoqa Han Sans Neo Bold" panose="020B0500000000000000" pitchFamily="34" charset="-128"/>
              </a:rPr>
              <a:t> </a:t>
            </a:r>
          </a:p>
          <a:p>
            <a:pPr>
              <a:lnSpc>
                <a:spcPct val="150000"/>
              </a:lnSpc>
            </a:pPr>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pPr>
              <a:lnSpc>
                <a:spcPct val="150000"/>
              </a:lnSpc>
            </a:pPr>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pPr>
              <a:lnSpc>
                <a:spcPct val="150000"/>
              </a:lnSpc>
            </a:pPr>
            <a:r>
              <a:rPr lang="en" altLang="ko-Kore-KR" sz="3200" b="1" dirty="0">
                <a:solidFill>
                  <a:srgbClr val="53585F"/>
                </a:solidFill>
                <a:latin typeface="Spoqa Han Sans Neo Bold" panose="020B0500000000000000" pitchFamily="34" charset="-128"/>
                <a:ea typeface="Spoqa Han Sans Neo Bold" panose="020B0500000000000000" pitchFamily="34" charset="-128"/>
              </a:rPr>
              <a:t>NNI: </a:t>
            </a:r>
            <a:r>
              <a:rPr lang="en" altLang="ko-Kore-KR" sz="3200" b="1" dirty="0">
                <a:solidFill>
                  <a:srgbClr val="53585F"/>
                </a:solidFill>
                <a:latin typeface="Spoqa Han Sans Neo Bold" panose="020B0500000000000000" pitchFamily="34" charset="-128"/>
                <a:ea typeface="Spoqa Han Sans Neo Bold" panose="020B0500000000000000" pitchFamily="34" charset="-128"/>
                <a:hlinkClick r:id="rId6"/>
              </a:rPr>
              <a:t>https://nni.readthedocs.io/en/latest/Compression/pruning.html</a:t>
            </a:r>
            <a:r>
              <a:rPr lang="en" altLang="ko-Kore-KR" sz="3200" b="1" dirty="0">
                <a:solidFill>
                  <a:srgbClr val="53585F"/>
                </a:solidFill>
                <a:latin typeface="Spoqa Han Sans Neo Bold" panose="020B0500000000000000" pitchFamily="34" charset="-128"/>
                <a:ea typeface="Spoqa Han Sans Neo Bold" panose="020B0500000000000000" pitchFamily="34" charset="-128"/>
              </a:rPr>
              <a:t> </a:t>
            </a:r>
          </a:p>
          <a:p>
            <a:pPr>
              <a:lnSpc>
                <a:spcPct val="150000"/>
              </a:lnSpc>
            </a:pPr>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pPr>
              <a:lnSpc>
                <a:spcPct val="150000"/>
              </a:lnSpc>
            </a:pPr>
            <a:endParaRPr lang="ko-Kore-KR" altLang="en-US" sz="3200" b="1" dirty="0">
              <a:solidFill>
                <a:srgbClr val="53585F"/>
              </a:solidFill>
              <a:latin typeface="Spoqa Han Sans Neo Bold" panose="020B0500000000000000" pitchFamily="34" charset="-128"/>
              <a:ea typeface="Spoqa Han Sans Neo Bold" panose="020B0500000000000000" pitchFamily="34" charset="-128"/>
            </a:endParaRPr>
          </a:p>
        </p:txBody>
      </p:sp>
    </p:spTree>
    <p:extLst>
      <p:ext uri="{BB962C8B-B14F-4D97-AF65-F5344CB8AC3E}">
        <p14:creationId xmlns:p14="http://schemas.microsoft.com/office/powerpoint/2010/main" val="2019015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dirty="0"/>
              <a:t>모델을 최적화 해야하는 이유</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ko-KR" altLang="en-US" dirty="0"/>
              <a:t>크기 축소</a:t>
            </a:r>
            <a:endParaRPr lang="en-US" altLang="ko-KR"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Shape 133">
            <a:extLst>
              <a:ext uri="{FF2B5EF4-FFF2-40B4-BE49-F238E27FC236}">
                <a16:creationId xmlns:a16="http://schemas.microsoft.com/office/drawing/2014/main" id="{532795D6-942A-E645-8566-439D0C699540}"/>
              </a:ext>
            </a:extLst>
          </p:cNvPr>
          <p:cNvSpPr/>
          <p:nvPr/>
        </p:nvSpPr>
        <p:spPr>
          <a:xfrm>
            <a:off x="1961097" y="3394893"/>
            <a:ext cx="20932154" cy="9046644"/>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defTabSz="457200">
              <a:lnSpc>
                <a:spcPct val="150000"/>
              </a:lnSpc>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ko-KR" altLang="en-US" sz="3600" b="1" dirty="0">
                <a:latin typeface="Spoqa Han Sans Neo Bold" panose="020B0500000000000000" pitchFamily="34" charset="-128"/>
                <a:ea typeface="Spoqa Han Sans Neo Bold" panose="020B0500000000000000" pitchFamily="34" charset="-128"/>
              </a:rPr>
              <a:t>더 작은 저장 크기</a:t>
            </a:r>
            <a:endParaRPr kumimoji="1" lang="en-US" altLang="ko-KR" sz="3600" b="1" dirty="0">
              <a:latin typeface="Spoqa Han Sans Neo Bold" panose="020B0500000000000000" pitchFamily="34" charset="-128"/>
              <a:ea typeface="Spoqa Han Sans Neo Bold" panose="020B0500000000000000" pitchFamily="34" charset="-128"/>
            </a:endParaRPr>
          </a:p>
          <a:p>
            <a:pPr marL="571500" indent="-571500" defTabSz="457200">
              <a:lnSpc>
                <a:spcPct val="150000"/>
              </a:lnSpc>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3200" dirty="0">
                <a:latin typeface="Spoqa Han Sans Neo" panose="020B0500000000000000" pitchFamily="34" charset="-128"/>
                <a:ea typeface="Spoqa Han Sans Neo" panose="020B0500000000000000" pitchFamily="34" charset="-128"/>
              </a:rPr>
              <a:t>작은 모델은 사용자의 기기에서 저장 공간을 적게 차지한다</a:t>
            </a:r>
            <a:r>
              <a:rPr kumimoji="1" lang="en-US" altLang="ko-KR" sz="3200" dirty="0">
                <a:latin typeface="Spoqa Han Sans Neo" panose="020B0500000000000000" pitchFamily="34" charset="-128"/>
                <a:ea typeface="Spoqa Han Sans Neo" panose="020B0500000000000000" pitchFamily="34" charset="-128"/>
              </a:rPr>
              <a:t>. -&gt; </a:t>
            </a:r>
            <a:r>
              <a:rPr kumimoji="1" lang="ko-KR" altLang="en-US" sz="3200" dirty="0">
                <a:latin typeface="Spoqa Han Sans Neo" panose="020B0500000000000000" pitchFamily="34" charset="-128"/>
                <a:ea typeface="Spoqa Han Sans Neo" panose="020B0500000000000000" pitchFamily="34" charset="-128"/>
              </a:rPr>
              <a:t>저장 공간이 작은 모바일 기기에서의 </a:t>
            </a:r>
            <a:r>
              <a:rPr kumimoji="1" lang="ko-KR" altLang="en-US" sz="3200" dirty="0" err="1">
                <a:latin typeface="Spoqa Han Sans Neo" panose="020B0500000000000000" pitchFamily="34" charset="-128"/>
                <a:ea typeface="Spoqa Han Sans Neo" panose="020B0500000000000000" pitchFamily="34" charset="-128"/>
              </a:rPr>
              <a:t>활용성을</a:t>
            </a:r>
            <a:r>
              <a:rPr kumimoji="1" lang="ko-KR" altLang="en-US" sz="3200" dirty="0">
                <a:latin typeface="Spoqa Han Sans Neo" panose="020B0500000000000000" pitchFamily="34" charset="-128"/>
                <a:ea typeface="Spoqa Han Sans Neo" panose="020B0500000000000000" pitchFamily="34" charset="-128"/>
              </a:rPr>
              <a:t> 높일 수 있다</a:t>
            </a:r>
            <a:r>
              <a:rPr kumimoji="1" lang="en-US" altLang="ko-KR" sz="3200" dirty="0">
                <a:latin typeface="Spoqa Han Sans Neo" panose="020B0500000000000000" pitchFamily="34" charset="-128"/>
                <a:ea typeface="Spoqa Han Sans Neo" panose="020B0500000000000000" pitchFamily="34" charset="-128"/>
              </a:rPr>
              <a:t>!</a:t>
            </a:r>
          </a:p>
          <a:p>
            <a:pPr defTabSz="457200">
              <a:lnSpc>
                <a:spcPct val="150000"/>
              </a:lnSpc>
              <a:spcBef>
                <a:spcPts val="1200"/>
              </a:spcBef>
              <a:spcAft>
                <a:spcPts val="1500"/>
              </a:spcAft>
              <a:defRPr sz="4500" spc="-45">
                <a:solidFill>
                  <a:srgbClr val="53585F"/>
                </a:solidFill>
                <a:latin typeface="SpoqaHanSans-Bold"/>
                <a:ea typeface="SpoqaHanSans-Bold"/>
                <a:cs typeface="SpoqaHanSans-Bold"/>
                <a:sym typeface="SpoqaHanSans-Bold"/>
              </a:defRPr>
            </a:pPr>
            <a:endParaRPr kumimoji="1" lang="en-US" altLang="ko-KR" sz="3600" b="1" dirty="0">
              <a:latin typeface="Spoqa Han Sans Neo Bold" panose="020B0500000000000000" pitchFamily="34" charset="-128"/>
              <a:ea typeface="Spoqa Han Sans Neo Bold" panose="020B0500000000000000" pitchFamily="34" charset="-128"/>
            </a:endParaRPr>
          </a:p>
          <a:p>
            <a:pPr defTabSz="457200">
              <a:lnSpc>
                <a:spcPct val="150000"/>
              </a:lnSpc>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ko-KR" altLang="en-US" sz="3600" b="1" dirty="0">
                <a:latin typeface="Spoqa Han Sans Neo Bold" panose="020B0500000000000000" pitchFamily="34" charset="-128"/>
                <a:ea typeface="Spoqa Han Sans Neo Bold" panose="020B0500000000000000" pitchFamily="34" charset="-128"/>
              </a:rPr>
              <a:t>더 작은 다운로드 크기</a:t>
            </a:r>
            <a:endParaRPr kumimoji="1" lang="en-US" altLang="ko-KR" sz="3600" b="1" dirty="0">
              <a:latin typeface="Spoqa Han Sans Neo Bold" panose="020B0500000000000000" pitchFamily="34" charset="-128"/>
              <a:ea typeface="Spoqa Han Sans Neo Bold" panose="020B0500000000000000" pitchFamily="34" charset="-128"/>
            </a:endParaRPr>
          </a:p>
          <a:p>
            <a:pPr marL="571500" indent="-571500" defTabSz="457200">
              <a:lnSpc>
                <a:spcPct val="150000"/>
              </a:lnSpc>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3200" dirty="0">
                <a:latin typeface="Spoqa Han Sans Neo" panose="020B0500000000000000" pitchFamily="34" charset="-128"/>
                <a:ea typeface="Spoqa Han Sans Neo" panose="020B0500000000000000" pitchFamily="34" charset="-128"/>
              </a:rPr>
              <a:t>모델을 사용자의 기기에 다운로드할 때의 소요시간과 대역폭을 줄일 수 있다</a:t>
            </a:r>
            <a:r>
              <a:rPr kumimoji="1" lang="en-US" altLang="ko-KR" sz="3200" dirty="0">
                <a:latin typeface="Spoqa Han Sans Neo" panose="020B0500000000000000" pitchFamily="34" charset="-128"/>
                <a:ea typeface="Spoqa Han Sans Neo" panose="020B0500000000000000" pitchFamily="34" charset="-128"/>
              </a:rPr>
              <a:t>!</a:t>
            </a:r>
            <a:br>
              <a:rPr kumimoji="1" lang="en-US" altLang="ko-KR" sz="3200" dirty="0">
                <a:latin typeface="Spoqa Han Sans Neo" panose="020B0500000000000000" pitchFamily="34" charset="-128"/>
                <a:ea typeface="Spoqa Han Sans Neo" panose="020B0500000000000000" pitchFamily="34" charset="-128"/>
              </a:rPr>
            </a:br>
            <a:endParaRPr kumimoji="1" lang="en-US" altLang="ko-KR" sz="3200" dirty="0">
              <a:latin typeface="Spoqa Han Sans Neo" panose="020B0500000000000000" pitchFamily="34" charset="-128"/>
              <a:ea typeface="Spoqa Han Sans Neo" panose="020B0500000000000000" pitchFamily="34" charset="-128"/>
            </a:endParaRPr>
          </a:p>
          <a:p>
            <a:pPr defTabSz="457200">
              <a:lnSpc>
                <a:spcPct val="150000"/>
              </a:lnSpc>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ko-KR" altLang="en-US" sz="3600" b="1" dirty="0">
                <a:latin typeface="Spoqa Han Sans Neo Bold" panose="020B0500000000000000" pitchFamily="34" charset="-128"/>
                <a:ea typeface="Spoqa Han Sans Neo Bold" panose="020B0500000000000000" pitchFamily="34" charset="-128"/>
              </a:rPr>
              <a:t>메모리 사용량 감소</a:t>
            </a:r>
            <a:endParaRPr kumimoji="1" lang="en-US" altLang="ko-KR" sz="3600" b="1" dirty="0">
              <a:latin typeface="Spoqa Han Sans Neo Bold" panose="020B0500000000000000" pitchFamily="34" charset="-128"/>
              <a:ea typeface="Spoqa Han Sans Neo Bold" panose="020B0500000000000000" pitchFamily="34" charset="-128"/>
            </a:endParaRPr>
          </a:p>
          <a:p>
            <a:pPr marL="571500" indent="-571500" defTabSz="457200">
              <a:lnSpc>
                <a:spcPct val="150000"/>
              </a:lnSpc>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3200" dirty="0">
                <a:latin typeface="Spoqa Han Sans Neo" panose="020B0500000000000000" pitchFamily="34" charset="-128"/>
                <a:ea typeface="Spoqa Han Sans Neo" panose="020B0500000000000000" pitchFamily="34" charset="-128"/>
              </a:rPr>
              <a:t>모델이 작을수록 실행 시 더 적은 </a:t>
            </a:r>
            <a:r>
              <a:rPr kumimoji="1" lang="en-US" altLang="ko-Kore-KR" sz="3200" dirty="0">
                <a:latin typeface="Spoqa Han Sans Neo" panose="020B0500000000000000" pitchFamily="34" charset="-128"/>
                <a:ea typeface="Spoqa Han Sans Neo" panose="020B0500000000000000" pitchFamily="34" charset="-128"/>
              </a:rPr>
              <a:t>RAM</a:t>
            </a:r>
            <a:r>
              <a:rPr kumimoji="1" lang="ko-KR" altLang="en-US" sz="3200" dirty="0">
                <a:latin typeface="Spoqa Han Sans Neo" panose="020B0500000000000000" pitchFamily="34" charset="-128"/>
                <a:ea typeface="Spoqa Han Sans Neo" panose="020B0500000000000000" pitchFamily="34" charset="-128"/>
              </a:rPr>
              <a:t>을 사용하므로 애플리케이션의 다른 부분에서 사용할 수 있는 </a:t>
            </a:r>
            <a:br>
              <a:rPr kumimoji="1" lang="en-US" altLang="ko-KR" sz="3200" dirty="0">
                <a:latin typeface="Spoqa Han Sans Neo" panose="020B0500000000000000" pitchFamily="34" charset="-128"/>
                <a:ea typeface="Spoqa Han Sans Neo" panose="020B0500000000000000" pitchFamily="34" charset="-128"/>
              </a:rPr>
            </a:br>
            <a:r>
              <a:rPr kumimoji="1" lang="ko-KR" altLang="en-US" sz="3200" dirty="0">
                <a:latin typeface="Spoqa Han Sans Neo" panose="020B0500000000000000" pitchFamily="34" charset="-128"/>
                <a:ea typeface="Spoqa Han Sans Neo" panose="020B0500000000000000" pitchFamily="34" charset="-128"/>
              </a:rPr>
              <a:t>메모리를 확보할 수 있고</a:t>
            </a:r>
            <a:r>
              <a:rPr kumimoji="1" lang="en-US" altLang="ko-KR" sz="3200" dirty="0">
                <a:latin typeface="Spoqa Han Sans Neo" panose="020B0500000000000000" pitchFamily="34" charset="-128"/>
                <a:ea typeface="Spoqa Han Sans Neo" panose="020B0500000000000000" pitchFamily="34" charset="-128"/>
              </a:rPr>
              <a:t>, </a:t>
            </a:r>
            <a:r>
              <a:rPr kumimoji="1" lang="ko-KR" altLang="en-US" sz="3200" dirty="0">
                <a:latin typeface="Spoqa Han Sans Neo" panose="020B0500000000000000" pitchFamily="34" charset="-128"/>
                <a:ea typeface="Spoqa Han Sans Neo" panose="020B0500000000000000" pitchFamily="34" charset="-128"/>
              </a:rPr>
              <a:t>성능과 안정성을 향상시킬 수 있다</a:t>
            </a:r>
            <a:r>
              <a:rPr kumimoji="1" lang="en-US" altLang="ko-KR" sz="3200" dirty="0">
                <a:latin typeface="Spoqa Han Sans Neo" panose="020B0500000000000000" pitchFamily="34" charset="-128"/>
                <a:ea typeface="Spoqa Han Sans Neo" panose="020B0500000000000000" pitchFamily="34" charset="-128"/>
              </a:rPr>
              <a:t>!</a:t>
            </a: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Tree>
    <p:extLst>
      <p:ext uri="{BB962C8B-B14F-4D97-AF65-F5344CB8AC3E}">
        <p14:creationId xmlns:p14="http://schemas.microsoft.com/office/powerpoint/2010/main" val="3739656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743020" y="2821583"/>
            <a:ext cx="17526000" cy="44114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altLang="ko-Kore-KR" sz="8000" b="1" dirty="0">
                <a:sym typeface="SpoqaHanSans-Bold"/>
              </a:rPr>
              <a:t>Research Topics </a:t>
            </a:r>
            <a:br>
              <a:rPr lang="en-US" altLang="ko-Kore-KR" sz="8000" b="1" dirty="0">
                <a:sym typeface="SpoqaHanSans-Bold"/>
              </a:rPr>
            </a:br>
            <a:r>
              <a:rPr lang="en-US" altLang="ko-Kore-KR" sz="8000" b="1" dirty="0">
                <a:sym typeface="SpoqaHanSans-Bold"/>
              </a:rPr>
              <a:t>for Productions</a:t>
            </a:r>
            <a:endParaRPr lang="en-US" altLang="ko-KR" sz="3200"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2</a:t>
            </a:r>
            <a:r>
              <a:rPr b="1" dirty="0">
                <a:solidFill>
                  <a:srgbClr val="ED234B"/>
                </a:solidFill>
                <a:latin typeface="SpoqaHanSans-Bold" panose="020B0500000000000000" pitchFamily="34" charset="-128"/>
                <a:ea typeface="SpoqaHanSans-Bold" panose="020B0500000000000000" pitchFamily="34" charset="-128"/>
              </a:rPr>
              <a:t> </a:t>
            </a:r>
            <a:r>
              <a:rPr lang="en-US" b="1" dirty="0">
                <a:solidFill>
                  <a:srgbClr val="53585F"/>
                </a:solidFill>
                <a:latin typeface="SpoqaHanSans-Bold" panose="020B0500000000000000" pitchFamily="34" charset="-128"/>
                <a:ea typeface="SpoqaHanSans-Bold" panose="020B0500000000000000" pitchFamily="34" charset="-128"/>
              </a:rPr>
              <a:t>Overcoming Data Problem</a:t>
            </a: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9EAC1D2C-13F2-6B48-920F-0D682217455A}"/>
              </a:ext>
            </a:extLst>
          </p:cNvPr>
          <p:cNvSpPr/>
          <p:nvPr/>
        </p:nvSpPr>
        <p:spPr>
          <a:xfrm>
            <a:off x="-1" y="3886200"/>
            <a:ext cx="5486043" cy="982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1"/>
          <a:lstStyle/>
          <a:p>
            <a:pPr algn="ctr"/>
            <a:endParaRPr kumimoji="1" lang="ko-Kore-KR" altLang="en-US" sz="85700" b="1" dirty="0">
              <a:solidFill>
                <a:schemeClr val="tx1"/>
              </a:solidFill>
              <a:latin typeface="Matura MT Script Capitals" panose="03020802060602070202" pitchFamily="66" charset="0"/>
              <a:ea typeface="Spoqa Han Sans Neo Bold" panose="020B0500000000000000" pitchFamily="34" charset="-128"/>
              <a:cs typeface="APPLE CHANCERY" panose="03020702040506060504" pitchFamily="66" charset="-79"/>
            </a:endParaRPr>
          </a:p>
        </p:txBody>
      </p:sp>
      <p:sp>
        <p:nvSpPr>
          <p:cNvPr id="5" name="직사각형 4">
            <a:extLst>
              <a:ext uri="{FF2B5EF4-FFF2-40B4-BE49-F238E27FC236}">
                <a16:creationId xmlns:a16="http://schemas.microsoft.com/office/drawing/2014/main" id="{3BF8C0A3-F4E5-2C4B-B096-FCC01DAC7E4A}"/>
              </a:ext>
            </a:extLst>
          </p:cNvPr>
          <p:cNvSpPr/>
          <p:nvPr/>
        </p:nvSpPr>
        <p:spPr>
          <a:xfrm>
            <a:off x="-1884128" y="2671365"/>
            <a:ext cx="7135856" cy="13849945"/>
          </a:xfrm>
          <a:prstGeom prst="rect">
            <a:avLst/>
          </a:prstGeom>
        </p:spPr>
        <p:txBody>
          <a:bodyPr wrap="square" lIns="0" tIns="0" rIns="0" bIns="0" anchor="ctr">
            <a:spAutoFit/>
          </a:bodyPr>
          <a:lstStyle/>
          <a:p>
            <a:pPr algn="ctr"/>
            <a:r>
              <a:rPr kumimoji="1" lang="en-US" altLang="ko-Kore-KR" sz="90000" b="1" spc="-300" dirty="0">
                <a:solidFill>
                  <a:schemeClr val="accent3">
                    <a:lumMod val="50000"/>
                  </a:schemeClr>
                </a:solidFill>
                <a:latin typeface="Impact" panose="020B0806030902050204" pitchFamily="34" charset="0"/>
                <a:ea typeface="Silom" pitchFamily="2" charset="-34"/>
                <a:cs typeface="Silom" pitchFamily="2" charset="-34"/>
              </a:rPr>
              <a:t>1</a:t>
            </a:r>
            <a:endParaRPr kumimoji="1" lang="ko-Kore-KR" altLang="en-US" sz="90000" b="1" spc="-300"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
        <p:nvSpPr>
          <p:cNvPr id="6" name="직사각형 5">
            <a:extLst>
              <a:ext uri="{FF2B5EF4-FFF2-40B4-BE49-F238E27FC236}">
                <a16:creationId xmlns:a16="http://schemas.microsoft.com/office/drawing/2014/main" id="{5563D908-CC65-AF4B-B089-615712ADB078}"/>
              </a:ext>
            </a:extLst>
          </p:cNvPr>
          <p:cNvSpPr/>
          <p:nvPr/>
        </p:nvSpPr>
        <p:spPr>
          <a:xfrm>
            <a:off x="3367601" y="2804716"/>
            <a:ext cx="6080583" cy="13849945"/>
          </a:xfrm>
          <a:prstGeom prst="rect">
            <a:avLst/>
          </a:prstGeom>
        </p:spPr>
        <p:txBody>
          <a:bodyPr wrap="square" lIns="0" tIns="0" rIns="0" bIns="0" anchor="ctr">
            <a:spAutoFit/>
          </a:bodyPr>
          <a:lstStyle/>
          <a:p>
            <a:pPr algn="ctr"/>
            <a:r>
              <a:rPr kumimoji="1" lang="en-US" altLang="ko-Kore-KR" sz="90000" b="1" spc="-300" dirty="0">
                <a:solidFill>
                  <a:schemeClr val="accent3">
                    <a:lumMod val="50000"/>
                  </a:schemeClr>
                </a:solidFill>
                <a:latin typeface="Impact" panose="020B0806030902050204" pitchFamily="34" charset="0"/>
                <a:ea typeface="Silom" pitchFamily="2" charset="-34"/>
                <a:cs typeface="Silom" pitchFamily="2" charset="-34"/>
              </a:rPr>
              <a:t>8</a:t>
            </a:r>
            <a:endParaRPr kumimoji="1" lang="ko-Kore-KR" altLang="en-US" sz="90000" b="1" spc="-300"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Tree>
    <p:extLst>
      <p:ext uri="{BB962C8B-B14F-4D97-AF65-F5344CB8AC3E}">
        <p14:creationId xmlns:p14="http://schemas.microsoft.com/office/powerpoint/2010/main" val="775291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Production </a:t>
            </a:r>
            <a:r>
              <a:rPr lang="ko-KR" altLang="en-US" b="1" dirty="0"/>
              <a:t>상황에서 </a:t>
            </a:r>
            <a:r>
              <a:rPr lang="en-US" altLang="ko-KR" b="1" dirty="0"/>
              <a:t>Data</a:t>
            </a:r>
            <a:r>
              <a:rPr lang="ko-KR" altLang="en-US" b="1" dirty="0"/>
              <a:t>문제</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endParaRPr lang="en-US" altLang="ko-KR" b="1"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Shape 133">
            <a:extLst>
              <a:ext uri="{FF2B5EF4-FFF2-40B4-BE49-F238E27FC236}">
                <a16:creationId xmlns:a16="http://schemas.microsoft.com/office/drawing/2014/main" id="{532795D6-942A-E645-8566-439D0C699540}"/>
              </a:ext>
            </a:extLst>
          </p:cNvPr>
          <p:cNvSpPr/>
          <p:nvPr/>
        </p:nvSpPr>
        <p:spPr>
          <a:xfrm>
            <a:off x="2096768" y="4006382"/>
            <a:ext cx="18487616" cy="8250977"/>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en-US" altLang="ko-Kore-KR" sz="3600" b="1" dirty="0">
                <a:latin typeface="Spoqa Han Sans Neo Bold" panose="020B0500000000000000" pitchFamily="34" charset="-128"/>
                <a:ea typeface="Spoqa Han Sans Neo Bold" panose="020B0500000000000000" pitchFamily="34" charset="-128"/>
              </a:rPr>
              <a:t>Production </a:t>
            </a:r>
            <a:r>
              <a:rPr kumimoji="1" lang="ko-Kore-KR" altLang="en-US" sz="3600" b="1" dirty="0">
                <a:latin typeface="Spoqa Han Sans Neo Bold" panose="020B0500000000000000" pitchFamily="34" charset="-128"/>
                <a:ea typeface="Spoqa Han Sans Neo Bold" panose="020B0500000000000000" pitchFamily="34" charset="-128"/>
              </a:rPr>
              <a:t>상황에서 </a:t>
            </a:r>
            <a:r>
              <a:rPr kumimoji="1" lang="en-US" altLang="ko-Kore-KR" sz="3600" b="1" dirty="0">
                <a:latin typeface="Spoqa Han Sans Neo Bold" panose="020B0500000000000000" pitchFamily="34" charset="-128"/>
                <a:ea typeface="Spoqa Han Sans Neo Bold" panose="020B0500000000000000" pitchFamily="34" charset="-128"/>
              </a:rPr>
              <a:t>data</a:t>
            </a:r>
            <a:r>
              <a:rPr kumimoji="1" lang="ko-Kore-KR" altLang="en-US" sz="3600" b="1" dirty="0">
                <a:latin typeface="Spoqa Han Sans Neo Bold" panose="020B0500000000000000" pitchFamily="34" charset="-128"/>
                <a:ea typeface="Spoqa Han Sans Neo Bold" panose="020B0500000000000000" pitchFamily="34" charset="-128"/>
              </a:rPr>
              <a:t>문제는 언제든 일어날 수 있다</a:t>
            </a:r>
            <a:r>
              <a:rPr kumimoji="1" lang="en-US" altLang="ko-Kore-KR" sz="3600" b="1" dirty="0">
                <a:latin typeface="Spoqa Han Sans Neo Bold" panose="020B0500000000000000" pitchFamily="34" charset="-128"/>
                <a:ea typeface="Spoqa Han Sans Neo Bold" panose="020B0500000000000000" pitchFamily="34" charset="-128"/>
              </a:rPr>
              <a:t>. </a:t>
            </a: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ore-KR" altLang="en-US" sz="3600" dirty="0">
                <a:latin typeface="Spoqa Han Sans Neo" panose="020B0500000000000000" pitchFamily="34" charset="-128"/>
                <a:ea typeface="Spoqa Han Sans Neo" panose="020B0500000000000000" pitchFamily="34" charset="-128"/>
              </a:rPr>
              <a:t>모든 </a:t>
            </a:r>
            <a:r>
              <a:rPr kumimoji="1" lang="en-US" altLang="ko-Kore-KR" sz="3600" dirty="0">
                <a:latin typeface="Spoqa Han Sans Neo" panose="020B0500000000000000" pitchFamily="34" charset="-128"/>
                <a:ea typeface="Spoqa Han Sans Neo" panose="020B0500000000000000" pitchFamily="34" charset="-128"/>
              </a:rPr>
              <a:t>ML</a:t>
            </a:r>
            <a:r>
              <a:rPr kumimoji="1" lang="ko-Kore-KR" altLang="en-US" sz="3600" dirty="0">
                <a:latin typeface="Spoqa Han Sans Neo" panose="020B0500000000000000" pitchFamily="34" charset="-128"/>
                <a:ea typeface="Spoqa Han Sans Neo" panose="020B0500000000000000" pitchFamily="34" charset="-128"/>
              </a:rPr>
              <a:t>은 데이터에 의존적이다</a:t>
            </a:r>
            <a:r>
              <a:rPr kumimoji="1" lang="en-US" altLang="ko-Kore-KR" sz="3600" dirty="0">
                <a:latin typeface="Spoqa Han Sans Neo" panose="020B0500000000000000" pitchFamily="34" charset="-128"/>
                <a:ea typeface="Spoqa Han Sans Neo" panose="020B0500000000000000" pitchFamily="34" charset="-128"/>
              </a:rPr>
              <a:t>.</a:t>
            </a: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 altLang="ko-Kore-KR" sz="3600" dirty="0">
                <a:latin typeface="Spoqa Han Sans Neo" panose="020B0500000000000000" pitchFamily="34" charset="-128"/>
                <a:ea typeface="Spoqa Han Sans Neo" panose="020B0500000000000000" pitchFamily="34" charset="-128"/>
              </a:rPr>
              <a:t>End-to-end</a:t>
            </a:r>
            <a:r>
              <a:rPr kumimoji="1" lang="ko-KR" altLang="en-US" sz="3600" dirty="0">
                <a:latin typeface="Spoqa Han Sans Neo" panose="020B0500000000000000" pitchFamily="34" charset="-128"/>
                <a:ea typeface="Spoqa Han Sans Neo" panose="020B0500000000000000" pitchFamily="34" charset="-128"/>
              </a:rPr>
              <a:t>로 설계되는 </a:t>
            </a:r>
            <a:r>
              <a:rPr kumimoji="1" lang="ko-KR" altLang="en-US" sz="3600" dirty="0" err="1">
                <a:latin typeface="Spoqa Han Sans Neo" panose="020B0500000000000000" pitchFamily="34" charset="-128"/>
                <a:ea typeface="Spoqa Han Sans Neo" panose="020B0500000000000000" pitchFamily="34" charset="-128"/>
              </a:rPr>
              <a:t>딥러닝은</a:t>
            </a:r>
            <a:r>
              <a:rPr kumimoji="1" lang="ko-KR" altLang="en-US" sz="3600" dirty="0">
                <a:latin typeface="Spoqa Han Sans Neo" panose="020B0500000000000000" pitchFamily="34" charset="-128"/>
                <a:ea typeface="Spoqa Han Sans Neo" panose="020B0500000000000000" pitchFamily="34" charset="-128"/>
              </a:rPr>
              <a:t> 데이터 의존도가 더 높다</a:t>
            </a:r>
            <a:r>
              <a:rPr kumimoji="1" lang="en-US" altLang="ko-KR" sz="3600" dirty="0">
                <a:latin typeface="Spoqa Han Sans Neo" panose="020B0500000000000000" pitchFamily="34" charset="-128"/>
                <a:ea typeface="Spoqa Han Sans Neo" panose="020B0500000000000000" pitchFamily="34" charset="-128"/>
              </a:rPr>
              <a:t>.</a:t>
            </a:r>
            <a:endParaRPr kumimoji="1" lang="en-US" altLang="ko-Kore-KR" sz="36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kumimoji="1" lang="en-US" altLang="ko-Kore-KR" sz="3200" dirty="0">
              <a:latin typeface="Spoqa Han Sans Neo" panose="020B0500000000000000" pitchFamily="34" charset="-128"/>
              <a:ea typeface="Spoqa Han Sans Neo" panose="020B0500000000000000" pitchFamily="34" charset="-128"/>
            </a:endParaRPr>
          </a:p>
          <a:p>
            <a:pPr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ko-Kore-KR" altLang="en-US" sz="3200" dirty="0">
                <a:latin typeface="Spoqa Han Sans Neo" panose="020B0500000000000000" pitchFamily="34" charset="-128"/>
                <a:ea typeface="Spoqa Han Sans Neo" panose="020B0500000000000000" pitchFamily="34" charset="-128"/>
              </a:rPr>
              <a:t>어떤 문제들이 일어날 수 있을까</a:t>
            </a:r>
            <a:r>
              <a:rPr kumimoji="1" lang="en-US" altLang="ko-Kore-KR" sz="3200" dirty="0">
                <a:latin typeface="Spoqa Han Sans Neo" panose="020B0500000000000000" pitchFamily="34" charset="-128"/>
                <a:ea typeface="Spoqa Han Sans Neo" panose="020B0500000000000000" pitchFamily="34" charset="-128"/>
              </a:rPr>
              <a:t>?</a:t>
            </a: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ore-KR" altLang="en-US" sz="3200" dirty="0">
                <a:latin typeface="Spoqa Han Sans Neo" panose="020B0500000000000000" pitchFamily="34" charset="-128"/>
                <a:ea typeface="Spoqa Han Sans Neo" panose="020B0500000000000000" pitchFamily="34" charset="-128"/>
              </a:rPr>
              <a:t>데이터 부족</a:t>
            </a:r>
            <a:endParaRPr kumimoji="1" lang="en-US" altLang="ko-Kore-KR" sz="3200" dirty="0">
              <a:latin typeface="Spoqa Han Sans Neo" panose="020B0500000000000000" pitchFamily="34" charset="-128"/>
              <a:ea typeface="Spoqa Han Sans Neo" panose="020B0500000000000000" pitchFamily="34" charset="-128"/>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ore-KR" altLang="en-US" sz="3200" dirty="0">
                <a:latin typeface="Spoqa Han Sans Neo" panose="020B0500000000000000" pitchFamily="34" charset="-128"/>
                <a:ea typeface="Spoqa Han Sans Neo" panose="020B0500000000000000" pitchFamily="34" charset="-128"/>
              </a:rPr>
              <a:t>데이터 </a:t>
            </a:r>
            <a:r>
              <a:rPr kumimoji="1" lang="en-US" altLang="ko-Kore-KR" sz="3200" dirty="0">
                <a:latin typeface="Spoqa Han Sans Neo" panose="020B0500000000000000" pitchFamily="34" charset="-128"/>
                <a:ea typeface="Spoqa Han Sans Neo" panose="020B0500000000000000" pitchFamily="34" charset="-128"/>
              </a:rPr>
              <a:t>Imbalance </a:t>
            </a:r>
            <a:r>
              <a:rPr kumimoji="1" lang="ko-Kore-KR" altLang="en-US" sz="3200" dirty="0">
                <a:latin typeface="Spoqa Han Sans Neo" panose="020B0500000000000000" pitchFamily="34" charset="-128"/>
                <a:ea typeface="Spoqa Han Sans Neo" panose="020B0500000000000000" pitchFamily="34" charset="-128"/>
              </a:rPr>
              <a:t>문제</a:t>
            </a:r>
            <a:endParaRPr kumimoji="1" lang="en-US" altLang="ko-Kore-KR" sz="3200" dirty="0">
              <a:latin typeface="Spoqa Han Sans Neo" panose="020B0500000000000000" pitchFamily="34" charset="-128"/>
              <a:ea typeface="Spoqa Han Sans Neo" panose="020B0500000000000000" pitchFamily="34" charset="-128"/>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3200" dirty="0">
                <a:latin typeface="Spoqa Han Sans Neo" panose="020B0500000000000000" pitchFamily="34" charset="-128"/>
                <a:ea typeface="Spoqa Han Sans Neo" panose="020B0500000000000000" pitchFamily="34" charset="-128"/>
              </a:rPr>
              <a:t>Label </a:t>
            </a:r>
            <a:r>
              <a:rPr kumimoji="1" lang="ko-Kore-KR" altLang="en-US" sz="3200" dirty="0">
                <a:latin typeface="Spoqa Han Sans Neo" panose="020B0500000000000000" pitchFamily="34" charset="-128"/>
                <a:ea typeface="Spoqa Han Sans Neo" panose="020B0500000000000000" pitchFamily="34" charset="-128"/>
              </a:rPr>
              <a:t>부족</a:t>
            </a:r>
            <a:endParaRPr kumimoji="1" lang="en-US" altLang="ko-Kore-KR" sz="3200" dirty="0">
              <a:latin typeface="Spoqa Han Sans Neo" panose="020B0500000000000000" pitchFamily="34" charset="-128"/>
              <a:ea typeface="Spoqa Han Sans Neo" panose="020B0500000000000000" pitchFamily="34" charset="-128"/>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3200" dirty="0">
                <a:latin typeface="Spoqa Han Sans Neo" panose="020B0500000000000000" pitchFamily="34" charset="-128"/>
                <a:ea typeface="Spoqa Han Sans Neo" panose="020B0500000000000000" pitchFamily="34" charset="-128"/>
              </a:rPr>
              <a:t>Data Sparsity </a:t>
            </a:r>
            <a:r>
              <a:rPr kumimoji="1" lang="ko-Kore-KR" altLang="en-US" sz="3200" dirty="0">
                <a:latin typeface="Spoqa Han Sans Neo" panose="020B0500000000000000" pitchFamily="34" charset="-128"/>
                <a:ea typeface="Spoqa Han Sans Neo" panose="020B0500000000000000" pitchFamily="34" charset="-128"/>
              </a:rPr>
              <a:t>문제</a:t>
            </a:r>
            <a:endParaRPr kumimoji="1" lang="en-US" altLang="ko-Kore-KR" sz="3200" dirty="0">
              <a:latin typeface="Spoqa Han Sans Neo" panose="020B0500000000000000" pitchFamily="34" charset="-128"/>
              <a:ea typeface="Spoqa Han Sans Neo" panose="020B0500000000000000" pitchFamily="34" charset="-128"/>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3200" dirty="0">
                <a:latin typeface="Spoqa Han Sans Neo" panose="020B0500000000000000" pitchFamily="34" charset="-128"/>
                <a:ea typeface="Spoqa Han Sans Neo" panose="020B0500000000000000" pitchFamily="34" charset="-128"/>
              </a:rPr>
              <a:t>+ </a:t>
            </a:r>
            <a:r>
              <a:rPr kumimoji="1" lang="ko-Kore-KR" altLang="en-US" sz="3200" dirty="0">
                <a:latin typeface="Spoqa Han Sans Neo" panose="020B0500000000000000" pitchFamily="34" charset="-128"/>
                <a:ea typeface="Spoqa Han Sans Neo" panose="020B0500000000000000" pitchFamily="34" charset="-128"/>
              </a:rPr>
              <a:t>데이터 </a:t>
            </a:r>
            <a:r>
              <a:rPr kumimoji="1" lang="en-US" altLang="ko-Kore-KR" sz="3200" dirty="0">
                <a:latin typeface="Spoqa Han Sans Neo" panose="020B0500000000000000" pitchFamily="34" charset="-128"/>
                <a:ea typeface="Spoqa Han Sans Neo" panose="020B0500000000000000" pitchFamily="34" charset="-128"/>
              </a:rPr>
              <a:t>noise </a:t>
            </a:r>
            <a:r>
              <a:rPr kumimoji="1" lang="ko-Kore-KR" altLang="en-US" sz="3200" dirty="0">
                <a:latin typeface="Spoqa Han Sans Neo" panose="020B0500000000000000" pitchFamily="34" charset="-128"/>
                <a:ea typeface="Spoqa Han Sans Neo" panose="020B0500000000000000" pitchFamily="34" charset="-128"/>
              </a:rPr>
              <a:t>가 심하게 낀 상황 </a:t>
            </a:r>
            <a:r>
              <a:rPr kumimoji="1" lang="en-US" altLang="ko-Kore-KR" sz="3200" dirty="0">
                <a:latin typeface="Spoqa Han Sans Neo" panose="020B0500000000000000" pitchFamily="34" charset="-128"/>
                <a:ea typeface="Spoqa Han Sans Neo" panose="020B0500000000000000" pitchFamily="34" charset="-128"/>
              </a:rPr>
              <a:t>(outlier + </a:t>
            </a:r>
            <a:r>
              <a:rPr kumimoji="1" lang="ko-Kore-KR" altLang="en-US" sz="3200" dirty="0">
                <a:latin typeface="Spoqa Han Sans Neo" panose="020B0500000000000000" pitchFamily="34" charset="-128"/>
                <a:ea typeface="Spoqa Han Sans Neo" panose="020B0500000000000000" pitchFamily="34" charset="-128"/>
              </a:rPr>
              <a:t>악성 </a:t>
            </a:r>
            <a:r>
              <a:rPr kumimoji="1" lang="en-US" altLang="ko-Kore-KR" sz="3200" dirty="0">
                <a:latin typeface="Spoqa Han Sans Neo" panose="020B0500000000000000" pitchFamily="34" charset="-128"/>
                <a:ea typeface="Spoqa Han Sans Neo" panose="020B0500000000000000" pitchFamily="34" charset="-128"/>
              </a:rPr>
              <a:t>attack)</a:t>
            </a: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Tree>
    <p:extLst>
      <p:ext uri="{BB962C8B-B14F-4D97-AF65-F5344CB8AC3E}">
        <p14:creationId xmlns:p14="http://schemas.microsoft.com/office/powerpoint/2010/main" val="1828441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부족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Flow chart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2" name="TextBox 1">
            <a:extLst>
              <a:ext uri="{FF2B5EF4-FFF2-40B4-BE49-F238E27FC236}">
                <a16:creationId xmlns:a16="http://schemas.microsoft.com/office/drawing/2014/main" id="{ACBB7FE6-CD20-954C-BD79-3F5BBED10686}"/>
              </a:ext>
            </a:extLst>
          </p:cNvPr>
          <p:cNvSpPr txBox="1"/>
          <p:nvPr/>
        </p:nvSpPr>
        <p:spPr>
          <a:xfrm>
            <a:off x="3241964" y="11256749"/>
            <a:ext cx="10591361" cy="584775"/>
          </a:xfrm>
          <a:prstGeom prst="rect">
            <a:avLst/>
          </a:prstGeom>
          <a:noFill/>
        </p:spPr>
        <p:txBody>
          <a:bodyPr wrap="none" rtlCol="0">
            <a:spAutoFit/>
          </a:bodyPr>
          <a:lstStyle/>
          <a:p>
            <a:r>
              <a:rPr kumimoji="1" lang="en-US" altLang="ko-Kore-KR" sz="3200" dirty="0">
                <a:solidFill>
                  <a:srgbClr val="53585F"/>
                </a:solidFill>
                <a:latin typeface="Spoqa Han Sans Neo" panose="020B0500000000000000" pitchFamily="34" charset="-128"/>
                <a:ea typeface="Spoqa Han Sans Neo" panose="020B0500000000000000" pitchFamily="34" charset="-128"/>
              </a:rPr>
              <a:t>+ data anomaly detection, data imputation</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으로 더 개선</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grpSp>
        <p:nvGrpSpPr>
          <p:cNvPr id="3" name="그룹 2">
            <a:extLst>
              <a:ext uri="{FF2B5EF4-FFF2-40B4-BE49-F238E27FC236}">
                <a16:creationId xmlns:a16="http://schemas.microsoft.com/office/drawing/2014/main" id="{F72B5653-D075-AB4F-B6AB-31E3A4FBA44E}"/>
              </a:ext>
            </a:extLst>
          </p:cNvPr>
          <p:cNvGrpSpPr/>
          <p:nvPr/>
        </p:nvGrpSpPr>
        <p:grpSpPr>
          <a:xfrm>
            <a:off x="2019701" y="3028950"/>
            <a:ext cx="17411700" cy="7658100"/>
            <a:chOff x="2019701" y="3028950"/>
            <a:chExt cx="17411700" cy="7658100"/>
          </a:xfrm>
        </p:grpSpPr>
        <p:pic>
          <p:nvPicPr>
            <p:cNvPr id="14338" name="Picture 2">
              <a:extLst>
                <a:ext uri="{FF2B5EF4-FFF2-40B4-BE49-F238E27FC236}">
                  <a16:creationId xmlns:a16="http://schemas.microsoft.com/office/drawing/2014/main" id="{9ACD1C4B-7B93-2A4A-AF5D-94CE50546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701" y="3028950"/>
              <a:ext cx="17411700" cy="76581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0B999CB-8AA1-8F40-B6D2-918ABE294ABD}"/>
                </a:ext>
              </a:extLst>
            </p:cNvPr>
            <p:cNvSpPr txBox="1"/>
            <p:nvPr/>
          </p:nvSpPr>
          <p:spPr>
            <a:xfrm>
              <a:off x="11799348" y="6776792"/>
              <a:ext cx="2688557" cy="461665"/>
            </a:xfrm>
            <a:prstGeom prst="rect">
              <a:avLst/>
            </a:prstGeom>
            <a:noFill/>
          </p:spPr>
          <p:txBody>
            <a:bodyPr wrap="none" rtlCol="0">
              <a:spAutoFit/>
            </a:bodyPr>
            <a:lstStyle/>
            <a:p>
              <a:r>
                <a:rPr kumimoji="1" lang="en-US" altLang="ko-Kore-KR" sz="2400" b="1" dirty="0">
                  <a:solidFill>
                    <a:srgbClr val="53585F"/>
                  </a:solidFill>
                  <a:latin typeface="Spoqa Han Sans Neo Bold" panose="020B0500000000000000" pitchFamily="34" charset="-128"/>
                  <a:ea typeface="Spoqa Han Sans Neo Bold" panose="020B0500000000000000" pitchFamily="34" charset="-128"/>
                </a:rPr>
                <a:t>+ metric learning</a:t>
              </a:r>
              <a:endParaRPr kumimoji="1" lang="ko-Kore-KR" altLang="en-US" sz="2400" b="1" dirty="0">
                <a:solidFill>
                  <a:srgbClr val="53585F"/>
                </a:solidFill>
                <a:latin typeface="Spoqa Han Sans Neo Bold" panose="020B0500000000000000" pitchFamily="34" charset="-128"/>
                <a:ea typeface="Spoqa Han Sans Neo Bold" panose="020B0500000000000000" pitchFamily="34" charset="-128"/>
              </a:endParaRPr>
            </a:p>
          </p:txBody>
        </p:sp>
        <p:sp>
          <p:nvSpPr>
            <p:cNvPr id="16" name="TextBox 15">
              <a:extLst>
                <a:ext uri="{FF2B5EF4-FFF2-40B4-BE49-F238E27FC236}">
                  <a16:creationId xmlns:a16="http://schemas.microsoft.com/office/drawing/2014/main" id="{6C835C94-5898-1642-B51B-1E3551081708}"/>
                </a:ext>
              </a:extLst>
            </p:cNvPr>
            <p:cNvSpPr txBox="1"/>
            <p:nvPr/>
          </p:nvSpPr>
          <p:spPr>
            <a:xfrm>
              <a:off x="5618947" y="6776792"/>
              <a:ext cx="2977097" cy="461665"/>
            </a:xfrm>
            <a:prstGeom prst="rect">
              <a:avLst/>
            </a:prstGeom>
            <a:noFill/>
          </p:spPr>
          <p:txBody>
            <a:bodyPr wrap="none" rtlCol="0">
              <a:spAutoFit/>
            </a:bodyPr>
            <a:lstStyle/>
            <a:p>
              <a:r>
                <a:rPr kumimoji="1" lang="en-US" altLang="ko-Kore-KR" sz="2400" b="1" dirty="0">
                  <a:solidFill>
                    <a:srgbClr val="53585F"/>
                  </a:solidFill>
                  <a:latin typeface="Spoqa Han Sans Neo Bold" panose="020B0500000000000000" pitchFamily="34" charset="-128"/>
                  <a:ea typeface="Spoqa Han Sans Neo Bold" panose="020B0500000000000000" pitchFamily="34" charset="-128"/>
                </a:rPr>
                <a:t>+ Transfer learning</a:t>
              </a:r>
              <a:endParaRPr kumimoji="1" lang="ko-Kore-KR" altLang="en-US" sz="2400" b="1" dirty="0">
                <a:solidFill>
                  <a:srgbClr val="53585F"/>
                </a:solidFill>
                <a:latin typeface="Spoqa Han Sans Neo Bold" panose="020B0500000000000000" pitchFamily="34" charset="-128"/>
                <a:ea typeface="Spoqa Han Sans Neo Bold" panose="020B0500000000000000" pitchFamily="34" charset="-128"/>
              </a:endParaRPr>
            </a:p>
          </p:txBody>
        </p:sp>
        <p:sp>
          <p:nvSpPr>
            <p:cNvPr id="17" name="TextBox 16">
              <a:extLst>
                <a:ext uri="{FF2B5EF4-FFF2-40B4-BE49-F238E27FC236}">
                  <a16:creationId xmlns:a16="http://schemas.microsoft.com/office/drawing/2014/main" id="{182F8C43-0724-1C43-B819-E70F0D264E0A}"/>
                </a:ext>
              </a:extLst>
            </p:cNvPr>
            <p:cNvSpPr txBox="1"/>
            <p:nvPr/>
          </p:nvSpPr>
          <p:spPr>
            <a:xfrm>
              <a:off x="11834614" y="8246891"/>
              <a:ext cx="2618024" cy="461665"/>
            </a:xfrm>
            <a:prstGeom prst="rect">
              <a:avLst/>
            </a:prstGeom>
            <a:noFill/>
          </p:spPr>
          <p:txBody>
            <a:bodyPr wrap="none" rtlCol="0">
              <a:spAutoFit/>
            </a:bodyPr>
            <a:lstStyle/>
            <a:p>
              <a:r>
                <a:rPr kumimoji="1" lang="en-US" altLang="ko-Kore-KR" sz="2400" b="1" dirty="0">
                  <a:solidFill>
                    <a:srgbClr val="53585F"/>
                  </a:solidFill>
                  <a:latin typeface="Spoqa Han Sans Neo Bold" panose="020B0500000000000000" pitchFamily="34" charset="-128"/>
                  <a:ea typeface="Spoqa Han Sans Neo Bold" panose="020B0500000000000000" pitchFamily="34" charset="-128"/>
                </a:rPr>
                <a:t>+ active learning</a:t>
              </a:r>
              <a:endParaRPr kumimoji="1" lang="ko-Kore-KR" altLang="en-US" sz="2400" b="1" dirty="0">
                <a:solidFill>
                  <a:srgbClr val="53585F"/>
                </a:solidFill>
                <a:latin typeface="Spoqa Han Sans Neo Bold" panose="020B0500000000000000" pitchFamily="34" charset="-128"/>
                <a:ea typeface="Spoqa Han Sans Neo Bold" panose="020B0500000000000000" pitchFamily="34" charset="-128"/>
              </a:endParaRPr>
            </a:p>
          </p:txBody>
        </p:sp>
      </p:grpSp>
    </p:spTree>
    <p:extLst>
      <p:ext uri="{BB962C8B-B14F-4D97-AF65-F5344CB8AC3E}">
        <p14:creationId xmlns:p14="http://schemas.microsoft.com/office/powerpoint/2010/main" val="1017851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부족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ko-Kore-KR" altLang="en-US" sz="2800" dirty="0">
                <a:latin typeface="Spoqa Han Sans Neo" panose="020B0500000000000000" pitchFamily="34" charset="-128"/>
                <a:ea typeface="Spoqa Han Sans Neo" panose="020B0500000000000000" pitchFamily="34" charset="-128"/>
              </a:rPr>
              <a:t>다루지 않았던 것들은</a:t>
            </a:r>
            <a:r>
              <a:rPr kumimoji="1" lang="en-US" altLang="ko-Kore-KR" sz="2800" dirty="0">
                <a:latin typeface="Spoqa Han Sans Neo" panose="020B0500000000000000" pitchFamily="34" charset="-128"/>
                <a:ea typeface="Spoqa Han Sans Neo" panose="020B0500000000000000" pitchFamily="34" charset="-128"/>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2" name="TextBox 1">
            <a:extLst>
              <a:ext uri="{FF2B5EF4-FFF2-40B4-BE49-F238E27FC236}">
                <a16:creationId xmlns:a16="http://schemas.microsoft.com/office/drawing/2014/main" id="{ACBB7FE6-CD20-954C-BD79-3F5BBED10686}"/>
              </a:ext>
            </a:extLst>
          </p:cNvPr>
          <p:cNvSpPr txBox="1"/>
          <p:nvPr/>
        </p:nvSpPr>
        <p:spPr>
          <a:xfrm>
            <a:off x="3241964" y="11256749"/>
            <a:ext cx="10591361" cy="584775"/>
          </a:xfrm>
          <a:prstGeom prst="rect">
            <a:avLst/>
          </a:prstGeom>
          <a:noFill/>
        </p:spPr>
        <p:txBody>
          <a:bodyPr wrap="none" rtlCol="0">
            <a:spAutoFit/>
          </a:bodyPr>
          <a:lstStyle/>
          <a:p>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en-US" altLang="ko-Kore-KR" sz="3200" dirty="0">
                <a:solidFill>
                  <a:schemeClr val="accent1"/>
                </a:solidFill>
                <a:latin typeface="Spoqa Han Sans Neo" panose="020B0500000000000000" pitchFamily="34" charset="-128"/>
                <a:ea typeface="Spoqa Han Sans Neo" panose="020B0500000000000000" pitchFamily="34" charset="-128"/>
              </a:rPr>
              <a:t>data anomaly detection, data imputation</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으로 더 개선</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p:grpSp>
        <p:nvGrpSpPr>
          <p:cNvPr id="3" name="그룹 2">
            <a:extLst>
              <a:ext uri="{FF2B5EF4-FFF2-40B4-BE49-F238E27FC236}">
                <a16:creationId xmlns:a16="http://schemas.microsoft.com/office/drawing/2014/main" id="{F72B5653-D075-AB4F-B6AB-31E3A4FBA44E}"/>
              </a:ext>
            </a:extLst>
          </p:cNvPr>
          <p:cNvGrpSpPr/>
          <p:nvPr/>
        </p:nvGrpSpPr>
        <p:grpSpPr>
          <a:xfrm>
            <a:off x="2019701" y="3028950"/>
            <a:ext cx="17411700" cy="7658100"/>
            <a:chOff x="2019701" y="3028950"/>
            <a:chExt cx="17411700" cy="7658100"/>
          </a:xfrm>
        </p:grpSpPr>
        <p:pic>
          <p:nvPicPr>
            <p:cNvPr id="14338" name="Picture 2">
              <a:extLst>
                <a:ext uri="{FF2B5EF4-FFF2-40B4-BE49-F238E27FC236}">
                  <a16:creationId xmlns:a16="http://schemas.microsoft.com/office/drawing/2014/main" id="{9ACD1C4B-7B93-2A4A-AF5D-94CE50546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701" y="3028950"/>
              <a:ext cx="17411700" cy="76581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0B999CB-8AA1-8F40-B6D2-918ABE294ABD}"/>
                </a:ext>
              </a:extLst>
            </p:cNvPr>
            <p:cNvSpPr txBox="1"/>
            <p:nvPr/>
          </p:nvSpPr>
          <p:spPr>
            <a:xfrm>
              <a:off x="11799348" y="6776792"/>
              <a:ext cx="2688557" cy="461665"/>
            </a:xfrm>
            <a:prstGeom prst="rect">
              <a:avLst/>
            </a:prstGeom>
            <a:noFill/>
          </p:spPr>
          <p:txBody>
            <a:bodyPr wrap="none" rtlCol="0">
              <a:spAutoFit/>
            </a:bodyPr>
            <a:lstStyle/>
            <a:p>
              <a:r>
                <a:rPr kumimoji="1" lang="en-US" altLang="ko-Kore-KR" sz="2400" b="1" dirty="0">
                  <a:solidFill>
                    <a:srgbClr val="53585F"/>
                  </a:solidFill>
                  <a:latin typeface="Spoqa Han Sans Neo Bold" panose="020B0500000000000000" pitchFamily="34" charset="-128"/>
                  <a:ea typeface="Spoqa Han Sans Neo Bold" panose="020B0500000000000000" pitchFamily="34" charset="-128"/>
                </a:rPr>
                <a:t>+ metric learning</a:t>
              </a:r>
              <a:endParaRPr kumimoji="1" lang="ko-Kore-KR" altLang="en-US" sz="2400" b="1" dirty="0">
                <a:solidFill>
                  <a:srgbClr val="53585F"/>
                </a:solidFill>
                <a:latin typeface="Spoqa Han Sans Neo Bold" panose="020B0500000000000000" pitchFamily="34" charset="-128"/>
                <a:ea typeface="Spoqa Han Sans Neo Bold" panose="020B0500000000000000" pitchFamily="34" charset="-128"/>
              </a:endParaRPr>
            </a:p>
          </p:txBody>
        </p:sp>
        <p:sp>
          <p:nvSpPr>
            <p:cNvPr id="16" name="TextBox 15">
              <a:extLst>
                <a:ext uri="{FF2B5EF4-FFF2-40B4-BE49-F238E27FC236}">
                  <a16:creationId xmlns:a16="http://schemas.microsoft.com/office/drawing/2014/main" id="{6C835C94-5898-1642-B51B-1E3551081708}"/>
                </a:ext>
              </a:extLst>
            </p:cNvPr>
            <p:cNvSpPr txBox="1"/>
            <p:nvPr/>
          </p:nvSpPr>
          <p:spPr>
            <a:xfrm>
              <a:off x="5618947" y="6776792"/>
              <a:ext cx="2977097" cy="461665"/>
            </a:xfrm>
            <a:prstGeom prst="rect">
              <a:avLst/>
            </a:prstGeom>
            <a:noFill/>
          </p:spPr>
          <p:txBody>
            <a:bodyPr wrap="none" rtlCol="0">
              <a:spAutoFit/>
            </a:bodyPr>
            <a:lstStyle/>
            <a:p>
              <a:r>
                <a:rPr kumimoji="1" lang="en-US" altLang="ko-Kore-KR" sz="2400" b="1" dirty="0">
                  <a:solidFill>
                    <a:srgbClr val="53585F"/>
                  </a:solidFill>
                  <a:latin typeface="Spoqa Han Sans Neo Bold" panose="020B0500000000000000" pitchFamily="34" charset="-128"/>
                  <a:ea typeface="Spoqa Han Sans Neo Bold" panose="020B0500000000000000" pitchFamily="34" charset="-128"/>
                </a:rPr>
                <a:t>+ Transfer learning</a:t>
              </a:r>
              <a:endParaRPr kumimoji="1" lang="ko-Kore-KR" altLang="en-US" sz="2400" b="1" dirty="0">
                <a:solidFill>
                  <a:srgbClr val="53585F"/>
                </a:solidFill>
                <a:latin typeface="Spoqa Han Sans Neo Bold" panose="020B0500000000000000" pitchFamily="34" charset="-128"/>
                <a:ea typeface="Spoqa Han Sans Neo Bold" panose="020B0500000000000000" pitchFamily="34" charset="-128"/>
              </a:endParaRPr>
            </a:p>
          </p:txBody>
        </p:sp>
        <p:sp>
          <p:nvSpPr>
            <p:cNvPr id="17" name="TextBox 16">
              <a:extLst>
                <a:ext uri="{FF2B5EF4-FFF2-40B4-BE49-F238E27FC236}">
                  <a16:creationId xmlns:a16="http://schemas.microsoft.com/office/drawing/2014/main" id="{182F8C43-0724-1C43-B819-E70F0D264E0A}"/>
                </a:ext>
              </a:extLst>
            </p:cNvPr>
            <p:cNvSpPr txBox="1"/>
            <p:nvPr/>
          </p:nvSpPr>
          <p:spPr>
            <a:xfrm>
              <a:off x="11834614" y="8246891"/>
              <a:ext cx="2677336" cy="461665"/>
            </a:xfrm>
            <a:prstGeom prst="rect">
              <a:avLst/>
            </a:prstGeom>
            <a:noFill/>
          </p:spPr>
          <p:txBody>
            <a:bodyPr wrap="none" rtlCol="0">
              <a:spAutoFit/>
            </a:bodyPr>
            <a:lstStyle/>
            <a:p>
              <a:r>
                <a:rPr kumimoji="1" lang="en-US" altLang="ko-Kore-KR" sz="2400" b="1" dirty="0">
                  <a:solidFill>
                    <a:schemeClr val="accent1"/>
                  </a:solidFill>
                  <a:latin typeface="Spoqa Han Sans Neo Bold" panose="020B0500000000000000" pitchFamily="34" charset="-128"/>
                  <a:ea typeface="Spoqa Han Sans Neo Bold" panose="020B0500000000000000" pitchFamily="34" charset="-128"/>
                </a:rPr>
                <a:t>+ active learning</a:t>
              </a:r>
              <a:endParaRPr kumimoji="1" lang="ko-Kore-KR" altLang="en-US" sz="2400" b="1" dirty="0">
                <a:solidFill>
                  <a:schemeClr val="accent1"/>
                </a:solidFill>
                <a:latin typeface="Spoqa Han Sans Neo Bold" panose="020B0500000000000000" pitchFamily="34" charset="-128"/>
                <a:ea typeface="Spoqa Han Sans Neo Bold" panose="020B0500000000000000" pitchFamily="34" charset="-128"/>
              </a:endParaRPr>
            </a:p>
          </p:txBody>
        </p:sp>
      </p:grpSp>
    </p:spTree>
    <p:extLst>
      <p:ext uri="{BB962C8B-B14F-4D97-AF65-F5344CB8AC3E}">
        <p14:creationId xmlns:p14="http://schemas.microsoft.com/office/powerpoint/2010/main" val="2842051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부족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Active Learning</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2" name="TextBox 1">
            <a:extLst>
              <a:ext uri="{FF2B5EF4-FFF2-40B4-BE49-F238E27FC236}">
                <a16:creationId xmlns:a16="http://schemas.microsoft.com/office/drawing/2014/main" id="{ACBB7FE6-CD20-954C-BD79-3F5BBED10686}"/>
              </a:ext>
            </a:extLst>
          </p:cNvPr>
          <p:cNvSpPr txBox="1"/>
          <p:nvPr/>
        </p:nvSpPr>
        <p:spPr>
          <a:xfrm>
            <a:off x="1921620" y="3178056"/>
            <a:ext cx="18737738" cy="5185459"/>
          </a:xfrm>
          <a:prstGeom prst="rect">
            <a:avLst/>
          </a:prstGeom>
          <a:noFill/>
        </p:spPr>
        <p:txBody>
          <a:bodyPr wrap="square" rtlCol="0">
            <a:spAutoFit/>
          </a:bodyPr>
          <a:lstStyle/>
          <a:p>
            <a:pPr latinLnBrk="1">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기계학습에서 </a:t>
            </a:r>
            <a:r>
              <a:rPr lang="ko-KR" altLang="en-US" sz="3200" dirty="0" err="1">
                <a:solidFill>
                  <a:srgbClr val="53585F"/>
                </a:solidFill>
                <a:latin typeface="Spoqa Han Sans Neo" panose="020B0500000000000000" pitchFamily="34" charset="-128"/>
                <a:ea typeface="Spoqa Han Sans Neo" panose="020B0500000000000000" pitchFamily="34" charset="-128"/>
              </a:rPr>
              <a:t>라벨링되지</a:t>
            </a:r>
            <a:r>
              <a:rPr lang="ko-KR" altLang="en-US" sz="3200" dirty="0">
                <a:solidFill>
                  <a:srgbClr val="53585F"/>
                </a:solidFill>
                <a:latin typeface="Spoqa Han Sans Neo" panose="020B0500000000000000" pitchFamily="34" charset="-128"/>
                <a:ea typeface="Spoqa Han Sans Neo" panose="020B0500000000000000" pitchFamily="34" charset="-128"/>
              </a:rPr>
              <a:t> 않은 데이터에 대해 사람이 라벨을 랜덤 데이터에서 부여하면 이를 기계가 학습하는 방식으로 이루어진다</a:t>
            </a:r>
            <a:r>
              <a:rPr lang="en-US" altLang="ko-KR" sz="3200" dirty="0">
                <a:solidFill>
                  <a:srgbClr val="53585F"/>
                </a:solidFill>
                <a:latin typeface="Spoqa Han Sans Neo" panose="020B0500000000000000" pitchFamily="34" charset="-128"/>
                <a:ea typeface="Spoqa Han Sans Neo" panose="020B0500000000000000" pitchFamily="34" charset="-128"/>
              </a:rPr>
              <a:t>. </a:t>
            </a:r>
          </a:p>
          <a:p>
            <a:pPr latinLnBrk="1">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latinLnBrk="1">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사람보다도 태스크를 잘 수행하는 모델이 등장하였는데</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이렇게 잠재적으로 뛰어난 기계를 두고 사람이 모든 </a:t>
            </a:r>
            <a:r>
              <a:rPr lang="ko-KR" altLang="en-US" sz="3200" dirty="0" err="1">
                <a:solidFill>
                  <a:srgbClr val="53585F"/>
                </a:solidFill>
                <a:latin typeface="Spoqa Han Sans Neo" panose="020B0500000000000000" pitchFamily="34" charset="-128"/>
                <a:ea typeface="Spoqa Han Sans Neo" panose="020B0500000000000000" pitchFamily="34" charset="-128"/>
              </a:rPr>
              <a:t>라벨링을</a:t>
            </a:r>
            <a:r>
              <a:rPr lang="ko-KR" altLang="en-US" sz="3200" dirty="0">
                <a:solidFill>
                  <a:srgbClr val="53585F"/>
                </a:solidFill>
                <a:latin typeface="Spoqa Han Sans Neo" panose="020B0500000000000000" pitchFamily="34" charset="-128"/>
                <a:ea typeface="Spoqa Han Sans Neo" panose="020B0500000000000000" pitchFamily="34" charset="-128"/>
              </a:rPr>
              <a:t> 진행하는 것은 조금 아깝다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latinLnBrk="1">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어떤 데이터의 </a:t>
            </a:r>
            <a:r>
              <a:rPr lang="en-US" altLang="ko-KR" sz="3200" dirty="0">
                <a:solidFill>
                  <a:srgbClr val="53585F"/>
                </a:solidFill>
                <a:latin typeface="Spoqa Han Sans Neo" panose="020B0500000000000000" pitchFamily="34" charset="-128"/>
                <a:ea typeface="Spoqa Han Sans Neo" panose="020B0500000000000000" pitchFamily="34" charset="-128"/>
              </a:rPr>
              <a:t>label</a:t>
            </a:r>
            <a:r>
              <a:rPr lang="ko-KR" altLang="en-US" sz="3200" dirty="0">
                <a:solidFill>
                  <a:srgbClr val="53585F"/>
                </a:solidFill>
                <a:latin typeface="Spoqa Han Sans Neo" panose="020B0500000000000000" pitchFamily="34" charset="-128"/>
                <a:ea typeface="Spoqa Han Sans Neo" panose="020B0500000000000000" pitchFamily="34" charset="-128"/>
              </a:rPr>
              <a:t>이 더 필요한지를 판단하여 사람에게 </a:t>
            </a:r>
            <a:r>
              <a:rPr lang="en-US" altLang="ko-KR" sz="3200" dirty="0">
                <a:solidFill>
                  <a:srgbClr val="53585F"/>
                </a:solidFill>
                <a:latin typeface="Spoqa Han Sans Neo" panose="020B0500000000000000" pitchFamily="34" charset="-128"/>
                <a:ea typeface="Spoqa Han Sans Neo" panose="020B0500000000000000" pitchFamily="34" charset="-128"/>
              </a:rPr>
              <a:t>labeling</a:t>
            </a:r>
            <a:r>
              <a:rPr lang="ko-KR" altLang="en-US" sz="3200" dirty="0">
                <a:solidFill>
                  <a:srgbClr val="53585F"/>
                </a:solidFill>
                <a:latin typeface="Spoqa Han Sans Neo" panose="020B0500000000000000" pitchFamily="34" charset="-128"/>
                <a:ea typeface="Spoqa Han Sans Neo" panose="020B0500000000000000" pitchFamily="34" charset="-128"/>
              </a:rPr>
              <a:t>을 부탁하면 사람은 더 적은 </a:t>
            </a:r>
            <a:r>
              <a:rPr lang="en-US" altLang="ko-KR" sz="3200" dirty="0">
                <a:solidFill>
                  <a:srgbClr val="53585F"/>
                </a:solidFill>
                <a:latin typeface="Spoqa Han Sans Neo" panose="020B0500000000000000" pitchFamily="34" charset="-128"/>
                <a:ea typeface="Spoqa Han Sans Neo" panose="020B0500000000000000" pitchFamily="34" charset="-128"/>
              </a:rPr>
              <a:t>labeling</a:t>
            </a:r>
            <a:r>
              <a:rPr lang="ko-KR" altLang="en-US" sz="3200" dirty="0">
                <a:solidFill>
                  <a:srgbClr val="53585F"/>
                </a:solidFill>
                <a:latin typeface="Spoqa Han Sans Neo" panose="020B0500000000000000" pitchFamily="34" charset="-128"/>
                <a:ea typeface="Spoqa Han Sans Neo" panose="020B0500000000000000" pitchFamily="34" charset="-128"/>
              </a:rPr>
              <a:t> 비용을 들이고 좋은 모델을 학습할 수 있지 않을까</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Active learning!</a:t>
            </a:r>
            <a:endParaRPr lang="ko-KR" altLang="en-US" sz="3200" b="1" dirty="0">
              <a:solidFill>
                <a:srgbClr val="53585F"/>
              </a:solidFill>
              <a:latin typeface="Spoqa Han Sans Neo Bold" panose="020B0500000000000000" pitchFamily="34" charset="-128"/>
              <a:ea typeface="Spoqa Han Sans Neo Bold" panose="020B0500000000000000" pitchFamily="34" charset="-128"/>
            </a:endParaRPr>
          </a:p>
        </p:txBody>
      </p:sp>
      <p:pic>
        <p:nvPicPr>
          <p:cNvPr id="17410" name="Picture 2">
            <a:extLst>
              <a:ext uri="{FF2B5EF4-FFF2-40B4-BE49-F238E27FC236}">
                <a16:creationId xmlns:a16="http://schemas.microsoft.com/office/drawing/2014/main" id="{DC922520-858D-1D4E-87FE-6F5BC0D604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3758" y="8547308"/>
            <a:ext cx="6095855" cy="444869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D96EC6F4-08F2-C64C-9BD1-E3C37EFDC2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9613" y="8547308"/>
            <a:ext cx="6550870" cy="44060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2DC4D56-EE70-6B4E-9ABE-A6DE368A7161}"/>
              </a:ext>
            </a:extLst>
          </p:cNvPr>
          <p:cNvSpPr txBox="1"/>
          <p:nvPr/>
        </p:nvSpPr>
        <p:spPr>
          <a:xfrm>
            <a:off x="7701368" y="12986667"/>
            <a:ext cx="5316363" cy="369332"/>
          </a:xfrm>
          <a:prstGeom prst="rect">
            <a:avLst/>
          </a:prstGeom>
          <a:noFill/>
        </p:spPr>
        <p:txBody>
          <a:bodyPr wrap="square">
            <a:spAutoFit/>
          </a:bodyPr>
          <a:lstStyle/>
          <a:p>
            <a:r>
              <a:rPr lang="ko-Kore-KR" altLang="en-US" dirty="0">
                <a:solidFill>
                  <a:srgbClr val="53585F"/>
                </a:solidFill>
              </a:rPr>
              <a:t>https://icml.cc/media/icml-2019/Slides/4341.pdf</a:t>
            </a:r>
          </a:p>
        </p:txBody>
      </p:sp>
    </p:spTree>
    <p:extLst>
      <p:ext uri="{BB962C8B-B14F-4D97-AF65-F5344CB8AC3E}">
        <p14:creationId xmlns:p14="http://schemas.microsoft.com/office/powerpoint/2010/main" val="2326698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부족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Active Learning</a:t>
            </a:r>
            <a:r>
              <a:rPr kumimoji="1" lang="ko-Kore-KR" altLang="en-US" sz="2800" dirty="0">
                <a:latin typeface="Spoqa Han Sans Neo" panose="020B0500000000000000" pitchFamily="34" charset="-128"/>
                <a:ea typeface="Spoqa Han Sans Neo" panose="020B0500000000000000" pitchFamily="34" charset="-128"/>
              </a:rPr>
              <a:t> </a:t>
            </a:r>
            <a:r>
              <a:rPr kumimoji="1" lang="en-US" altLang="ko-Kore-KR" sz="2800" dirty="0">
                <a:latin typeface="Spoqa Han Sans Neo" panose="020B0500000000000000" pitchFamily="34" charset="-128"/>
                <a:ea typeface="Spoqa Han Sans Neo" panose="020B0500000000000000" pitchFamily="34" charset="-128"/>
              </a:rPr>
              <a:t>vs Semi-supervised learning? </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2" name="TextBox 1">
            <a:extLst>
              <a:ext uri="{FF2B5EF4-FFF2-40B4-BE49-F238E27FC236}">
                <a16:creationId xmlns:a16="http://schemas.microsoft.com/office/drawing/2014/main" id="{ACBB7FE6-CD20-954C-BD79-3F5BBED10686}"/>
              </a:ext>
            </a:extLst>
          </p:cNvPr>
          <p:cNvSpPr txBox="1"/>
          <p:nvPr/>
        </p:nvSpPr>
        <p:spPr>
          <a:xfrm>
            <a:off x="1921620" y="3178056"/>
            <a:ext cx="18737738" cy="3711850"/>
          </a:xfrm>
          <a:prstGeom prst="rect">
            <a:avLst/>
          </a:prstGeom>
          <a:noFill/>
        </p:spPr>
        <p:txBody>
          <a:bodyPr wrap="square" rtlCol="0">
            <a:spAutoFit/>
          </a:bodyPr>
          <a:lstStyle/>
          <a:p>
            <a:pPr latinLnBrk="1">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같은 목표</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많은 </a:t>
            </a:r>
            <a:r>
              <a:rPr lang="ko-KR" altLang="en-US" sz="3200" dirty="0" err="1">
                <a:solidFill>
                  <a:srgbClr val="53585F"/>
                </a:solidFill>
                <a:latin typeface="Spoqa Han Sans Neo" panose="020B0500000000000000" pitchFamily="34" charset="-128"/>
                <a:ea typeface="Spoqa Han Sans Neo" panose="020B0500000000000000" pitchFamily="34" charset="-128"/>
              </a:rPr>
              <a:t>레이블링</a:t>
            </a:r>
            <a:r>
              <a:rPr lang="ko-KR" altLang="en-US" sz="3200" dirty="0">
                <a:solidFill>
                  <a:srgbClr val="53585F"/>
                </a:solidFill>
                <a:latin typeface="Spoqa Han Sans Neo" panose="020B0500000000000000" pitchFamily="34" charset="-128"/>
                <a:ea typeface="Spoqa Han Sans Neo" panose="020B0500000000000000" pitchFamily="34" charset="-128"/>
              </a:rPr>
              <a:t> 없이 좋은 퍼포먼스를 얻는 것이 목표</a:t>
            </a:r>
            <a:r>
              <a:rPr lang="en-US" altLang="ko-KR" sz="3200" dirty="0">
                <a:solidFill>
                  <a:srgbClr val="53585F"/>
                </a:solidFill>
                <a:latin typeface="Spoqa Han Sans Neo" panose="020B0500000000000000" pitchFamily="34" charset="-128"/>
                <a:ea typeface="Spoqa Han Sans Neo" panose="020B0500000000000000" pitchFamily="34" charset="-128"/>
              </a:rPr>
              <a:t>! </a:t>
            </a:r>
          </a:p>
          <a:p>
            <a:pPr latinLnBrk="1">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latinLnBrk="1">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다른 방법</a:t>
            </a:r>
            <a:r>
              <a:rPr lang="en-US" altLang="ko-KR" sz="3200" dirty="0">
                <a:solidFill>
                  <a:srgbClr val="53585F"/>
                </a:solidFill>
                <a:latin typeface="Spoqa Han Sans Neo" panose="020B0500000000000000" pitchFamily="34" charset="-128"/>
                <a:ea typeface="Spoqa Han Sans Neo" panose="020B0500000000000000" pitchFamily="34" charset="-128"/>
              </a:rPr>
              <a:t>: </a:t>
            </a:r>
          </a:p>
          <a:p>
            <a:pPr marL="457200" indent="-457200" latinLnBrk="1">
              <a:lnSpc>
                <a:spcPct val="150000"/>
              </a:lnSpc>
              <a:buFont typeface="Arial" panose="020B0604020202020204" pitchFamily="34" charset="0"/>
              <a:buChar char="•"/>
            </a:pPr>
            <a:r>
              <a:rPr lang="en-US" altLang="ko-KR" sz="3200" dirty="0">
                <a:solidFill>
                  <a:srgbClr val="53585F"/>
                </a:solidFill>
                <a:latin typeface="Spoqa Han Sans Neo" panose="020B0500000000000000" pitchFamily="34" charset="-128"/>
                <a:ea typeface="Spoqa Han Sans Neo" panose="020B0500000000000000" pitchFamily="34" charset="-128"/>
              </a:rPr>
              <a:t>Semi-supervised learning: </a:t>
            </a:r>
            <a:r>
              <a:rPr lang="ko-KR" altLang="en-US" sz="3200" dirty="0" err="1">
                <a:solidFill>
                  <a:srgbClr val="53585F"/>
                </a:solidFill>
                <a:latin typeface="Spoqa Han Sans Neo" panose="020B0500000000000000" pitchFamily="34" charset="-128"/>
                <a:ea typeface="Spoqa Han Sans Neo" panose="020B0500000000000000" pitchFamily="34" charset="-128"/>
              </a:rPr>
              <a:t>레이블링이</a:t>
            </a:r>
            <a:r>
              <a:rPr lang="ko-KR" altLang="en-US" sz="3200" dirty="0">
                <a:solidFill>
                  <a:srgbClr val="53585F"/>
                </a:solidFill>
                <a:latin typeface="Spoqa Han Sans Neo" panose="020B0500000000000000" pitchFamily="34" charset="-128"/>
                <a:ea typeface="Spoqa Han Sans Neo" panose="020B0500000000000000" pitchFamily="34" charset="-128"/>
              </a:rPr>
              <a:t> 되지 않는 것을 같이 이용</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왼쪽 그림</a:t>
            </a:r>
            <a:r>
              <a:rPr lang="en-US" altLang="ko-KR" sz="3200" dirty="0">
                <a:solidFill>
                  <a:srgbClr val="53585F"/>
                </a:solidFill>
                <a:latin typeface="Spoqa Han Sans Neo" panose="020B0500000000000000" pitchFamily="34" charset="-128"/>
                <a:ea typeface="Spoqa Han Sans Neo" panose="020B0500000000000000" pitchFamily="34" charset="-128"/>
              </a:rPr>
              <a:t>) </a:t>
            </a:r>
          </a:p>
          <a:p>
            <a:pPr marL="457200" indent="-457200" latinLnBrk="1">
              <a:lnSpc>
                <a:spcPct val="150000"/>
              </a:lnSpc>
              <a:buFont typeface="Arial" panose="020B0604020202020204" pitchFamily="34" charset="0"/>
              <a:buChar char="•"/>
            </a:pPr>
            <a:r>
              <a:rPr lang="en-US" altLang="ko-KR" sz="3200" dirty="0">
                <a:solidFill>
                  <a:srgbClr val="53585F"/>
                </a:solidFill>
                <a:latin typeface="Spoqa Han Sans Neo" panose="020B0500000000000000" pitchFamily="34" charset="-128"/>
                <a:ea typeface="Spoqa Han Sans Neo" panose="020B0500000000000000" pitchFamily="34" charset="-128"/>
              </a:rPr>
              <a:t>Active learning: </a:t>
            </a:r>
            <a:r>
              <a:rPr lang="ko-KR" altLang="en-US" sz="3200" dirty="0" err="1">
                <a:solidFill>
                  <a:srgbClr val="53585F"/>
                </a:solidFill>
                <a:latin typeface="Spoqa Han Sans Neo" panose="020B0500000000000000" pitchFamily="34" charset="-128"/>
                <a:ea typeface="Spoqa Han Sans Neo" panose="020B0500000000000000" pitchFamily="34" charset="-128"/>
              </a:rPr>
              <a:t>레이블링</a:t>
            </a:r>
            <a:r>
              <a:rPr lang="ko-KR" altLang="en-US" sz="3200" dirty="0">
                <a:solidFill>
                  <a:srgbClr val="53585F"/>
                </a:solidFill>
                <a:latin typeface="Spoqa Han Sans Neo" panose="020B0500000000000000" pitchFamily="34" charset="-128"/>
                <a:ea typeface="Spoqa Han Sans Neo" panose="020B0500000000000000" pitchFamily="34" charset="-128"/>
              </a:rPr>
              <a:t> 된 예제를 선택한다</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오른쪽 그림</a:t>
            </a:r>
            <a:r>
              <a:rPr lang="en-US" altLang="ko-KR" sz="3200" dirty="0">
                <a:solidFill>
                  <a:srgbClr val="53585F"/>
                </a:solidFill>
                <a:latin typeface="Spoqa Han Sans Neo" panose="020B0500000000000000" pitchFamily="34" charset="-128"/>
                <a:ea typeface="Spoqa Han Sans Neo" panose="020B0500000000000000" pitchFamily="34" charset="-128"/>
              </a:rPr>
              <a:t>)</a:t>
            </a:r>
          </a:p>
        </p:txBody>
      </p:sp>
      <p:sp>
        <p:nvSpPr>
          <p:cNvPr id="18" name="TextBox 17">
            <a:extLst>
              <a:ext uri="{FF2B5EF4-FFF2-40B4-BE49-F238E27FC236}">
                <a16:creationId xmlns:a16="http://schemas.microsoft.com/office/drawing/2014/main" id="{52DC4D56-EE70-6B4E-9ABE-A6DE368A7161}"/>
              </a:ext>
            </a:extLst>
          </p:cNvPr>
          <p:cNvSpPr txBox="1"/>
          <p:nvPr/>
        </p:nvSpPr>
        <p:spPr>
          <a:xfrm>
            <a:off x="7701368" y="12986667"/>
            <a:ext cx="8226204" cy="369332"/>
          </a:xfrm>
          <a:prstGeom prst="rect">
            <a:avLst/>
          </a:prstGeom>
          <a:noFill/>
        </p:spPr>
        <p:txBody>
          <a:bodyPr wrap="square">
            <a:spAutoFit/>
          </a:bodyPr>
          <a:lstStyle/>
          <a:p>
            <a:r>
              <a:rPr lang="en" altLang="ko-Kore-KR" dirty="0">
                <a:solidFill>
                  <a:srgbClr val="53585F"/>
                </a:solidFill>
              </a:rPr>
              <a:t>https://</a:t>
            </a:r>
            <a:r>
              <a:rPr lang="en" altLang="ko-Kore-KR" dirty="0" err="1">
                <a:solidFill>
                  <a:srgbClr val="53585F"/>
                </a:solidFill>
              </a:rPr>
              <a:t>www.cs.cmu.edu</a:t>
            </a:r>
            <a:r>
              <a:rPr lang="en" altLang="ko-Kore-KR" dirty="0">
                <a:solidFill>
                  <a:srgbClr val="53585F"/>
                </a:solidFill>
              </a:rPr>
              <a:t>/~tom/10701_sp11/recitations/Recitation_13.pdf</a:t>
            </a:r>
            <a:endParaRPr lang="ko-Kore-KR" altLang="en-US" dirty="0">
              <a:solidFill>
                <a:srgbClr val="53585F"/>
              </a:solidFill>
            </a:endParaRPr>
          </a:p>
        </p:txBody>
      </p:sp>
      <p:pic>
        <p:nvPicPr>
          <p:cNvPr id="3" name="그림 2">
            <a:extLst>
              <a:ext uri="{FF2B5EF4-FFF2-40B4-BE49-F238E27FC236}">
                <a16:creationId xmlns:a16="http://schemas.microsoft.com/office/drawing/2014/main" id="{3B93094F-EBB2-3B44-AF3D-9EA62224584A}"/>
              </a:ext>
            </a:extLst>
          </p:cNvPr>
          <p:cNvPicPr>
            <a:picLocks noChangeAspect="1"/>
          </p:cNvPicPr>
          <p:nvPr/>
        </p:nvPicPr>
        <p:blipFill>
          <a:blip r:embed="rId4"/>
          <a:stretch>
            <a:fillRect/>
          </a:stretch>
        </p:blipFill>
        <p:spPr>
          <a:xfrm>
            <a:off x="11416144" y="7323933"/>
            <a:ext cx="7807397" cy="5658067"/>
          </a:xfrm>
          <a:prstGeom prst="rect">
            <a:avLst/>
          </a:prstGeom>
        </p:spPr>
      </p:pic>
      <p:pic>
        <p:nvPicPr>
          <p:cNvPr id="4" name="그림 3">
            <a:extLst>
              <a:ext uri="{FF2B5EF4-FFF2-40B4-BE49-F238E27FC236}">
                <a16:creationId xmlns:a16="http://schemas.microsoft.com/office/drawing/2014/main" id="{F8697B44-EA6C-8C4C-92D8-788C01C8E751}"/>
              </a:ext>
            </a:extLst>
          </p:cNvPr>
          <p:cNvPicPr>
            <a:picLocks noChangeAspect="1"/>
          </p:cNvPicPr>
          <p:nvPr/>
        </p:nvPicPr>
        <p:blipFill>
          <a:blip r:embed="rId5"/>
          <a:stretch>
            <a:fillRect/>
          </a:stretch>
        </p:blipFill>
        <p:spPr>
          <a:xfrm>
            <a:off x="3286255" y="7287977"/>
            <a:ext cx="8004234" cy="5691690"/>
          </a:xfrm>
          <a:prstGeom prst="rect">
            <a:avLst/>
          </a:prstGeom>
        </p:spPr>
      </p:pic>
    </p:spTree>
    <p:extLst>
      <p:ext uri="{BB962C8B-B14F-4D97-AF65-F5344CB8AC3E}">
        <p14:creationId xmlns:p14="http://schemas.microsoft.com/office/powerpoint/2010/main" val="153592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부족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Active learning</a:t>
            </a:r>
            <a:r>
              <a:rPr kumimoji="1" lang="ko-Kore-KR" altLang="en-US" sz="2800" dirty="0">
                <a:latin typeface="Spoqa Han Sans Neo" panose="020B0500000000000000" pitchFamily="34" charset="-128"/>
                <a:ea typeface="Spoqa Han Sans Neo" panose="020B0500000000000000" pitchFamily="34" charset="-128"/>
              </a:rPr>
              <a:t>을 위한 세팅 종류</a:t>
            </a:r>
            <a:r>
              <a:rPr kumimoji="1" lang="en-US" altLang="ko-Kore-KR" sz="2800" dirty="0">
                <a:latin typeface="Spoqa Han Sans Neo" panose="020B0500000000000000" pitchFamily="34" charset="-128"/>
                <a:ea typeface="Spoqa Han Sans Neo" panose="020B0500000000000000" pitchFamily="34" charset="-128"/>
              </a:rPr>
              <a:t>: learner</a:t>
            </a:r>
            <a:r>
              <a:rPr kumimoji="1" lang="ko-Kore-KR" altLang="en-US" sz="2800" dirty="0">
                <a:latin typeface="Spoqa Han Sans Neo" panose="020B0500000000000000" pitchFamily="34" charset="-128"/>
                <a:ea typeface="Spoqa Han Sans Neo" panose="020B0500000000000000" pitchFamily="34" charset="-128"/>
              </a:rPr>
              <a:t>가 데이터 인스턴스에 대한 라벨을 쿼리하는 세팅</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2" name="TextBox 1">
            <a:extLst>
              <a:ext uri="{FF2B5EF4-FFF2-40B4-BE49-F238E27FC236}">
                <a16:creationId xmlns:a16="http://schemas.microsoft.com/office/drawing/2014/main" id="{ACBB7FE6-CD20-954C-BD79-3F5BBED10686}"/>
              </a:ext>
            </a:extLst>
          </p:cNvPr>
          <p:cNvSpPr txBox="1"/>
          <p:nvPr/>
        </p:nvSpPr>
        <p:spPr>
          <a:xfrm>
            <a:off x="2201069" y="3154836"/>
            <a:ext cx="20805235" cy="9537547"/>
          </a:xfrm>
          <a:prstGeom prst="rect">
            <a:avLst/>
          </a:prstGeom>
          <a:noFill/>
        </p:spPr>
        <p:txBody>
          <a:bodyPr wrap="square" rtlCol="0">
            <a:spAutoFit/>
          </a:bodyPr>
          <a:lstStyle/>
          <a:p>
            <a:pPr latinLnBrk="1">
              <a:lnSpc>
                <a:spcPct val="150000"/>
              </a:lnSpc>
            </a:pPr>
            <a:r>
              <a:rPr lang="en" altLang="ko-Kore-KR" sz="3200" b="1" dirty="0">
                <a:solidFill>
                  <a:srgbClr val="53585F"/>
                </a:solidFill>
                <a:latin typeface="Spoqa Han Sans Neo Bold" panose="020B0500000000000000" pitchFamily="34" charset="-128"/>
                <a:ea typeface="Spoqa Han Sans Neo Bold" panose="020B0500000000000000" pitchFamily="34" charset="-128"/>
              </a:rPr>
              <a:t>Query synthesis</a:t>
            </a:r>
          </a:p>
          <a:p>
            <a:pPr marL="457200" indent="-457200" latinLnBrk="1">
              <a:lnSpc>
                <a:spcPct val="150000"/>
              </a:lnSpc>
              <a:buFont typeface="Arial" panose="020B0604020202020204" pitchFamily="34" charset="0"/>
              <a:buChar char="•"/>
            </a:pPr>
            <a:r>
              <a:rPr lang="en-US" altLang="ko-Kore-KR" sz="2800" dirty="0">
                <a:solidFill>
                  <a:srgbClr val="53585F"/>
                </a:solidFill>
                <a:latin typeface="Spoqa Han Sans Neo" panose="020B0500000000000000" pitchFamily="34" charset="-128"/>
                <a:ea typeface="Spoqa Han Sans Neo" panose="020B0500000000000000" pitchFamily="34" charset="-128"/>
              </a:rPr>
              <a:t>Learner </a:t>
            </a:r>
            <a:r>
              <a:rPr lang="ko-KR" altLang="en-US" sz="2800" dirty="0">
                <a:solidFill>
                  <a:srgbClr val="53585F"/>
                </a:solidFill>
                <a:latin typeface="Spoqa Han Sans Neo" panose="020B0500000000000000" pitchFamily="34" charset="-128"/>
                <a:ea typeface="Spoqa Han Sans Neo" panose="020B0500000000000000" pitchFamily="34" charset="-128"/>
              </a:rPr>
              <a:t>가 주어진 분포에 의거하여 데이터 인스턴스를 생성 혹은 구성하여 쿼리하는 </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것을 의미한다</a:t>
            </a:r>
            <a:r>
              <a:rPr lang="en-US" altLang="ko-KR" sz="2800" dirty="0">
                <a:solidFill>
                  <a:srgbClr val="53585F"/>
                </a:solidFill>
                <a:latin typeface="Spoqa Han Sans Neo" panose="020B0500000000000000" pitchFamily="34" charset="-128"/>
                <a:ea typeface="Spoqa Han Sans Neo" panose="020B0500000000000000" pitchFamily="34" charset="-128"/>
              </a:rPr>
              <a:t>.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예를 들어</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숫자 이미지 분류 문제를 풀고자 할 때 학습 모델은 숫자 이미지와 비슷한 이미지</a:t>
            </a:r>
            <a:r>
              <a:rPr lang="en-US" altLang="ko-KR" sz="2800" dirty="0">
                <a:solidFill>
                  <a:srgbClr val="53585F"/>
                </a:solidFill>
                <a:latin typeface="Spoqa Han Sans Neo" panose="020B0500000000000000" pitchFamily="34" charset="-128"/>
                <a:ea typeface="Spoqa Han Sans Neo" panose="020B0500000000000000" pitchFamily="34" charset="-128"/>
              </a:rPr>
              <a:t>(rotation, crop</a:t>
            </a:r>
            <a:r>
              <a:rPr lang="ko-KR" altLang="en-US" sz="2800" dirty="0">
                <a:solidFill>
                  <a:srgbClr val="53585F"/>
                </a:solidFill>
                <a:latin typeface="Spoqa Han Sans Neo" panose="020B0500000000000000" pitchFamily="34" charset="-128"/>
                <a:ea typeface="Spoqa Han Sans Neo" panose="020B0500000000000000" pitchFamily="34" charset="-128"/>
              </a:rPr>
              <a:t> 등</a:t>
            </a:r>
            <a:r>
              <a:rPr lang="en-US" altLang="ko-KR" sz="2800" dirty="0">
                <a:solidFill>
                  <a:srgbClr val="53585F"/>
                </a:solidFill>
                <a:latin typeface="Spoqa Han Sans Neo" panose="020B0500000000000000" pitchFamily="34" charset="-128"/>
                <a:ea typeface="Spoqa Han Sans Neo" panose="020B0500000000000000" pitchFamily="34" charset="-128"/>
              </a:rPr>
              <a:t> data augmentation)</a:t>
            </a:r>
            <a:r>
              <a:rPr lang="ko-KR" altLang="en-US" sz="2800" dirty="0">
                <a:solidFill>
                  <a:srgbClr val="53585F"/>
                </a:solidFill>
                <a:latin typeface="Spoqa Han Sans Neo" panose="020B0500000000000000" pitchFamily="34" charset="-128"/>
                <a:ea typeface="Spoqa Han Sans Neo" panose="020B0500000000000000" pitchFamily="34" charset="-128"/>
              </a:rPr>
              <a:t>을 만들어내고</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이를 </a:t>
            </a:r>
            <a:r>
              <a:rPr lang="ko-KR" altLang="en-US" sz="2800" dirty="0" err="1">
                <a:solidFill>
                  <a:srgbClr val="53585F"/>
                </a:solidFill>
                <a:latin typeface="Spoqa Han Sans Neo" panose="020B0500000000000000" pitchFamily="34" charset="-128"/>
                <a:ea typeface="Spoqa Han Sans Neo" panose="020B0500000000000000" pitchFamily="34" charset="-128"/>
              </a:rPr>
              <a:t>라벨러에게</a:t>
            </a:r>
            <a:r>
              <a:rPr lang="ko-KR" altLang="en-US" sz="2800" dirty="0">
                <a:solidFill>
                  <a:srgbClr val="53585F"/>
                </a:solidFill>
                <a:latin typeface="Spoqa Han Sans Neo" panose="020B0500000000000000" pitchFamily="34" charset="-128"/>
                <a:ea typeface="Spoqa Han Sans Neo" panose="020B0500000000000000" pitchFamily="34" charset="-128"/>
              </a:rPr>
              <a:t> 전송하여 </a:t>
            </a:r>
            <a:r>
              <a:rPr lang="ko-KR" altLang="en-US" sz="2800" dirty="0" err="1">
                <a:solidFill>
                  <a:srgbClr val="53585F"/>
                </a:solidFill>
                <a:latin typeface="Spoqa Han Sans Neo" panose="020B0500000000000000" pitchFamily="34" charset="-128"/>
                <a:ea typeface="Spoqa Han Sans Neo" panose="020B0500000000000000" pitchFamily="34" charset="-128"/>
              </a:rPr>
              <a:t>라벨링을</a:t>
            </a:r>
            <a:r>
              <a:rPr lang="ko-KR" altLang="en-US" sz="2800" dirty="0">
                <a:solidFill>
                  <a:srgbClr val="53585F"/>
                </a:solidFill>
                <a:latin typeface="Spoqa Han Sans Neo" panose="020B0500000000000000" pitchFamily="34" charset="-128"/>
                <a:ea typeface="Spoqa Han Sans Neo" panose="020B0500000000000000" pitchFamily="34" charset="-128"/>
              </a:rPr>
              <a:t> 요구한다</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Self-supervised learning?</a:t>
            </a:r>
            <a:endParaRPr lang="en" altLang="ko-Kore-KR" sz="2800" dirty="0">
              <a:solidFill>
                <a:srgbClr val="53585F"/>
              </a:solidFill>
              <a:latin typeface="Spoqa Han Sans Neo" panose="020B0500000000000000" pitchFamily="34" charset="-128"/>
              <a:ea typeface="Spoqa Han Sans Neo" panose="020B0500000000000000" pitchFamily="34" charset="-128"/>
            </a:endParaRPr>
          </a:p>
          <a:p>
            <a:pPr latinLnBrk="1">
              <a:lnSpc>
                <a:spcPct val="150000"/>
              </a:lnSpc>
            </a:pPr>
            <a:endParaRPr lang="en" altLang="ko-Kore-KR" sz="3200" dirty="0">
              <a:solidFill>
                <a:srgbClr val="53585F"/>
              </a:solidFill>
              <a:latin typeface="Spoqa Han Sans Neo" panose="020B0500000000000000" pitchFamily="34" charset="-128"/>
              <a:ea typeface="Spoqa Han Sans Neo" panose="020B0500000000000000" pitchFamily="34" charset="-128"/>
            </a:endParaRPr>
          </a:p>
          <a:p>
            <a:pPr latinLnBrk="1">
              <a:lnSpc>
                <a:spcPct val="150000"/>
              </a:lnSpc>
            </a:pPr>
            <a:r>
              <a:rPr lang="en" altLang="ko-Kore-KR" sz="3200" b="1" dirty="0">
                <a:solidFill>
                  <a:srgbClr val="53585F"/>
                </a:solidFill>
                <a:latin typeface="Spoqa Han Sans Neo Bold" panose="020B0500000000000000" pitchFamily="34" charset="-128"/>
                <a:ea typeface="Spoqa Han Sans Neo Bold" panose="020B0500000000000000" pitchFamily="34" charset="-128"/>
              </a:rPr>
              <a:t>Selective sampling </a:t>
            </a:r>
          </a:p>
          <a:p>
            <a:pPr marL="457200" indent="-457200" latinLnBrk="1">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러너는 </a:t>
            </a:r>
            <a:r>
              <a:rPr lang="ko-KR" altLang="en-US" sz="2800" dirty="0" err="1">
                <a:solidFill>
                  <a:srgbClr val="53585F"/>
                </a:solidFill>
                <a:latin typeface="Spoqa Han Sans Neo" panose="020B0500000000000000" pitchFamily="34" charset="-128"/>
                <a:ea typeface="Spoqa Han Sans Neo" panose="020B0500000000000000" pitchFamily="34" charset="-128"/>
              </a:rPr>
              <a:t>라벨링되지</a:t>
            </a:r>
            <a:r>
              <a:rPr lang="ko-KR" altLang="en-US" sz="2800" dirty="0">
                <a:solidFill>
                  <a:srgbClr val="53585F"/>
                </a:solidFill>
                <a:latin typeface="Spoqa Han Sans Neo" panose="020B0500000000000000" pitchFamily="34" charset="-128"/>
                <a:ea typeface="Spoqa Han Sans Neo" panose="020B0500000000000000" pitchFamily="34" charset="-128"/>
              </a:rPr>
              <a:t> 않은 인스턴스를 보고</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해당 인스턴스가 가진 정보량에 의거해 이것이 </a:t>
            </a:r>
            <a:r>
              <a:rPr lang="ko-KR" altLang="en-US" sz="2800" dirty="0" err="1">
                <a:solidFill>
                  <a:srgbClr val="53585F"/>
                </a:solidFill>
                <a:latin typeface="Spoqa Han Sans Neo" panose="020B0500000000000000" pitchFamily="34" charset="-128"/>
                <a:ea typeface="Spoqa Han Sans Neo" panose="020B0500000000000000" pitchFamily="34" charset="-128"/>
              </a:rPr>
              <a:t>라벨링</a:t>
            </a:r>
            <a:r>
              <a:rPr lang="ko-KR" altLang="en-US" sz="2800" dirty="0">
                <a:solidFill>
                  <a:srgbClr val="53585F"/>
                </a:solidFill>
                <a:latin typeface="Spoqa Han Sans Neo" panose="020B0500000000000000" pitchFamily="34" charset="-128"/>
                <a:ea typeface="Spoqa Han Sans Neo" panose="020B0500000000000000" pitchFamily="34" charset="-128"/>
              </a:rPr>
              <a:t> 될 가치가 있는지 아닌지를 </a:t>
            </a:r>
            <a:r>
              <a:rPr lang="en-US" altLang="ko-KR" sz="2800" dirty="0">
                <a:solidFill>
                  <a:srgbClr val="53585F"/>
                </a:solidFill>
                <a:latin typeface="Spoqa Han Sans Neo" panose="020B0500000000000000" pitchFamily="34" charset="-128"/>
                <a:ea typeface="Spoqa Han Sans Neo" panose="020B0500000000000000" pitchFamily="34" charset="-128"/>
              </a:rPr>
              <a:t>query strategy</a:t>
            </a:r>
            <a:r>
              <a:rPr lang="ko-KR" altLang="en-US" sz="2800" dirty="0">
                <a:solidFill>
                  <a:srgbClr val="53585F"/>
                </a:solidFill>
                <a:latin typeface="Spoqa Han Sans Neo" panose="020B0500000000000000" pitchFamily="34" charset="-128"/>
                <a:ea typeface="Spoqa Han Sans Neo" panose="020B0500000000000000" pitchFamily="34" charset="-128"/>
              </a:rPr>
              <a:t>로 결정한다</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b="1" dirty="0">
                <a:solidFill>
                  <a:srgbClr val="53585F"/>
                </a:solidFill>
                <a:latin typeface="Spoqa Han Sans Neo Bold" panose="020B0500000000000000" pitchFamily="34" charset="-128"/>
                <a:ea typeface="Spoqa Han Sans Neo Bold" panose="020B0500000000000000" pitchFamily="34" charset="-128"/>
              </a:rPr>
              <a:t>모델이 </a:t>
            </a:r>
            <a:r>
              <a:rPr lang="ko-KR" altLang="en-US" sz="2800" b="1" dirty="0" err="1">
                <a:solidFill>
                  <a:srgbClr val="53585F"/>
                </a:solidFill>
                <a:latin typeface="Spoqa Han Sans Neo Bold" panose="020B0500000000000000" pitchFamily="34" charset="-128"/>
                <a:ea typeface="Spoqa Han Sans Neo Bold" panose="020B0500000000000000" pitchFamily="34" charset="-128"/>
              </a:rPr>
              <a:t>라벨링이</a:t>
            </a:r>
            <a:r>
              <a:rPr lang="ko-KR" altLang="en-US" sz="2800" b="1" dirty="0">
                <a:solidFill>
                  <a:srgbClr val="53585F"/>
                </a:solidFill>
                <a:latin typeface="Spoqa Han Sans Neo Bold" panose="020B0500000000000000" pitchFamily="34" charset="-128"/>
                <a:ea typeface="Spoqa Han Sans Neo Bold" panose="020B0500000000000000" pitchFamily="34" charset="-128"/>
              </a:rPr>
              <a:t> 필요하다고 판단한 이미지는 쿼리하고</a:t>
            </a:r>
            <a:r>
              <a:rPr lang="en-US" altLang="ko-KR" sz="2800" b="1" dirty="0">
                <a:solidFill>
                  <a:srgbClr val="53585F"/>
                </a:solidFill>
                <a:latin typeface="Spoqa Han Sans Neo Bold" panose="020B0500000000000000" pitchFamily="34" charset="-128"/>
                <a:ea typeface="Spoqa Han Sans Neo Bold" panose="020B0500000000000000" pitchFamily="34" charset="-128"/>
              </a:rPr>
              <a:t>,  </a:t>
            </a:r>
            <a:r>
              <a:rPr lang="ko-KR" altLang="en-US" sz="2800" b="1" dirty="0">
                <a:solidFill>
                  <a:srgbClr val="53585F"/>
                </a:solidFill>
                <a:latin typeface="Spoqa Han Sans Neo Bold" panose="020B0500000000000000" pitchFamily="34" charset="-128"/>
                <a:ea typeface="Spoqa Han Sans Neo Bold" panose="020B0500000000000000" pitchFamily="34" charset="-128"/>
              </a:rPr>
              <a:t>아닌 것은 버리는 과정을 반복하며 학습이 이루어진다</a:t>
            </a:r>
            <a:r>
              <a:rPr lang="en-US" altLang="ko-KR" sz="2800" b="1" dirty="0">
                <a:solidFill>
                  <a:srgbClr val="53585F"/>
                </a:solidFill>
                <a:latin typeface="Spoqa Han Sans Neo Bold" panose="020B0500000000000000" pitchFamily="34" charset="-128"/>
                <a:ea typeface="Spoqa Han Sans Neo Bold" panose="020B0500000000000000" pitchFamily="34" charset="-128"/>
              </a:rPr>
              <a:t>.</a:t>
            </a:r>
          </a:p>
          <a:p>
            <a:pPr marL="457200" indent="-457200" latinLnBrk="1">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보통 </a:t>
            </a:r>
            <a:r>
              <a:rPr lang="ko-KR" altLang="en-US" sz="2800" dirty="0" err="1">
                <a:solidFill>
                  <a:srgbClr val="53585F"/>
                </a:solidFill>
                <a:latin typeface="Spoqa Han Sans Neo" panose="020B0500000000000000" pitchFamily="34" charset="-128"/>
                <a:ea typeface="Spoqa Han Sans Neo" panose="020B0500000000000000" pitchFamily="34" charset="-128"/>
              </a:rPr>
              <a:t>라벨링되지</a:t>
            </a:r>
            <a:r>
              <a:rPr lang="ko-KR" altLang="en-US" sz="2800" dirty="0">
                <a:solidFill>
                  <a:srgbClr val="53585F"/>
                </a:solidFill>
                <a:latin typeface="Spoqa Han Sans Neo" panose="020B0500000000000000" pitchFamily="34" charset="-128"/>
                <a:ea typeface="Spoqa Han Sans Neo" panose="020B0500000000000000" pitchFamily="34" charset="-128"/>
              </a:rPr>
              <a:t> 않은 데이터를 쉽게 얻을 수 있는 경우에 사용하는 전략</a:t>
            </a:r>
            <a:r>
              <a:rPr lang="en-US" altLang="ko-KR" sz="2800" dirty="0">
                <a:solidFill>
                  <a:srgbClr val="53585F"/>
                </a:solidFill>
                <a:latin typeface="Spoqa Han Sans Neo" panose="020B0500000000000000" pitchFamily="34" charset="-128"/>
                <a:ea typeface="Spoqa Han Sans Neo" panose="020B0500000000000000" pitchFamily="34" charset="-128"/>
              </a:rPr>
              <a:t>. </a:t>
            </a:r>
            <a:endParaRPr lang="en" altLang="ko-Kore-KR" sz="2800" dirty="0">
              <a:solidFill>
                <a:srgbClr val="53585F"/>
              </a:solidFill>
              <a:latin typeface="Spoqa Han Sans Neo" panose="020B0500000000000000" pitchFamily="34" charset="-128"/>
              <a:ea typeface="Spoqa Han Sans Neo" panose="020B0500000000000000" pitchFamily="34" charset="-128"/>
            </a:endParaRPr>
          </a:p>
          <a:p>
            <a:pPr latinLnBrk="1">
              <a:lnSpc>
                <a:spcPct val="150000"/>
              </a:lnSpc>
            </a:pPr>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pPr latinLnBrk="1">
              <a:lnSpc>
                <a:spcPct val="150000"/>
              </a:lnSpc>
            </a:pPr>
            <a:r>
              <a:rPr lang="en" altLang="ko-Kore-KR" sz="3200" b="1" dirty="0">
                <a:solidFill>
                  <a:srgbClr val="53585F"/>
                </a:solidFill>
                <a:latin typeface="Spoqa Han Sans Neo Bold" panose="020B0500000000000000" pitchFamily="34" charset="-128"/>
                <a:ea typeface="Spoqa Han Sans Neo Bold" panose="020B0500000000000000" pitchFamily="34" charset="-128"/>
              </a:rPr>
              <a:t>Pool-based active learning </a:t>
            </a:r>
          </a:p>
          <a:p>
            <a:pPr marL="457200" indent="-457200" latinLnBrk="1">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데이터풀에서 정보량 측도에 의거해 인스턴스들을 가지고 온다</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이때 정보량 측도는 데이터 풀에 있는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모든 인스턴스들에 대해 적용을 하고</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그중 가장 정보량이 많은 것들을 선택하는 식이다</a:t>
            </a:r>
            <a:r>
              <a:rPr lang="en-US" altLang="ko-KR" sz="2800" dirty="0">
                <a:solidFill>
                  <a:srgbClr val="53585F"/>
                </a:solidFill>
                <a:latin typeface="Spoqa Han Sans Neo" panose="020B0500000000000000" pitchFamily="34" charset="-128"/>
                <a:ea typeface="Spoqa Han Sans Neo" panose="020B0500000000000000" pitchFamily="34" charset="-128"/>
              </a:rPr>
              <a:t>. </a:t>
            </a:r>
          </a:p>
          <a:p>
            <a:pPr marL="457200" indent="-457200" latinLnBrk="1">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이 방식은 가장 널리 사용되는 방법으로</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err="1">
                <a:solidFill>
                  <a:srgbClr val="53585F"/>
                </a:solidFill>
                <a:latin typeface="Spoqa Han Sans Neo" panose="020B0500000000000000" pitchFamily="34" charset="-128"/>
                <a:ea typeface="Spoqa Han Sans Neo" panose="020B0500000000000000" pitchFamily="34" charset="-128"/>
              </a:rPr>
              <a:t>라벨링되지</a:t>
            </a:r>
            <a:r>
              <a:rPr lang="ko-KR" altLang="en-US" sz="2800" dirty="0">
                <a:solidFill>
                  <a:srgbClr val="53585F"/>
                </a:solidFill>
                <a:latin typeface="Spoqa Han Sans Neo" panose="020B0500000000000000" pitchFamily="34" charset="-128"/>
                <a:ea typeface="Spoqa Han Sans Neo" panose="020B0500000000000000" pitchFamily="34" charset="-128"/>
              </a:rPr>
              <a:t> 않은 큰 데이터 풀이 존재할 때 사용하는 전략</a:t>
            </a:r>
            <a:r>
              <a:rPr lang="en-US" altLang="ko-KR" sz="2800" dirty="0">
                <a:solidFill>
                  <a:srgbClr val="53585F"/>
                </a:solidFill>
                <a:latin typeface="Spoqa Han Sans Neo" panose="020B0500000000000000" pitchFamily="34" charset="-128"/>
                <a:ea typeface="Spoqa Han Sans Neo" panose="020B0500000000000000" pitchFamily="34" charset="-128"/>
              </a:rPr>
              <a:t>.  </a:t>
            </a:r>
          </a:p>
        </p:txBody>
      </p:sp>
      <p:sp>
        <p:nvSpPr>
          <p:cNvPr id="15" name="TextBox 14">
            <a:extLst>
              <a:ext uri="{FF2B5EF4-FFF2-40B4-BE49-F238E27FC236}">
                <a16:creationId xmlns:a16="http://schemas.microsoft.com/office/drawing/2014/main" id="{EA6A1864-3D1C-F24A-9C4F-8E975877DF6B}"/>
              </a:ext>
            </a:extLst>
          </p:cNvPr>
          <p:cNvSpPr txBox="1"/>
          <p:nvPr/>
        </p:nvSpPr>
        <p:spPr>
          <a:xfrm>
            <a:off x="7233305" y="12831969"/>
            <a:ext cx="12198096" cy="369332"/>
          </a:xfrm>
          <a:prstGeom prst="rect">
            <a:avLst/>
          </a:prstGeom>
          <a:noFill/>
        </p:spPr>
        <p:txBody>
          <a:bodyPr wrap="square">
            <a:spAutoFit/>
          </a:bodyPr>
          <a:lstStyle/>
          <a:p>
            <a:r>
              <a:rPr lang="ko-Kore-KR" altLang="en-US" dirty="0"/>
              <a:t>https://www.datacamp.com/community/tutorials/active-learning</a:t>
            </a:r>
          </a:p>
        </p:txBody>
      </p:sp>
    </p:spTree>
    <p:extLst>
      <p:ext uri="{BB962C8B-B14F-4D97-AF65-F5344CB8AC3E}">
        <p14:creationId xmlns:p14="http://schemas.microsoft.com/office/powerpoint/2010/main" val="3757869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부족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Active learning</a:t>
            </a:r>
            <a:r>
              <a:rPr kumimoji="1" lang="ko-Kore-KR" altLang="en-US" sz="2800" dirty="0">
                <a:latin typeface="Spoqa Han Sans Neo" panose="020B0500000000000000" pitchFamily="34" charset="-128"/>
                <a:ea typeface="Spoqa Han Sans Neo" panose="020B0500000000000000" pitchFamily="34" charset="-128"/>
              </a:rPr>
              <a:t>을 위한 세팅 종류</a:t>
            </a:r>
            <a:r>
              <a:rPr kumimoji="1" lang="en-US" altLang="ko-Kore-KR" sz="2800" dirty="0">
                <a:latin typeface="Spoqa Han Sans Neo" panose="020B0500000000000000" pitchFamily="34" charset="-128"/>
                <a:ea typeface="Spoqa Han Sans Neo" panose="020B0500000000000000" pitchFamily="34" charset="-128"/>
              </a:rPr>
              <a:t>: learner</a:t>
            </a:r>
            <a:r>
              <a:rPr kumimoji="1" lang="ko-Kore-KR" altLang="en-US" sz="2800" dirty="0">
                <a:latin typeface="Spoqa Han Sans Neo" panose="020B0500000000000000" pitchFamily="34" charset="-128"/>
                <a:ea typeface="Spoqa Han Sans Neo" panose="020B0500000000000000" pitchFamily="34" charset="-128"/>
              </a:rPr>
              <a:t>가 데이터 인스턴스에 대한 라벨을 쿼리하는 세팅</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2" name="TextBox 1">
            <a:extLst>
              <a:ext uri="{FF2B5EF4-FFF2-40B4-BE49-F238E27FC236}">
                <a16:creationId xmlns:a16="http://schemas.microsoft.com/office/drawing/2014/main" id="{ACBB7FE6-CD20-954C-BD79-3F5BBED10686}"/>
              </a:ext>
            </a:extLst>
          </p:cNvPr>
          <p:cNvSpPr txBox="1"/>
          <p:nvPr/>
        </p:nvSpPr>
        <p:spPr>
          <a:xfrm>
            <a:off x="2201069" y="3154836"/>
            <a:ext cx="20805235" cy="7405232"/>
          </a:xfrm>
          <a:prstGeom prst="rect">
            <a:avLst/>
          </a:prstGeom>
          <a:noFill/>
        </p:spPr>
        <p:txBody>
          <a:bodyPr wrap="square" rtlCol="0">
            <a:spAutoFit/>
          </a:bodyPr>
          <a:lstStyle/>
          <a:p>
            <a:pPr latinLnBrk="1">
              <a:lnSpc>
                <a:spcPct val="150000"/>
              </a:lnSpc>
            </a:pPr>
            <a:r>
              <a:rPr lang="en" altLang="ko-Kore-KR" sz="3200" b="1" dirty="0">
                <a:solidFill>
                  <a:srgbClr val="53585F"/>
                </a:solidFill>
                <a:latin typeface="Spoqa Han Sans Neo Bold" panose="020B0500000000000000" pitchFamily="34" charset="-128"/>
                <a:ea typeface="Spoqa Han Sans Neo Bold" panose="020B0500000000000000" pitchFamily="34" charset="-128"/>
              </a:rPr>
              <a:t>Query synthesis</a:t>
            </a:r>
          </a:p>
          <a:p>
            <a:pPr latinLnBrk="1">
              <a:lnSpc>
                <a:spcPct val="150000"/>
              </a:lnSpc>
            </a:pPr>
            <a:endParaRPr lang="en" altLang="ko-Kore-KR" sz="3200" dirty="0">
              <a:solidFill>
                <a:srgbClr val="53585F"/>
              </a:solidFill>
              <a:latin typeface="Spoqa Han Sans Neo" panose="020B0500000000000000" pitchFamily="34" charset="-128"/>
              <a:ea typeface="Spoqa Han Sans Neo" panose="020B0500000000000000" pitchFamily="34" charset="-128"/>
            </a:endParaRPr>
          </a:p>
          <a:p>
            <a:pPr latinLnBrk="1">
              <a:lnSpc>
                <a:spcPct val="150000"/>
              </a:lnSpc>
            </a:pPr>
            <a:endParaRPr lang="en" altLang="ko-Kore-KR" sz="3200" dirty="0">
              <a:solidFill>
                <a:srgbClr val="53585F"/>
              </a:solidFill>
              <a:latin typeface="Spoqa Han Sans Neo" panose="020B0500000000000000" pitchFamily="34" charset="-128"/>
              <a:ea typeface="Spoqa Han Sans Neo" panose="020B0500000000000000" pitchFamily="34" charset="-128"/>
            </a:endParaRPr>
          </a:p>
          <a:p>
            <a:pPr latinLnBrk="1">
              <a:lnSpc>
                <a:spcPct val="150000"/>
              </a:lnSpc>
            </a:pPr>
            <a:endParaRPr lang="en" altLang="ko-Kore-KR" sz="3200" dirty="0">
              <a:solidFill>
                <a:srgbClr val="53585F"/>
              </a:solidFill>
              <a:latin typeface="Spoqa Han Sans Neo" panose="020B0500000000000000" pitchFamily="34" charset="-128"/>
              <a:ea typeface="Spoqa Han Sans Neo" panose="020B0500000000000000" pitchFamily="34" charset="-128"/>
            </a:endParaRPr>
          </a:p>
          <a:p>
            <a:pPr latinLnBrk="1">
              <a:lnSpc>
                <a:spcPct val="150000"/>
              </a:lnSpc>
            </a:pPr>
            <a:r>
              <a:rPr lang="en" altLang="ko-Kore-KR" sz="3200" b="1" dirty="0">
                <a:solidFill>
                  <a:srgbClr val="53585F"/>
                </a:solidFill>
                <a:latin typeface="Spoqa Han Sans Neo Bold" panose="020B0500000000000000" pitchFamily="34" charset="-128"/>
                <a:ea typeface="Spoqa Han Sans Neo Bold" panose="020B0500000000000000" pitchFamily="34" charset="-128"/>
              </a:rPr>
              <a:t>Selective sampling </a:t>
            </a:r>
          </a:p>
          <a:p>
            <a:pPr latinLnBrk="1">
              <a:lnSpc>
                <a:spcPct val="150000"/>
              </a:lnSpc>
            </a:pPr>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pPr latinLnBrk="1">
              <a:lnSpc>
                <a:spcPct val="150000"/>
              </a:lnSpc>
            </a:pPr>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pPr latinLnBrk="1">
              <a:lnSpc>
                <a:spcPct val="150000"/>
              </a:lnSpc>
            </a:pPr>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pPr latinLnBrk="1">
              <a:lnSpc>
                <a:spcPct val="150000"/>
              </a:lnSpc>
            </a:pPr>
            <a:endParaRPr lang="en" altLang="ko-Kore-KR" sz="3200" b="1" dirty="0">
              <a:solidFill>
                <a:srgbClr val="53585F"/>
              </a:solidFill>
              <a:latin typeface="Spoqa Han Sans Neo Bold" panose="020B0500000000000000" pitchFamily="34" charset="-128"/>
              <a:ea typeface="Spoqa Han Sans Neo Bold" panose="020B0500000000000000" pitchFamily="34" charset="-128"/>
            </a:endParaRPr>
          </a:p>
          <a:p>
            <a:pPr latinLnBrk="1">
              <a:lnSpc>
                <a:spcPct val="150000"/>
              </a:lnSpc>
            </a:pPr>
            <a:r>
              <a:rPr lang="en" altLang="ko-Kore-KR" sz="3200" b="1" dirty="0">
                <a:solidFill>
                  <a:srgbClr val="53585F"/>
                </a:solidFill>
                <a:latin typeface="Spoqa Han Sans Neo Bold" panose="020B0500000000000000" pitchFamily="34" charset="-128"/>
                <a:ea typeface="Spoqa Han Sans Neo Bold" panose="020B0500000000000000" pitchFamily="34" charset="-128"/>
              </a:rPr>
              <a:t>Pool-based active learning </a:t>
            </a:r>
          </a:p>
        </p:txBody>
      </p:sp>
      <p:sp>
        <p:nvSpPr>
          <p:cNvPr id="15" name="TextBox 14">
            <a:extLst>
              <a:ext uri="{FF2B5EF4-FFF2-40B4-BE49-F238E27FC236}">
                <a16:creationId xmlns:a16="http://schemas.microsoft.com/office/drawing/2014/main" id="{EA6A1864-3D1C-F24A-9C4F-8E975877DF6B}"/>
              </a:ext>
            </a:extLst>
          </p:cNvPr>
          <p:cNvSpPr txBox="1"/>
          <p:nvPr/>
        </p:nvSpPr>
        <p:spPr>
          <a:xfrm>
            <a:off x="7233304" y="13038336"/>
            <a:ext cx="12198096" cy="369332"/>
          </a:xfrm>
          <a:prstGeom prst="rect">
            <a:avLst/>
          </a:prstGeom>
          <a:noFill/>
        </p:spPr>
        <p:txBody>
          <a:bodyPr wrap="square">
            <a:spAutoFit/>
          </a:bodyPr>
          <a:lstStyle/>
          <a:p>
            <a:r>
              <a:rPr lang="ko-Kore-KR" altLang="en-US" dirty="0"/>
              <a:t>https://www.datacamp.com/community/tutorials/active-learning</a:t>
            </a:r>
          </a:p>
        </p:txBody>
      </p:sp>
      <p:pic>
        <p:nvPicPr>
          <p:cNvPr id="19458" name="Picture 2" descr="active learning in membership queries">
            <a:extLst>
              <a:ext uri="{FF2B5EF4-FFF2-40B4-BE49-F238E27FC236}">
                <a16:creationId xmlns:a16="http://schemas.microsoft.com/office/drawing/2014/main" id="{E39614D3-9445-1F46-A3F6-8AD779021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1385" y="3028517"/>
            <a:ext cx="9170948" cy="2541347"/>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C9DDBD7E-D81D-324C-B785-5EEAAECD2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614" y="6217958"/>
            <a:ext cx="7842490" cy="327872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DFB2292F-A67E-A14E-B619-3717056222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6590" y="10086518"/>
            <a:ext cx="9611525" cy="266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139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부족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Query </a:t>
            </a:r>
            <a:r>
              <a:rPr kumimoji="1" lang="ko-Kore-KR" altLang="en-US" sz="2800" dirty="0">
                <a:latin typeface="Spoqa Han Sans Neo" panose="020B0500000000000000" pitchFamily="34" charset="-128"/>
                <a:ea typeface="Spoqa Han Sans Neo" panose="020B0500000000000000" pitchFamily="34" charset="-128"/>
              </a:rPr>
              <a:t>전략의 예 </a:t>
            </a:r>
            <a:r>
              <a:rPr kumimoji="1" lang="en-US" altLang="ko-KR" sz="2800" dirty="0">
                <a:latin typeface="Spoqa Han Sans Neo" panose="020B0500000000000000" pitchFamily="34" charset="-128"/>
                <a:ea typeface="Spoqa Han Sans Neo" panose="020B0500000000000000" pitchFamily="34" charset="-128"/>
              </a:rPr>
              <a:t>(uncertainty measure)</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5" name="TextBox 14">
            <a:extLst>
              <a:ext uri="{FF2B5EF4-FFF2-40B4-BE49-F238E27FC236}">
                <a16:creationId xmlns:a16="http://schemas.microsoft.com/office/drawing/2014/main" id="{EA6A1864-3D1C-F24A-9C4F-8E975877DF6B}"/>
              </a:ext>
            </a:extLst>
          </p:cNvPr>
          <p:cNvSpPr txBox="1"/>
          <p:nvPr/>
        </p:nvSpPr>
        <p:spPr>
          <a:xfrm>
            <a:off x="1907829" y="13313004"/>
            <a:ext cx="18917784" cy="369332"/>
          </a:xfrm>
          <a:prstGeom prst="rect">
            <a:avLst/>
          </a:prstGeom>
          <a:noFill/>
        </p:spPr>
        <p:txBody>
          <a:bodyPr wrap="square">
            <a:spAutoFit/>
          </a:bodyPr>
          <a:lstStyle/>
          <a:p>
            <a:pPr algn="ctr"/>
            <a:r>
              <a:rPr lang="en" altLang="ko-Kore-KR" dirty="0">
                <a:solidFill>
                  <a:srgbClr val="53585F"/>
                </a:solidFill>
                <a:latin typeface="Spoqa Han Sans Neo" panose="020B0500000000000000" pitchFamily="34" charset="-128"/>
                <a:ea typeface="Spoqa Han Sans Neo" panose="020B0500000000000000" pitchFamily="34" charset="-128"/>
                <a:hlinkClick r:id="rId4"/>
              </a:rPr>
              <a:t>https://www.datacamp.com/community/tutorials/active-learning</a:t>
            </a:r>
            <a:r>
              <a:rPr lang="en" altLang="ko-Kore-KR" dirty="0">
                <a:solidFill>
                  <a:srgbClr val="53585F"/>
                </a:solidFill>
                <a:latin typeface="Spoqa Han Sans Neo" panose="020B0500000000000000" pitchFamily="34" charset="-128"/>
                <a:ea typeface="Spoqa Han Sans Neo" panose="020B0500000000000000" pitchFamily="34" charset="-128"/>
              </a:rPr>
              <a:t> </a:t>
            </a:r>
            <a:r>
              <a:rPr lang="en-US" altLang="ko-KR" dirty="0">
                <a:solidFill>
                  <a:srgbClr val="53585F"/>
                </a:solidFill>
                <a:latin typeface="Spoqa Han Sans Neo" panose="020B0500000000000000" pitchFamily="34" charset="-128"/>
                <a:ea typeface="Spoqa Han Sans Neo" panose="020B0500000000000000" pitchFamily="34" charset="-128"/>
              </a:rPr>
              <a:t>| </a:t>
            </a:r>
            <a:r>
              <a:rPr lang="en" altLang="ko-Kore-KR" dirty="0">
                <a:solidFill>
                  <a:srgbClr val="53585F"/>
                </a:solidFill>
                <a:latin typeface="Spoqa Han Sans Neo" panose="020B0500000000000000" pitchFamily="34" charset="-128"/>
                <a:ea typeface="Spoqa Han Sans Neo" panose="020B0500000000000000" pitchFamily="34" charset="-128"/>
              </a:rPr>
              <a:t> Settles, Burr. "Active learning literature survey." (2009).</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71F1217-C6BD-8042-BD6D-75D0E1DEF509}"/>
                  </a:ext>
                </a:extLst>
              </p:cNvPr>
              <p:cNvSpPr txBox="1"/>
              <p:nvPr/>
            </p:nvSpPr>
            <p:spPr>
              <a:xfrm>
                <a:off x="1907829" y="2916063"/>
                <a:ext cx="21039450" cy="10369057"/>
              </a:xfrm>
              <a:prstGeom prst="rect">
                <a:avLst/>
              </a:prstGeom>
              <a:noFill/>
            </p:spPr>
            <p:txBody>
              <a:bodyPr wrap="square" rtlCol="0">
                <a:spAutoFit/>
              </a:bodyPr>
              <a:lstStyle/>
              <a:p>
                <a:pPr latinLnBrk="1">
                  <a:lnSpc>
                    <a:spcPct val="150000"/>
                  </a:lnSpc>
                </a:pPr>
                <a:r>
                  <a:rPr lang="ko-KR" altLang="en-US" sz="2800" b="1" dirty="0">
                    <a:solidFill>
                      <a:srgbClr val="53585F"/>
                    </a:solidFill>
                    <a:latin typeface="Spoqa Han Sans Neo Bold" panose="020B0500000000000000" pitchFamily="34" charset="-128"/>
                    <a:ea typeface="Spoqa Han Sans Neo Bold" panose="020B0500000000000000" pitchFamily="34" charset="-128"/>
                  </a:rPr>
                  <a:t>최소 신뢰도</a:t>
                </a:r>
                <a:r>
                  <a:rPr lang="en-US" altLang="ko-KR" sz="2800" b="1" dirty="0">
                    <a:solidFill>
                      <a:srgbClr val="53585F"/>
                    </a:solidFill>
                    <a:latin typeface="Spoqa Han Sans Neo Bold" panose="020B0500000000000000" pitchFamily="34" charset="-128"/>
                    <a:ea typeface="Spoqa Han Sans Neo Bold" panose="020B0500000000000000" pitchFamily="34" charset="-128"/>
                  </a:rPr>
                  <a:t>(Least Confidence; </a:t>
                </a:r>
                <a:r>
                  <a:rPr lang="en" altLang="ko-Kore-KR" sz="2800" b="1" dirty="0">
                    <a:solidFill>
                      <a:srgbClr val="53585F"/>
                    </a:solidFill>
                    <a:latin typeface="Spoqa Han Sans Neo Bold" panose="020B0500000000000000" pitchFamily="34" charset="-128"/>
                    <a:ea typeface="Spoqa Han Sans Neo Bold" panose="020B0500000000000000" pitchFamily="34" charset="-128"/>
                  </a:rPr>
                  <a:t>LC):  </a:t>
                </a:r>
                <a14:m>
                  <m:oMath xmlns:m="http://schemas.openxmlformats.org/officeDocument/2006/math">
                    <m:sSubSup>
                      <m:sSubSup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sSubSupPr>
                      <m:e>
                        <m:r>
                          <a:rPr lang="en-US" altLang="ko-Kore-KR" sz="2800" b="1" i="1" smtClean="0">
                            <a:solidFill>
                              <a:srgbClr val="53585F"/>
                            </a:solidFill>
                            <a:latin typeface="Cambria Math" panose="02040503050406030204" pitchFamily="18" charset="0"/>
                            <a:ea typeface="Spoqa Han Sans Neo Bold" panose="020B0500000000000000" pitchFamily="34" charset="-128"/>
                          </a:rPr>
                          <m:t>𝒙</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𝑳𝑪</m:t>
                        </m:r>
                      </m:sub>
                      <m:sup>
                        <m:r>
                          <a:rPr lang="en-US" altLang="ko-Kore-KR" sz="2800" b="1" i="1" smtClean="0">
                            <a:solidFill>
                              <a:srgbClr val="53585F"/>
                            </a:solidFill>
                            <a:latin typeface="Cambria Math" panose="02040503050406030204" pitchFamily="18" charset="0"/>
                            <a:ea typeface="Spoqa Han Sans Neo Bold" panose="020B0500000000000000" pitchFamily="34" charset="-128"/>
                          </a:rPr>
                          <m:t>∗</m:t>
                        </m:r>
                      </m:sup>
                    </m:sSubSup>
                    <m:r>
                      <a:rPr lang="en-US" altLang="ko-Kore-KR" sz="2800" b="1" i="1" smtClean="0">
                        <a:solidFill>
                          <a:srgbClr val="53585F"/>
                        </a:solidFill>
                        <a:latin typeface="Cambria Math" panose="02040503050406030204" pitchFamily="18" charset="0"/>
                        <a:ea typeface="Spoqa Han Sans Neo Bold" panose="020B0500000000000000" pitchFamily="34" charset="-128"/>
                      </a:rPr>
                      <m:t>=</m:t>
                    </m:r>
                    <m:r>
                      <a:rPr lang="en-US" altLang="ko-Kore-KR" sz="2800" b="1" i="1" smtClean="0">
                        <a:solidFill>
                          <a:srgbClr val="53585F"/>
                        </a:solidFill>
                        <a:latin typeface="Cambria Math" panose="02040503050406030204" pitchFamily="18" charset="0"/>
                        <a:ea typeface="Spoqa Han Sans Neo Bold" panose="020B0500000000000000" pitchFamily="34" charset="-128"/>
                      </a:rPr>
                      <m:t>𝒂𝒓𝒈</m:t>
                    </m:r>
                    <m:r>
                      <a:rPr lang="en-US" altLang="ko-Kore-KR" sz="2800" b="1" i="1" smtClean="0">
                        <a:solidFill>
                          <a:srgbClr val="53585F"/>
                        </a:solidFill>
                        <a:latin typeface="Cambria Math" panose="02040503050406030204" pitchFamily="18" charset="0"/>
                        <a:ea typeface="Spoqa Han Sans Neo Bold" panose="020B0500000000000000" pitchFamily="34" charset="-128"/>
                      </a:rPr>
                      <m:t> </m:t>
                    </m:r>
                    <m:r>
                      <a:rPr lang="en-US" altLang="ko-Kore-KR" sz="2800" b="1" i="1" smtClean="0">
                        <a:solidFill>
                          <a:srgbClr val="53585F"/>
                        </a:solidFill>
                        <a:latin typeface="Cambria Math" panose="02040503050406030204" pitchFamily="18" charset="0"/>
                        <a:ea typeface="Spoqa Han Sans Neo Bold" panose="020B0500000000000000" pitchFamily="34" charset="-128"/>
                      </a:rPr>
                      <m:t>𝒎𝒂</m:t>
                    </m:r>
                    <m:sSub>
                      <m:sSub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2800" b="1" i="1" smtClean="0">
                            <a:solidFill>
                              <a:srgbClr val="53585F"/>
                            </a:solidFill>
                            <a:latin typeface="Cambria Math" panose="02040503050406030204" pitchFamily="18" charset="0"/>
                            <a:ea typeface="Spoqa Han Sans Neo Bold" panose="020B0500000000000000" pitchFamily="34" charset="-128"/>
                          </a:rPr>
                          <m:t>𝒙</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𝒙</m:t>
                        </m:r>
                      </m:sub>
                    </m:sSub>
                    <m:r>
                      <a:rPr lang="en-US" altLang="ko-Kore-KR" sz="2800" b="1" i="1" smtClean="0">
                        <a:solidFill>
                          <a:srgbClr val="53585F"/>
                        </a:solidFill>
                        <a:latin typeface="Cambria Math" panose="02040503050406030204" pitchFamily="18" charset="0"/>
                        <a:ea typeface="Spoqa Han Sans Neo Bold" panose="020B0500000000000000" pitchFamily="34" charset="-128"/>
                      </a:rPr>
                      <m:t> (</m:t>
                    </m:r>
                    <m:r>
                      <a:rPr lang="en-US" altLang="ko-Kore-KR" sz="2800" b="1" i="1" smtClean="0">
                        <a:solidFill>
                          <a:srgbClr val="53585F"/>
                        </a:solidFill>
                        <a:latin typeface="Cambria Math" panose="02040503050406030204" pitchFamily="18" charset="0"/>
                        <a:ea typeface="Spoqa Han Sans Neo Bold" panose="020B0500000000000000" pitchFamily="34" charset="-128"/>
                      </a:rPr>
                      <m:t>𝟏</m:t>
                    </m:r>
                    <m:r>
                      <a:rPr lang="en-US" altLang="ko-Kore-KR" sz="2800" b="1" i="1" smtClean="0">
                        <a:solidFill>
                          <a:srgbClr val="53585F"/>
                        </a:solidFill>
                        <a:latin typeface="Cambria Math" panose="02040503050406030204" pitchFamily="18" charset="0"/>
                        <a:ea typeface="Spoqa Han Sans Neo Bold" panose="020B0500000000000000" pitchFamily="34" charset="-128"/>
                      </a:rPr>
                      <m:t>−</m:t>
                    </m:r>
                    <m:sSub>
                      <m:sSub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2800" b="1" i="1" smtClean="0">
                            <a:solidFill>
                              <a:srgbClr val="53585F"/>
                            </a:solidFill>
                            <a:latin typeface="Cambria Math" panose="02040503050406030204" pitchFamily="18" charset="0"/>
                            <a:ea typeface="Spoqa Han Sans Neo Bold" panose="020B0500000000000000" pitchFamily="34" charset="-128"/>
                          </a:rPr>
                          <m:t>𝑷</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𝜽</m:t>
                        </m:r>
                      </m:sub>
                    </m:sSub>
                    <m:d>
                      <m:d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dPr>
                      <m:e>
                        <m:acc>
                          <m:accPr>
                            <m:chr m:val="̂"/>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accPr>
                          <m:e>
                            <m:r>
                              <a:rPr lang="en-US" altLang="ko-Kore-KR" sz="2800" b="1" i="1" smtClean="0">
                                <a:solidFill>
                                  <a:srgbClr val="53585F"/>
                                </a:solidFill>
                                <a:latin typeface="Cambria Math" panose="02040503050406030204" pitchFamily="18" charset="0"/>
                                <a:ea typeface="Spoqa Han Sans Neo Bold" panose="020B0500000000000000" pitchFamily="34" charset="-128"/>
                              </a:rPr>
                              <m:t>𝒚</m:t>
                            </m:r>
                          </m:e>
                        </m:acc>
                      </m:e>
                      <m:e>
                        <m:r>
                          <a:rPr lang="en-US" altLang="ko-Kore-KR" sz="2800" b="1" i="1" smtClean="0">
                            <a:solidFill>
                              <a:srgbClr val="53585F"/>
                            </a:solidFill>
                            <a:latin typeface="Cambria Math" panose="02040503050406030204" pitchFamily="18" charset="0"/>
                            <a:ea typeface="Spoqa Han Sans Neo Bold" panose="020B0500000000000000" pitchFamily="34" charset="-128"/>
                          </a:rPr>
                          <m:t>𝒙</m:t>
                        </m:r>
                      </m:e>
                    </m:d>
                    <m:r>
                      <a:rPr lang="en-US" altLang="ko-Kore-KR" sz="2800" b="1" i="1" smtClean="0">
                        <a:solidFill>
                          <a:srgbClr val="53585F"/>
                        </a:solidFill>
                        <a:latin typeface="Cambria Math" panose="02040503050406030204" pitchFamily="18" charset="0"/>
                        <a:ea typeface="Spoqa Han Sans Neo Bold" panose="020B0500000000000000" pitchFamily="34" charset="-128"/>
                      </a:rPr>
                      <m:t>)</m:t>
                    </m:r>
                  </m:oMath>
                </a14:m>
                <a:endParaRPr lang="en-US" altLang="ko-Kore-KR" sz="2800" b="1" dirty="0">
                  <a:solidFill>
                    <a:srgbClr val="53585F"/>
                  </a:solidFill>
                  <a:latin typeface="Spoqa Han Sans Neo Bold" panose="020B0500000000000000" pitchFamily="34" charset="-128"/>
                  <a:ea typeface="Spoqa Han Sans Neo Bold" panose="020B0500000000000000" pitchFamily="34" charset="-128"/>
                </a:endParaRPr>
              </a:p>
              <a:p>
                <a:pPr marL="457200" indent="-457200" latinLnBrk="1">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이 전략에서 학습자는 가장 </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확실하게</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예측한 라벨에 대해 가장 확신도가 낮은 예제를 선택한다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marL="457200" indent="-457200" latinLnBrk="1">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예를 들면</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en" altLang="ko-KR" sz="2800" dirty="0">
                    <a:solidFill>
                      <a:srgbClr val="53585F"/>
                    </a:solidFill>
                    <a:latin typeface="Spoqa Han Sans Neo" panose="020B0500000000000000" pitchFamily="34" charset="-128"/>
                    <a:ea typeface="Spoqa Han Sans Neo" panose="020B0500000000000000" pitchFamily="34" charset="-128"/>
                  </a:rPr>
                  <a:t>d1</a:t>
                </a:r>
                <a:r>
                  <a:rPr lang="ko-KR" altLang="en-US" sz="2800" dirty="0">
                    <a:solidFill>
                      <a:srgbClr val="53585F"/>
                    </a:solidFill>
                    <a:latin typeface="Spoqa Han Sans Neo" panose="020B0500000000000000" pitchFamily="34" charset="-128"/>
                    <a:ea typeface="Spoqa Han Sans Neo" panose="020B0500000000000000" pitchFamily="34" charset="-128"/>
                  </a:rPr>
                  <a:t>은 라벨 </a:t>
                </a:r>
                <a:r>
                  <a:rPr lang="en" altLang="ko-KR" sz="2800" dirty="0">
                    <a:solidFill>
                      <a:srgbClr val="53585F"/>
                    </a:solidFill>
                    <a:latin typeface="Spoqa Han Sans Neo" panose="020B0500000000000000" pitchFamily="34" charset="-128"/>
                    <a:ea typeface="Spoqa Han Sans Neo" panose="020B0500000000000000" pitchFamily="34" charset="-128"/>
                  </a:rPr>
                  <a:t>A</a:t>
                </a:r>
                <a:r>
                  <a:rPr lang="ko-KR" altLang="en-US" sz="2800" dirty="0">
                    <a:solidFill>
                      <a:srgbClr val="53585F"/>
                    </a:solidFill>
                    <a:latin typeface="Spoqa Han Sans Neo" panose="020B0500000000000000" pitchFamily="34" charset="-128"/>
                    <a:ea typeface="Spoqa Han Sans Neo" panose="020B0500000000000000" pitchFamily="34" charset="-128"/>
                  </a:rPr>
                  <a:t>을 </a:t>
                </a:r>
                <a:r>
                  <a:rPr lang="en-US" altLang="ko-KR" sz="2800" dirty="0">
                    <a:solidFill>
                      <a:srgbClr val="53585F"/>
                    </a:solidFill>
                    <a:latin typeface="Spoqa Han Sans Neo" panose="020B0500000000000000" pitchFamily="34" charset="-128"/>
                    <a:ea typeface="Spoqa Han Sans Neo" panose="020B0500000000000000" pitchFamily="34" charset="-128"/>
                  </a:rPr>
                  <a:t>0.9</a:t>
                </a:r>
                <a:r>
                  <a:rPr lang="ko-KR" altLang="en-US" sz="2800" dirty="0">
                    <a:solidFill>
                      <a:srgbClr val="53585F"/>
                    </a:solidFill>
                    <a:latin typeface="Spoqa Han Sans Neo" panose="020B0500000000000000" pitchFamily="34" charset="-128"/>
                    <a:ea typeface="Spoqa Han Sans Neo" panose="020B0500000000000000" pitchFamily="34" charset="-128"/>
                  </a:rPr>
                  <a:t>의 </a:t>
                </a:r>
                <a:r>
                  <a:rPr lang="en-US" altLang="ko-KR" sz="2800" dirty="0">
                    <a:solidFill>
                      <a:srgbClr val="53585F"/>
                    </a:solidFill>
                    <a:latin typeface="Spoqa Han Sans Neo" panose="020B0500000000000000" pitchFamily="34" charset="-128"/>
                    <a:ea typeface="Spoqa Han Sans Neo" panose="020B0500000000000000" pitchFamily="34" charset="-128"/>
                  </a:rPr>
                  <a:t>confidence</a:t>
                </a:r>
                <a:r>
                  <a:rPr lang="ko-KR" altLang="en-US" sz="2800" dirty="0">
                    <a:solidFill>
                      <a:srgbClr val="53585F"/>
                    </a:solidFill>
                    <a:latin typeface="Spoqa Han Sans Neo" panose="020B0500000000000000" pitchFamily="34" charset="-128"/>
                    <a:ea typeface="Spoqa Han Sans Neo" panose="020B0500000000000000" pitchFamily="34" charset="-128"/>
                  </a:rPr>
                  <a:t>로</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en" altLang="ko-KR" sz="2800" dirty="0">
                    <a:solidFill>
                      <a:srgbClr val="53585F"/>
                    </a:solidFill>
                    <a:latin typeface="Spoqa Han Sans Neo" panose="020B0500000000000000" pitchFamily="34" charset="-128"/>
                    <a:ea typeface="Spoqa Han Sans Neo" panose="020B0500000000000000" pitchFamily="34" charset="-128"/>
                  </a:rPr>
                  <a:t>d2</a:t>
                </a:r>
                <a:r>
                  <a:rPr lang="ko-KR" altLang="en-US" sz="2800" dirty="0">
                    <a:solidFill>
                      <a:srgbClr val="53585F"/>
                    </a:solidFill>
                    <a:latin typeface="Spoqa Han Sans Neo" panose="020B0500000000000000" pitchFamily="34" charset="-128"/>
                    <a:ea typeface="Spoqa Han Sans Neo" panose="020B0500000000000000" pitchFamily="34" charset="-128"/>
                  </a:rPr>
                  <a:t>는 라벨 </a:t>
                </a:r>
                <a:r>
                  <a:rPr lang="en" altLang="ko-KR" sz="2800" dirty="0">
                    <a:solidFill>
                      <a:srgbClr val="53585F"/>
                    </a:solidFill>
                    <a:latin typeface="Spoqa Han Sans Neo" panose="020B0500000000000000" pitchFamily="34" charset="-128"/>
                    <a:ea typeface="Spoqa Han Sans Neo" panose="020B0500000000000000" pitchFamily="34" charset="-128"/>
                  </a:rPr>
                  <a:t>B</a:t>
                </a:r>
                <a:r>
                  <a:rPr lang="ko-KR" altLang="en-US" sz="2800" dirty="0" err="1">
                    <a:solidFill>
                      <a:srgbClr val="53585F"/>
                    </a:solidFill>
                    <a:latin typeface="Spoqa Han Sans Neo" panose="020B0500000000000000" pitchFamily="34" charset="-128"/>
                    <a:ea typeface="Spoqa Han Sans Neo" panose="020B0500000000000000" pitchFamily="34" charset="-128"/>
                  </a:rPr>
                  <a:t>를</a:t>
                </a:r>
                <a:r>
                  <a:rPr lang="ko-KR" altLang="en-US" sz="2800" dirty="0">
                    <a:solidFill>
                      <a:srgbClr val="53585F"/>
                    </a:solidFill>
                    <a:latin typeface="Spoqa Han Sans Neo" panose="020B0500000000000000" pitchFamily="34" charset="-128"/>
                    <a:ea typeface="Spoqa Han Sans Neo" panose="020B0500000000000000" pitchFamily="34" charset="-128"/>
                  </a:rPr>
                  <a:t> </a:t>
                </a:r>
                <a:r>
                  <a:rPr lang="en-US" altLang="ko-KR" sz="2800" dirty="0">
                    <a:solidFill>
                      <a:srgbClr val="53585F"/>
                    </a:solidFill>
                    <a:latin typeface="Spoqa Han Sans Neo" panose="020B0500000000000000" pitchFamily="34" charset="-128"/>
                    <a:ea typeface="Spoqa Han Sans Neo" panose="020B0500000000000000" pitchFamily="34" charset="-128"/>
                  </a:rPr>
                  <a:t>0.5</a:t>
                </a:r>
                <a:r>
                  <a:rPr lang="ko-KR" altLang="en-US" sz="2800" dirty="0">
                    <a:solidFill>
                      <a:srgbClr val="53585F"/>
                    </a:solidFill>
                    <a:latin typeface="Spoqa Han Sans Neo" panose="020B0500000000000000" pitchFamily="34" charset="-128"/>
                    <a:ea typeface="Spoqa Han Sans Neo" panose="020B0500000000000000" pitchFamily="34" charset="-128"/>
                  </a:rPr>
                  <a:t>의 </a:t>
                </a:r>
                <a:r>
                  <a:rPr lang="en-US" altLang="ko-KR" sz="2800" dirty="0">
                    <a:solidFill>
                      <a:srgbClr val="53585F"/>
                    </a:solidFill>
                    <a:latin typeface="Spoqa Han Sans Neo" panose="020B0500000000000000" pitchFamily="34" charset="-128"/>
                    <a:ea typeface="Spoqa Han Sans Neo" panose="020B0500000000000000" pitchFamily="34" charset="-128"/>
                  </a:rPr>
                  <a:t>confidence</a:t>
                </a:r>
                <a:r>
                  <a:rPr lang="ko-KR" altLang="en-US" sz="2800" dirty="0">
                    <a:solidFill>
                      <a:srgbClr val="53585F"/>
                    </a:solidFill>
                    <a:latin typeface="Spoqa Han Sans Neo" panose="020B0500000000000000" pitchFamily="34" charset="-128"/>
                    <a:ea typeface="Spoqa Han Sans Neo" panose="020B0500000000000000" pitchFamily="34" charset="-128"/>
                  </a:rPr>
                  <a:t>로 가지고 있다면 러너는 </a:t>
                </a:r>
                <a:r>
                  <a:rPr lang="en" altLang="ko-KR" sz="2800" dirty="0">
                    <a:solidFill>
                      <a:srgbClr val="53585F"/>
                    </a:solidFill>
                    <a:latin typeface="Spoqa Han Sans Neo" panose="020B0500000000000000" pitchFamily="34" charset="-128"/>
                    <a:ea typeface="Spoqa Han Sans Neo" panose="020B0500000000000000" pitchFamily="34" charset="-128"/>
                  </a:rPr>
                  <a:t>d2</a:t>
                </a:r>
                <a:r>
                  <a:rPr lang="ko-KR" altLang="en-US" sz="2800" dirty="0">
                    <a:solidFill>
                      <a:srgbClr val="53585F"/>
                    </a:solidFill>
                    <a:latin typeface="Spoqa Han Sans Neo" panose="020B0500000000000000" pitchFamily="34" charset="-128"/>
                    <a:ea typeface="Spoqa Han Sans Neo" panose="020B0500000000000000" pitchFamily="34" charset="-128"/>
                  </a:rPr>
                  <a:t>의 실제 라벨을 골라 알고 싶어하는 전략이다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marL="457200" indent="-457200" latinLnBrk="1">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이 방법은 가장 그럴듯한 라벨에 대한 확신도 만을 사용하고</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다른 라벨에 대한 확률은 고려하지 않는다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latinLnBrk="1">
                  <a:lnSpc>
                    <a:spcPct val="150000"/>
                  </a:lnSpc>
                </a:pP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b="1" dirty="0">
                    <a:solidFill>
                      <a:srgbClr val="53585F"/>
                    </a:solidFill>
                    <a:latin typeface="Spoqa Han Sans Neo Bold" panose="020B0500000000000000" pitchFamily="34" charset="-128"/>
                    <a:ea typeface="Spoqa Han Sans Neo Bold" panose="020B0500000000000000" pitchFamily="34" charset="-128"/>
                  </a:rPr>
                  <a:t>마진 샘플링 </a:t>
                </a:r>
                <a:r>
                  <a:rPr lang="en-US" altLang="ko-KR" sz="2800" b="1" dirty="0">
                    <a:solidFill>
                      <a:srgbClr val="53585F"/>
                    </a:solidFill>
                    <a:latin typeface="Spoqa Han Sans Neo Bold" panose="020B0500000000000000" pitchFamily="34" charset="-128"/>
                    <a:ea typeface="Spoqa Han Sans Neo Bold" panose="020B0500000000000000" pitchFamily="34" charset="-128"/>
                  </a:rPr>
                  <a:t>(Margie sampling): </a:t>
                </a:r>
                <a14:m>
                  <m:oMath xmlns:m="http://schemas.openxmlformats.org/officeDocument/2006/math">
                    <m:sSubSup>
                      <m:sSubSupPr>
                        <m:ctrlPr>
                          <a:rPr lang="en-US" altLang="ko-Kore-KR" sz="2800" b="1" i="1">
                            <a:solidFill>
                              <a:srgbClr val="53585F"/>
                            </a:solidFill>
                            <a:latin typeface="Cambria Math" panose="02040503050406030204" pitchFamily="18" charset="0"/>
                            <a:ea typeface="Spoqa Han Sans Neo Bold" panose="020B0500000000000000" pitchFamily="34" charset="-128"/>
                          </a:rPr>
                        </m:ctrlPr>
                      </m:sSubSupPr>
                      <m:e>
                        <m:r>
                          <a:rPr lang="en-US" altLang="ko-Kore-KR" sz="2800" b="1" i="1">
                            <a:solidFill>
                              <a:srgbClr val="53585F"/>
                            </a:solidFill>
                            <a:latin typeface="Cambria Math" panose="02040503050406030204" pitchFamily="18" charset="0"/>
                            <a:ea typeface="Spoqa Han Sans Neo Bold" panose="020B0500000000000000" pitchFamily="34" charset="-128"/>
                          </a:rPr>
                          <m:t>𝒙</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𝑴</m:t>
                        </m:r>
                      </m:sub>
                      <m:sup>
                        <m:r>
                          <a:rPr lang="en-US" altLang="ko-Kore-KR" sz="2800" b="1" i="1">
                            <a:solidFill>
                              <a:srgbClr val="53585F"/>
                            </a:solidFill>
                            <a:latin typeface="Cambria Math" panose="02040503050406030204" pitchFamily="18" charset="0"/>
                            <a:ea typeface="Spoqa Han Sans Neo Bold" panose="020B0500000000000000" pitchFamily="34" charset="-128"/>
                          </a:rPr>
                          <m:t>∗</m:t>
                        </m:r>
                      </m:sup>
                    </m:sSubSup>
                    <m:r>
                      <a:rPr lang="en-US" altLang="ko-Kore-KR" sz="2800" b="1" i="1">
                        <a:solidFill>
                          <a:srgbClr val="53585F"/>
                        </a:solidFill>
                        <a:latin typeface="Cambria Math" panose="02040503050406030204" pitchFamily="18" charset="0"/>
                        <a:ea typeface="Spoqa Han Sans Neo Bold" panose="020B0500000000000000" pitchFamily="34" charset="-128"/>
                      </a:rPr>
                      <m:t>=</m:t>
                    </m:r>
                    <m:r>
                      <a:rPr lang="en-US" altLang="ko-Kore-KR" sz="2800" b="1" i="1">
                        <a:solidFill>
                          <a:srgbClr val="53585F"/>
                        </a:solidFill>
                        <a:latin typeface="Cambria Math" panose="02040503050406030204" pitchFamily="18" charset="0"/>
                        <a:ea typeface="Spoqa Han Sans Neo Bold" panose="020B0500000000000000" pitchFamily="34" charset="-128"/>
                      </a:rPr>
                      <m:t>𝒂𝒓𝒈</m:t>
                    </m:r>
                    <m:r>
                      <a:rPr lang="en-US" altLang="ko-Kore-KR" sz="2800" b="1" i="1">
                        <a:solidFill>
                          <a:srgbClr val="53585F"/>
                        </a:solidFill>
                        <a:latin typeface="Cambria Math" panose="02040503050406030204" pitchFamily="18" charset="0"/>
                        <a:ea typeface="Spoqa Han Sans Neo Bold" panose="020B0500000000000000" pitchFamily="34" charset="-128"/>
                      </a:rPr>
                      <m:t> </m:t>
                    </m:r>
                    <m:r>
                      <a:rPr lang="en-US" altLang="ko-Kore-KR" sz="2800" b="1" i="1">
                        <a:solidFill>
                          <a:srgbClr val="53585F"/>
                        </a:solidFill>
                        <a:latin typeface="Cambria Math" panose="02040503050406030204" pitchFamily="18" charset="0"/>
                        <a:ea typeface="Spoqa Han Sans Neo Bold" panose="020B0500000000000000" pitchFamily="34" charset="-128"/>
                      </a:rPr>
                      <m:t>𝒎𝒊</m:t>
                    </m:r>
                    <m:sSub>
                      <m:sSub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2800" b="1" i="1" smtClean="0">
                            <a:solidFill>
                              <a:srgbClr val="53585F"/>
                            </a:solidFill>
                            <a:latin typeface="Cambria Math" panose="02040503050406030204" pitchFamily="18" charset="0"/>
                            <a:ea typeface="Spoqa Han Sans Neo Bold" panose="020B0500000000000000" pitchFamily="34" charset="-128"/>
                          </a:rPr>
                          <m:t>𝒏</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𝒙</m:t>
                        </m:r>
                      </m:sub>
                    </m:sSub>
                    <m:r>
                      <a:rPr lang="en-US" altLang="ko-Kore-KR" sz="2800" b="1" i="1">
                        <a:solidFill>
                          <a:srgbClr val="53585F"/>
                        </a:solidFill>
                        <a:latin typeface="Cambria Math" panose="02040503050406030204" pitchFamily="18" charset="0"/>
                        <a:ea typeface="Spoqa Han Sans Neo Bold" panose="020B0500000000000000" pitchFamily="34" charset="-128"/>
                      </a:rPr>
                      <m:t>(</m:t>
                    </m:r>
                    <m:sSub>
                      <m:sSubPr>
                        <m:ctrlPr>
                          <a:rPr lang="en-US" altLang="ko-Kore-KR" sz="2800" b="1" i="1">
                            <a:solidFill>
                              <a:srgbClr val="53585F"/>
                            </a:solidFill>
                            <a:latin typeface="Cambria Math" panose="02040503050406030204" pitchFamily="18" charset="0"/>
                            <a:ea typeface="Spoqa Han Sans Neo Bold" panose="020B0500000000000000" pitchFamily="34" charset="-128"/>
                          </a:rPr>
                        </m:ctrlPr>
                      </m:sSubPr>
                      <m:e>
                        <m:r>
                          <a:rPr lang="en-US" altLang="ko-Kore-KR" sz="2800" b="1" i="1">
                            <a:solidFill>
                              <a:srgbClr val="53585F"/>
                            </a:solidFill>
                            <a:latin typeface="Cambria Math" panose="02040503050406030204" pitchFamily="18" charset="0"/>
                            <a:ea typeface="Spoqa Han Sans Neo Bold" panose="020B0500000000000000" pitchFamily="34" charset="-128"/>
                          </a:rPr>
                          <m:t>𝑷</m:t>
                        </m:r>
                      </m:e>
                      <m:sub>
                        <m:r>
                          <a:rPr lang="en-US" altLang="ko-Kore-KR" sz="2800" b="1" i="1">
                            <a:solidFill>
                              <a:srgbClr val="53585F"/>
                            </a:solidFill>
                            <a:latin typeface="Cambria Math" panose="02040503050406030204" pitchFamily="18" charset="0"/>
                            <a:ea typeface="Spoqa Han Sans Neo Bold" panose="020B0500000000000000" pitchFamily="34" charset="-128"/>
                          </a:rPr>
                          <m:t>𝜽</m:t>
                        </m:r>
                      </m:sub>
                    </m:sSub>
                    <m:d>
                      <m:dPr>
                        <m:ctrlPr>
                          <a:rPr lang="en-US" altLang="ko-Kore-KR" sz="2800" b="1" i="1">
                            <a:solidFill>
                              <a:srgbClr val="53585F"/>
                            </a:solidFill>
                            <a:latin typeface="Cambria Math" panose="02040503050406030204" pitchFamily="18" charset="0"/>
                            <a:ea typeface="Spoqa Han Sans Neo Bold" panose="020B0500000000000000" pitchFamily="34" charset="-128"/>
                          </a:rPr>
                        </m:ctrlPr>
                      </m:dPr>
                      <m:e>
                        <m:acc>
                          <m:accPr>
                            <m:chr m:val="̂"/>
                            <m:ctrlPr>
                              <a:rPr lang="en-US" altLang="ko-Kore-KR" sz="2800" b="1" i="1">
                                <a:solidFill>
                                  <a:srgbClr val="53585F"/>
                                </a:solidFill>
                                <a:latin typeface="Cambria Math" panose="02040503050406030204" pitchFamily="18" charset="0"/>
                                <a:ea typeface="Spoqa Han Sans Neo Bold" panose="020B0500000000000000" pitchFamily="34" charset="-128"/>
                              </a:rPr>
                            </m:ctrlPr>
                          </m:accPr>
                          <m:e>
                            <m:sSub>
                              <m:sSub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2800" b="1" i="1">
                                    <a:solidFill>
                                      <a:srgbClr val="53585F"/>
                                    </a:solidFill>
                                    <a:latin typeface="Cambria Math" panose="02040503050406030204" pitchFamily="18" charset="0"/>
                                    <a:ea typeface="Spoqa Han Sans Neo Bold" panose="020B0500000000000000" pitchFamily="34" charset="-128"/>
                                  </a:rPr>
                                  <m:t>𝒚</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𝟏</m:t>
                                </m:r>
                              </m:sub>
                            </m:sSub>
                          </m:e>
                        </m:acc>
                      </m:e>
                      <m:e>
                        <m:r>
                          <a:rPr lang="en-US" altLang="ko-Kore-KR" sz="2800" b="1" i="1">
                            <a:solidFill>
                              <a:srgbClr val="53585F"/>
                            </a:solidFill>
                            <a:latin typeface="Cambria Math" panose="02040503050406030204" pitchFamily="18" charset="0"/>
                            <a:ea typeface="Spoqa Han Sans Neo Bold" panose="020B0500000000000000" pitchFamily="34" charset="-128"/>
                          </a:rPr>
                          <m:t>𝒙</m:t>
                        </m:r>
                      </m:e>
                    </m:d>
                    <m:r>
                      <a:rPr lang="en-US" altLang="ko-Kore-KR" sz="2800" b="1" i="1" smtClean="0">
                        <a:solidFill>
                          <a:srgbClr val="53585F"/>
                        </a:solidFill>
                        <a:latin typeface="Cambria Math" panose="02040503050406030204" pitchFamily="18" charset="0"/>
                        <a:ea typeface="Spoqa Han Sans Neo Bold" panose="020B0500000000000000" pitchFamily="34" charset="-128"/>
                      </a:rPr>
                      <m:t>−</m:t>
                    </m:r>
                    <m:sSub>
                      <m:sSubPr>
                        <m:ctrlPr>
                          <a:rPr lang="en-US" altLang="ko-Kore-KR" sz="2800" b="1" i="1">
                            <a:solidFill>
                              <a:srgbClr val="53585F"/>
                            </a:solidFill>
                            <a:latin typeface="Cambria Math" panose="02040503050406030204" pitchFamily="18" charset="0"/>
                            <a:ea typeface="Spoqa Han Sans Neo Bold" panose="020B0500000000000000" pitchFamily="34" charset="-128"/>
                          </a:rPr>
                        </m:ctrlPr>
                      </m:sSubPr>
                      <m:e>
                        <m:r>
                          <a:rPr lang="en-US" altLang="ko-Kore-KR" sz="2800" b="1" i="1">
                            <a:solidFill>
                              <a:srgbClr val="53585F"/>
                            </a:solidFill>
                            <a:latin typeface="Cambria Math" panose="02040503050406030204" pitchFamily="18" charset="0"/>
                            <a:ea typeface="Spoqa Han Sans Neo Bold" panose="020B0500000000000000" pitchFamily="34" charset="-128"/>
                          </a:rPr>
                          <m:t>𝑷</m:t>
                        </m:r>
                      </m:e>
                      <m:sub>
                        <m:r>
                          <a:rPr lang="en-US" altLang="ko-Kore-KR" sz="2800" b="1" i="1">
                            <a:solidFill>
                              <a:srgbClr val="53585F"/>
                            </a:solidFill>
                            <a:latin typeface="Cambria Math" panose="02040503050406030204" pitchFamily="18" charset="0"/>
                            <a:ea typeface="Spoqa Han Sans Neo Bold" panose="020B0500000000000000" pitchFamily="34" charset="-128"/>
                          </a:rPr>
                          <m:t>𝜽</m:t>
                        </m:r>
                      </m:sub>
                    </m:sSub>
                    <m:d>
                      <m:dPr>
                        <m:ctrlPr>
                          <a:rPr lang="en-US" altLang="ko-Kore-KR" sz="2800" b="1" i="1">
                            <a:solidFill>
                              <a:srgbClr val="53585F"/>
                            </a:solidFill>
                            <a:latin typeface="Cambria Math" panose="02040503050406030204" pitchFamily="18" charset="0"/>
                            <a:ea typeface="Spoqa Han Sans Neo Bold" panose="020B0500000000000000" pitchFamily="34" charset="-128"/>
                          </a:rPr>
                        </m:ctrlPr>
                      </m:dPr>
                      <m:e>
                        <m:acc>
                          <m:accPr>
                            <m:chr m:val="̂"/>
                            <m:ctrlPr>
                              <a:rPr lang="en-US" altLang="ko-Kore-KR" sz="2800" b="1" i="1">
                                <a:solidFill>
                                  <a:srgbClr val="53585F"/>
                                </a:solidFill>
                                <a:latin typeface="Cambria Math" panose="02040503050406030204" pitchFamily="18" charset="0"/>
                                <a:ea typeface="Spoqa Han Sans Neo Bold" panose="020B0500000000000000" pitchFamily="34" charset="-128"/>
                              </a:rPr>
                            </m:ctrlPr>
                          </m:accPr>
                          <m:e>
                            <m:sSub>
                              <m:sSub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2800" b="1" i="1">
                                    <a:solidFill>
                                      <a:srgbClr val="53585F"/>
                                    </a:solidFill>
                                    <a:latin typeface="Cambria Math" panose="02040503050406030204" pitchFamily="18" charset="0"/>
                                    <a:ea typeface="Spoqa Han Sans Neo Bold" panose="020B0500000000000000" pitchFamily="34" charset="-128"/>
                                  </a:rPr>
                                  <m:t>𝒚</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𝟐</m:t>
                                </m:r>
                              </m:sub>
                            </m:sSub>
                          </m:e>
                        </m:acc>
                      </m:e>
                      <m:e>
                        <m:r>
                          <a:rPr lang="en-US" altLang="ko-Kore-KR" sz="2800" b="1" i="1">
                            <a:solidFill>
                              <a:srgbClr val="53585F"/>
                            </a:solidFill>
                            <a:latin typeface="Cambria Math" panose="02040503050406030204" pitchFamily="18" charset="0"/>
                            <a:ea typeface="Spoqa Han Sans Neo Bold" panose="020B0500000000000000" pitchFamily="34" charset="-128"/>
                          </a:rPr>
                          <m:t>𝒙</m:t>
                        </m:r>
                      </m:e>
                    </m:d>
                    <m:r>
                      <a:rPr lang="en-US" altLang="ko-Kore-KR" sz="2800" b="1" i="1">
                        <a:solidFill>
                          <a:srgbClr val="53585F"/>
                        </a:solidFill>
                        <a:latin typeface="Cambria Math" panose="02040503050406030204" pitchFamily="18" charset="0"/>
                        <a:ea typeface="Spoqa Han Sans Neo Bold" panose="020B0500000000000000" pitchFamily="34" charset="-128"/>
                      </a:rPr>
                      <m:t>)</m:t>
                    </m:r>
                  </m:oMath>
                </a14:m>
                <a:endParaRPr lang="en-US" altLang="ko-KR" sz="2800" b="1" dirty="0">
                  <a:solidFill>
                    <a:srgbClr val="53585F"/>
                  </a:solidFill>
                  <a:latin typeface="Spoqa Han Sans Neo Bold" panose="020B0500000000000000" pitchFamily="34" charset="-128"/>
                  <a:ea typeface="Spoqa Han Sans Neo Bold" panose="020B0500000000000000" pitchFamily="34" charset="-128"/>
                </a:endParaRPr>
              </a:p>
              <a:p>
                <a:pPr marL="457200" indent="-457200" latinLnBrk="1">
                  <a:lnSpc>
                    <a:spcPct val="150000"/>
                  </a:lnSpc>
                  <a:buFont typeface="Arial" panose="020B0604020202020204" pitchFamily="34" charset="0"/>
                  <a:buChar char="•"/>
                </a:pPr>
                <a:r>
                  <a:rPr lang="en" altLang="ko-Kore-KR" sz="2800" dirty="0">
                    <a:solidFill>
                      <a:srgbClr val="53585F"/>
                    </a:solidFill>
                    <a:latin typeface="Spoqa Han Sans Neo" panose="020B0500000000000000" pitchFamily="34" charset="-128"/>
                    <a:ea typeface="Spoqa Han Sans Neo" panose="020B0500000000000000" pitchFamily="34" charset="-128"/>
                  </a:rPr>
                  <a:t>LC </a:t>
                </a:r>
                <a:r>
                  <a:rPr lang="ko-KR" altLang="en-US" sz="2800" dirty="0">
                    <a:solidFill>
                      <a:srgbClr val="53585F"/>
                    </a:solidFill>
                    <a:latin typeface="Spoqa Han Sans Neo" panose="020B0500000000000000" pitchFamily="34" charset="-128"/>
                    <a:ea typeface="Spoqa Han Sans Neo" panose="020B0500000000000000" pitchFamily="34" charset="-128"/>
                  </a:rPr>
                  <a:t>전략의 단점은 가장 개연성이 높은 라벨만 고려하고 다른 라벨 확률을 무시한다는 것</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marL="457200" indent="-457200" latinLnBrk="1">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마진 샘플링 전략은 발생 가능성이 가장 높은 첫 번째 라벨과 두 번째 라벨 사이에 가장 작은 차이를 가진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인스턴스를 선택하여 이러한 단점을 극복한다</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en" altLang="ko-Kore-KR" sz="2800" dirty="0">
                    <a:solidFill>
                      <a:srgbClr val="53585F"/>
                    </a:solidFill>
                    <a:latin typeface="Spoqa Han Sans Neo" panose="020B0500000000000000" pitchFamily="34" charset="-128"/>
                    <a:ea typeface="Spoqa Han Sans Neo" panose="020B0500000000000000" pitchFamily="34" charset="-128"/>
                  </a:rPr>
                  <a:t>d1</a:t>
                </a:r>
                <a:r>
                  <a:rPr lang="ko-KR" altLang="en-US" sz="2800" dirty="0">
                    <a:solidFill>
                      <a:srgbClr val="53585F"/>
                    </a:solidFill>
                    <a:latin typeface="Spoqa Han Sans Neo" panose="020B0500000000000000" pitchFamily="34" charset="-128"/>
                    <a:ea typeface="Spoqa Han Sans Neo" panose="020B0500000000000000" pitchFamily="34" charset="-128"/>
                  </a:rPr>
                  <a:t>을 보면</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첫 번째와 두 번째로 가능성이 높은 라벨 사이의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차이는 </a:t>
                </a:r>
                <a:r>
                  <a:rPr lang="en-US" altLang="ko-KR" sz="2800" dirty="0">
                    <a:solidFill>
                      <a:srgbClr val="53585F"/>
                    </a:solidFill>
                    <a:latin typeface="Spoqa Han Sans Neo" panose="020B0500000000000000" pitchFamily="34" charset="-128"/>
                    <a:ea typeface="Spoqa Han Sans Neo" panose="020B0500000000000000" pitchFamily="34" charset="-128"/>
                  </a:rPr>
                  <a:t>0.81(0.9 - 0.09)</a:t>
                </a:r>
                <a:r>
                  <a:rPr lang="ko-KR" altLang="en-US" sz="2800" dirty="0">
                    <a:solidFill>
                      <a:srgbClr val="53585F"/>
                    </a:solidFill>
                    <a:latin typeface="Spoqa Han Sans Neo" panose="020B0500000000000000" pitchFamily="34" charset="-128"/>
                    <a:ea typeface="Spoqa Han Sans Neo" panose="020B0500000000000000" pitchFamily="34" charset="-128"/>
                  </a:rPr>
                  <a:t>이고 </a:t>
                </a:r>
                <a:r>
                  <a:rPr lang="en" altLang="ko-Kore-KR" sz="2800" dirty="0">
                    <a:solidFill>
                      <a:srgbClr val="53585F"/>
                    </a:solidFill>
                    <a:latin typeface="Spoqa Han Sans Neo" panose="020B0500000000000000" pitchFamily="34" charset="-128"/>
                    <a:ea typeface="Spoqa Han Sans Neo" panose="020B0500000000000000" pitchFamily="34" charset="-128"/>
                  </a:rPr>
                  <a:t>d2</a:t>
                </a:r>
                <a:r>
                  <a:rPr lang="ko-KR" altLang="en-US" sz="2800" dirty="0">
                    <a:solidFill>
                      <a:srgbClr val="53585F"/>
                    </a:solidFill>
                    <a:latin typeface="Spoqa Han Sans Neo" panose="020B0500000000000000" pitchFamily="34" charset="-128"/>
                    <a:ea typeface="Spoqa Han Sans Neo" panose="020B0500000000000000" pitchFamily="34" charset="-128"/>
                  </a:rPr>
                  <a:t>의 경우 </a:t>
                </a:r>
                <a:r>
                  <a:rPr lang="en-US" altLang="ko-KR" sz="2800" dirty="0">
                    <a:solidFill>
                      <a:srgbClr val="53585F"/>
                    </a:solidFill>
                    <a:latin typeface="Spoqa Han Sans Neo" panose="020B0500000000000000" pitchFamily="34" charset="-128"/>
                    <a:ea typeface="Spoqa Han Sans Neo" panose="020B0500000000000000" pitchFamily="34" charset="-128"/>
                  </a:rPr>
                  <a:t>0.2(0.5 - 0.3)</a:t>
                </a:r>
                <a:r>
                  <a:rPr lang="ko-KR" altLang="en-US" sz="2800" dirty="0">
                    <a:solidFill>
                      <a:srgbClr val="53585F"/>
                    </a:solidFill>
                    <a:latin typeface="Spoqa Han Sans Neo" panose="020B0500000000000000" pitchFamily="34" charset="-128"/>
                    <a:ea typeface="Spoqa Han Sans Neo" panose="020B0500000000000000" pitchFamily="34" charset="-128"/>
                  </a:rPr>
                  <a:t>이다</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그러므로</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차이가 작은 </a:t>
                </a:r>
                <a:r>
                  <a:rPr lang="en" altLang="ko-Kore-KR" sz="2800" dirty="0">
                    <a:solidFill>
                      <a:srgbClr val="53585F"/>
                    </a:solidFill>
                    <a:latin typeface="Spoqa Han Sans Neo" panose="020B0500000000000000" pitchFamily="34" charset="-128"/>
                    <a:ea typeface="Spoqa Han Sans Neo" panose="020B0500000000000000" pitchFamily="34" charset="-128"/>
                  </a:rPr>
                  <a:t>d2</a:t>
                </a:r>
                <a:r>
                  <a:rPr lang="ko-KR" altLang="en-US" sz="2800" dirty="0" err="1">
                    <a:solidFill>
                      <a:srgbClr val="53585F"/>
                    </a:solidFill>
                    <a:latin typeface="Spoqa Han Sans Neo" panose="020B0500000000000000" pitchFamily="34" charset="-128"/>
                    <a:ea typeface="Spoqa Han Sans Neo" panose="020B0500000000000000" pitchFamily="34" charset="-128"/>
                  </a:rPr>
                  <a:t>를</a:t>
                </a:r>
                <a:r>
                  <a:rPr lang="ko-KR" altLang="en-US" sz="2800" dirty="0">
                    <a:solidFill>
                      <a:srgbClr val="53585F"/>
                    </a:solidFill>
                    <a:latin typeface="Spoqa Han Sans Neo" panose="020B0500000000000000" pitchFamily="34" charset="-128"/>
                    <a:ea typeface="Spoqa Han Sans Neo" panose="020B0500000000000000" pitchFamily="34" charset="-128"/>
                  </a:rPr>
                  <a:t> 다시 선택합니다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latinLnBrk="1">
                  <a:lnSpc>
                    <a:spcPct val="150000"/>
                  </a:lnSpc>
                </a:pP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latinLnBrk="1">
                  <a:lnSpc>
                    <a:spcPct val="150000"/>
                  </a:lnSpc>
                </a:pPr>
                <a:r>
                  <a:rPr lang="ko-KR" altLang="en-US" sz="2800" b="1" dirty="0">
                    <a:solidFill>
                      <a:srgbClr val="53585F"/>
                    </a:solidFill>
                    <a:latin typeface="Spoqa Han Sans Neo Bold" panose="020B0500000000000000" pitchFamily="34" charset="-128"/>
                    <a:ea typeface="Spoqa Han Sans Neo Bold" panose="020B0500000000000000" pitchFamily="34" charset="-128"/>
                  </a:rPr>
                  <a:t>엔트로피 샘플링 </a:t>
                </a:r>
                <a:r>
                  <a:rPr lang="en-US" altLang="ko-KR" sz="2800" b="1" dirty="0">
                    <a:solidFill>
                      <a:srgbClr val="53585F"/>
                    </a:solidFill>
                    <a:latin typeface="Spoqa Han Sans Neo Bold" panose="020B0500000000000000" pitchFamily="34" charset="-128"/>
                    <a:ea typeface="Spoqa Han Sans Neo Bold" panose="020B0500000000000000" pitchFamily="34" charset="-128"/>
                  </a:rPr>
                  <a:t>(Entropy sampling): </a:t>
                </a:r>
                <a14:m>
                  <m:oMath xmlns:m="http://schemas.openxmlformats.org/officeDocument/2006/math">
                    <m:sSubSup>
                      <m:sSubSupPr>
                        <m:ctrlPr>
                          <a:rPr lang="en-US" altLang="ko-Kore-KR" sz="2800" b="1" i="1">
                            <a:solidFill>
                              <a:srgbClr val="53585F"/>
                            </a:solidFill>
                            <a:latin typeface="Cambria Math" panose="02040503050406030204" pitchFamily="18" charset="0"/>
                            <a:ea typeface="Spoqa Han Sans Neo Bold" panose="020B0500000000000000" pitchFamily="34" charset="-128"/>
                          </a:rPr>
                        </m:ctrlPr>
                      </m:sSubSupPr>
                      <m:e>
                        <m:r>
                          <a:rPr lang="en-US" altLang="ko-Kore-KR" sz="2800" b="1" i="1">
                            <a:solidFill>
                              <a:srgbClr val="53585F"/>
                            </a:solidFill>
                            <a:latin typeface="Cambria Math" panose="02040503050406030204" pitchFamily="18" charset="0"/>
                            <a:ea typeface="Spoqa Han Sans Neo Bold" panose="020B0500000000000000" pitchFamily="34" charset="-128"/>
                          </a:rPr>
                          <m:t>𝒙</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𝑯</m:t>
                        </m:r>
                      </m:sub>
                      <m:sup>
                        <m:r>
                          <a:rPr lang="en-US" altLang="ko-Kore-KR" sz="2800" b="1" i="1">
                            <a:solidFill>
                              <a:srgbClr val="53585F"/>
                            </a:solidFill>
                            <a:latin typeface="Cambria Math" panose="02040503050406030204" pitchFamily="18" charset="0"/>
                            <a:ea typeface="Spoqa Han Sans Neo Bold" panose="020B0500000000000000" pitchFamily="34" charset="-128"/>
                          </a:rPr>
                          <m:t>∗</m:t>
                        </m:r>
                      </m:sup>
                    </m:sSubSup>
                    <m:r>
                      <a:rPr lang="en-US" altLang="ko-Kore-KR" sz="2800" b="1" i="1" smtClean="0">
                        <a:solidFill>
                          <a:srgbClr val="53585F"/>
                        </a:solidFill>
                        <a:latin typeface="Cambria Math" panose="02040503050406030204" pitchFamily="18" charset="0"/>
                        <a:ea typeface="Spoqa Han Sans Neo Bold" panose="020B0500000000000000" pitchFamily="34" charset="-128"/>
                      </a:rPr>
                      <m:t>=</m:t>
                    </m:r>
                    <m:r>
                      <a:rPr lang="en-US" altLang="ko-Kore-KR" sz="2800" b="1" i="1" smtClean="0">
                        <a:solidFill>
                          <a:srgbClr val="53585F"/>
                        </a:solidFill>
                        <a:latin typeface="Cambria Math" panose="02040503050406030204" pitchFamily="18" charset="0"/>
                        <a:ea typeface="Spoqa Han Sans Neo Bold" panose="020B0500000000000000" pitchFamily="34" charset="-128"/>
                      </a:rPr>
                      <m:t>𝒂𝒓𝒈𝒎𝒂</m:t>
                    </m:r>
                    <m:sSub>
                      <m:sSub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2800" b="1" i="1" smtClean="0">
                            <a:solidFill>
                              <a:srgbClr val="53585F"/>
                            </a:solidFill>
                            <a:latin typeface="Cambria Math" panose="02040503050406030204" pitchFamily="18" charset="0"/>
                            <a:ea typeface="Spoqa Han Sans Neo Bold" panose="020B0500000000000000" pitchFamily="34" charset="-128"/>
                          </a:rPr>
                          <m:t>𝒙</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𝒙</m:t>
                        </m:r>
                      </m:sub>
                    </m:sSub>
                    <m:r>
                      <a:rPr lang="en-US" altLang="ko-Kore-KR" sz="2800" b="1" i="1" smtClean="0">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naryPr>
                      <m:sub>
                        <m:r>
                          <a:rPr lang="en-US" altLang="ko-Kore-KR" sz="2800" b="1" i="1" smtClean="0">
                            <a:solidFill>
                              <a:srgbClr val="53585F"/>
                            </a:solidFill>
                            <a:latin typeface="Cambria Math" panose="02040503050406030204" pitchFamily="18" charset="0"/>
                            <a:ea typeface="Spoqa Han Sans Neo Bold" panose="020B0500000000000000" pitchFamily="34" charset="-128"/>
                          </a:rPr>
                          <m:t>𝒊</m:t>
                        </m:r>
                      </m:sub>
                      <m:sup/>
                      <m:e>
                        <m:sSub>
                          <m:sSub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2800" b="1" i="1" smtClean="0">
                                <a:solidFill>
                                  <a:srgbClr val="53585F"/>
                                </a:solidFill>
                                <a:latin typeface="Cambria Math" panose="02040503050406030204" pitchFamily="18" charset="0"/>
                                <a:ea typeface="Spoqa Han Sans Neo Bold" panose="020B0500000000000000" pitchFamily="34" charset="-128"/>
                              </a:rPr>
                              <m:t>𝑷</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𝜽</m:t>
                            </m:r>
                          </m:sub>
                        </m:sSub>
                        <m:d>
                          <m:d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dPr>
                          <m:e>
                            <m:sSub>
                              <m:sSub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2800" b="1" i="1" smtClean="0">
                                    <a:solidFill>
                                      <a:srgbClr val="53585F"/>
                                    </a:solidFill>
                                    <a:latin typeface="Cambria Math" panose="02040503050406030204" pitchFamily="18" charset="0"/>
                                    <a:ea typeface="Spoqa Han Sans Neo Bold" panose="020B0500000000000000" pitchFamily="34" charset="-128"/>
                                  </a:rPr>
                                  <m:t>𝒚</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𝒊</m:t>
                                </m:r>
                              </m:sub>
                            </m:sSub>
                          </m:e>
                          <m:e>
                            <m:r>
                              <a:rPr lang="en-US" altLang="ko-Kore-KR" sz="2800" b="1" i="1" smtClean="0">
                                <a:solidFill>
                                  <a:srgbClr val="53585F"/>
                                </a:solidFill>
                                <a:latin typeface="Cambria Math" panose="02040503050406030204" pitchFamily="18" charset="0"/>
                                <a:ea typeface="Spoqa Han Sans Neo Bold" panose="020B0500000000000000" pitchFamily="34" charset="-128"/>
                              </a:rPr>
                              <m:t>𝒙</m:t>
                            </m:r>
                          </m:e>
                        </m:d>
                        <m:r>
                          <a:rPr lang="en-US" altLang="ko-Kore-KR" sz="2800" b="1" i="1" smtClean="0">
                            <a:solidFill>
                              <a:srgbClr val="53585F"/>
                            </a:solidFill>
                            <a:latin typeface="Cambria Math" panose="02040503050406030204" pitchFamily="18" charset="0"/>
                            <a:ea typeface="Spoqa Han Sans Neo Bold" panose="020B0500000000000000" pitchFamily="34" charset="-128"/>
                          </a:rPr>
                          <m:t>𝒍𝒐𝒈</m:t>
                        </m:r>
                        <m:sSub>
                          <m:sSub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2800" b="1" i="1" smtClean="0">
                                <a:solidFill>
                                  <a:srgbClr val="53585F"/>
                                </a:solidFill>
                                <a:latin typeface="Cambria Math" panose="02040503050406030204" pitchFamily="18" charset="0"/>
                                <a:ea typeface="Spoqa Han Sans Neo Bold" panose="020B0500000000000000" pitchFamily="34" charset="-128"/>
                              </a:rPr>
                              <m:t>𝑷</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𝜽</m:t>
                            </m:r>
                          </m:sub>
                        </m:sSub>
                        <m:r>
                          <a:rPr lang="en-US" altLang="ko-Kore-KR" sz="2800" b="1" i="1" smtClean="0">
                            <a:solidFill>
                              <a:srgbClr val="53585F"/>
                            </a:solidFill>
                            <a:latin typeface="Cambria Math" panose="02040503050406030204" pitchFamily="18" charset="0"/>
                            <a:ea typeface="Spoqa Han Sans Neo Bold" panose="020B0500000000000000" pitchFamily="34" charset="-128"/>
                          </a:rPr>
                          <m:t>(</m:t>
                        </m:r>
                        <m:sSub>
                          <m:sSubPr>
                            <m:ctrlPr>
                              <a:rPr lang="en-US" altLang="ko-Kore-KR" sz="2800" b="1" i="1" smtClean="0">
                                <a:solidFill>
                                  <a:srgbClr val="53585F"/>
                                </a:solidFill>
                                <a:latin typeface="Cambria Math" panose="02040503050406030204" pitchFamily="18" charset="0"/>
                                <a:ea typeface="Spoqa Han Sans Neo Bold" panose="020B0500000000000000" pitchFamily="34" charset="-128"/>
                              </a:rPr>
                            </m:ctrlPr>
                          </m:sSubPr>
                          <m:e>
                            <m:r>
                              <a:rPr lang="en-US" altLang="ko-Kore-KR" sz="2800" b="1" i="1" smtClean="0">
                                <a:solidFill>
                                  <a:srgbClr val="53585F"/>
                                </a:solidFill>
                                <a:latin typeface="Cambria Math" panose="02040503050406030204" pitchFamily="18" charset="0"/>
                                <a:ea typeface="Spoqa Han Sans Neo Bold" panose="020B0500000000000000" pitchFamily="34" charset="-128"/>
                              </a:rPr>
                              <m:t>𝒚</m:t>
                            </m:r>
                          </m:e>
                          <m:sub>
                            <m:r>
                              <a:rPr lang="en-US" altLang="ko-Kore-KR" sz="2800" b="1" i="1" smtClean="0">
                                <a:solidFill>
                                  <a:srgbClr val="53585F"/>
                                </a:solidFill>
                                <a:latin typeface="Cambria Math" panose="02040503050406030204" pitchFamily="18" charset="0"/>
                                <a:ea typeface="Spoqa Han Sans Neo Bold" panose="020B0500000000000000" pitchFamily="34" charset="-128"/>
                              </a:rPr>
                              <m:t>𝒊</m:t>
                            </m:r>
                          </m:sub>
                        </m:sSub>
                        <m:r>
                          <a:rPr lang="en-US" altLang="ko-Kore-KR" sz="2800" b="1" i="1" smtClean="0">
                            <a:solidFill>
                              <a:srgbClr val="53585F"/>
                            </a:solidFill>
                            <a:latin typeface="Cambria Math" panose="02040503050406030204" pitchFamily="18" charset="0"/>
                            <a:ea typeface="Spoqa Han Sans Neo Bold" panose="020B0500000000000000" pitchFamily="34" charset="-128"/>
                          </a:rPr>
                          <m:t>|</m:t>
                        </m:r>
                        <m:r>
                          <a:rPr lang="en-US" altLang="ko-Kore-KR" sz="2800" b="1" i="1" smtClean="0">
                            <a:solidFill>
                              <a:srgbClr val="53585F"/>
                            </a:solidFill>
                            <a:latin typeface="Cambria Math" panose="02040503050406030204" pitchFamily="18" charset="0"/>
                            <a:ea typeface="Spoqa Han Sans Neo Bold" panose="020B0500000000000000" pitchFamily="34" charset="-128"/>
                          </a:rPr>
                          <m:t>𝒙</m:t>
                        </m:r>
                        <m:r>
                          <a:rPr lang="en-US" altLang="ko-Kore-KR" sz="2800" b="1" i="1" smtClean="0">
                            <a:solidFill>
                              <a:srgbClr val="53585F"/>
                            </a:solidFill>
                            <a:latin typeface="Cambria Math" panose="02040503050406030204" pitchFamily="18" charset="0"/>
                            <a:ea typeface="Spoqa Han Sans Neo Bold" panose="020B0500000000000000" pitchFamily="34" charset="-128"/>
                          </a:rPr>
                          <m:t>)</m:t>
                        </m:r>
                      </m:e>
                    </m:nary>
                    <m:r>
                      <a:rPr lang="en-US" altLang="ko-Kore-KR" sz="2800" b="1" i="1" smtClean="0">
                        <a:solidFill>
                          <a:srgbClr val="53585F"/>
                        </a:solidFill>
                        <a:latin typeface="Cambria Math" panose="02040503050406030204" pitchFamily="18" charset="0"/>
                        <a:ea typeface="Spoqa Han Sans Neo Bold" panose="020B0500000000000000" pitchFamily="34" charset="-128"/>
                      </a:rPr>
                      <m:t>)</m:t>
                    </m:r>
                  </m:oMath>
                </a14:m>
                <a:endParaRPr lang="en-US" altLang="ko-KR" sz="2800" b="1" dirty="0">
                  <a:solidFill>
                    <a:srgbClr val="53585F"/>
                  </a:solidFill>
                  <a:latin typeface="Spoqa Han Sans Neo Bold" panose="020B0500000000000000" pitchFamily="34" charset="-128"/>
                  <a:ea typeface="Spoqa Han Sans Neo Bold" panose="020B0500000000000000" pitchFamily="34" charset="-128"/>
                </a:endParaRPr>
              </a:p>
              <a:p>
                <a:pPr marL="457200" indent="-457200" latinLnBrk="1">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가능한 모든 레이블 확률을 활용하기 위해 엔트로피</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정보량</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을 사용한다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marL="457200" indent="-457200" latinLnBrk="1">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엔트로피 공식</a:t>
                </a:r>
                <a:r>
                  <a:rPr lang="en-US" altLang="ko-KR" sz="2800" dirty="0">
                    <a:solidFill>
                      <a:srgbClr val="53585F"/>
                    </a:solidFill>
                    <a:latin typeface="Spoqa Han Sans Neo" panose="020B0500000000000000" pitchFamily="34" charset="-128"/>
                    <a:ea typeface="Spoqa Han Sans Neo" panose="020B0500000000000000" pitchFamily="34" charset="-128"/>
                  </a:rPr>
                  <a:t>(</a:t>
                </a:r>
                <a14:m>
                  <m:oMath xmlns:m="http://schemas.openxmlformats.org/officeDocument/2006/math">
                    <m:r>
                      <a:rPr lang="en-US" altLang="ko-KR" sz="2800" b="0" i="1" smtClean="0">
                        <a:solidFill>
                          <a:srgbClr val="53585F"/>
                        </a:solidFill>
                        <a:latin typeface="Cambria Math" panose="02040503050406030204" pitchFamily="18" charset="0"/>
                        <a:ea typeface="Spoqa Han Sans Neo Bold" panose="020B0500000000000000" pitchFamily="34" charset="-128"/>
                      </a:rPr>
                      <m:t>𝑝𝑙𝑜</m:t>
                    </m:r>
                    <m:sSub>
                      <m:sSubPr>
                        <m:ctrlPr>
                          <a:rPr lang="en-US" altLang="ko-KR" sz="28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2800" b="0" i="1" smtClean="0">
                            <a:solidFill>
                              <a:srgbClr val="53585F"/>
                            </a:solidFill>
                            <a:latin typeface="Cambria Math" panose="02040503050406030204" pitchFamily="18" charset="0"/>
                            <a:ea typeface="Spoqa Han Sans Neo Bold" panose="020B0500000000000000" pitchFamily="34" charset="-128"/>
                          </a:rPr>
                          <m:t>𝑔</m:t>
                        </m:r>
                      </m:e>
                      <m:sub>
                        <m:r>
                          <a:rPr lang="en-US" altLang="ko-KR" sz="2800" b="0" i="1" smtClean="0">
                            <a:solidFill>
                              <a:srgbClr val="53585F"/>
                            </a:solidFill>
                            <a:latin typeface="Cambria Math" panose="02040503050406030204" pitchFamily="18" charset="0"/>
                            <a:ea typeface="Spoqa Han Sans Neo Bold" panose="020B0500000000000000" pitchFamily="34" charset="-128"/>
                          </a:rPr>
                          <m:t>2</m:t>
                        </m:r>
                      </m:sub>
                    </m:sSub>
                    <m:r>
                      <a:rPr lang="en-US" altLang="ko-KR" sz="2800" b="0" i="1" smtClean="0">
                        <a:solidFill>
                          <a:srgbClr val="53585F"/>
                        </a:solidFill>
                        <a:latin typeface="Cambria Math" panose="02040503050406030204" pitchFamily="18" charset="0"/>
                        <a:ea typeface="Spoqa Han Sans Neo Bold" panose="020B0500000000000000" pitchFamily="34" charset="-128"/>
                      </a:rPr>
                      <m:t>𝑝</m:t>
                    </m:r>
                  </m:oMath>
                </a14:m>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이 각 인스턴스에 적용되고 값이 가장 큰 인스턴스가 </a:t>
                </a:r>
                <a:r>
                  <a:rPr lang="ko-KR" altLang="en-US" sz="2800" dirty="0" err="1">
                    <a:solidFill>
                      <a:srgbClr val="53585F"/>
                    </a:solidFill>
                    <a:latin typeface="Spoqa Han Sans Neo" panose="020B0500000000000000" pitchFamily="34" charset="-128"/>
                    <a:ea typeface="Spoqa Han Sans Neo" panose="020B0500000000000000" pitchFamily="34" charset="-128"/>
                  </a:rPr>
                  <a:t>쿼리된다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marL="457200" indent="-457200" latinLnBrk="1">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이 예에서 </a:t>
                </a:r>
                <a:r>
                  <a:rPr lang="en" altLang="ko-Kore-KR" sz="2800" dirty="0">
                    <a:solidFill>
                      <a:srgbClr val="53585F"/>
                    </a:solidFill>
                    <a:latin typeface="Spoqa Han Sans Neo" panose="020B0500000000000000" pitchFamily="34" charset="-128"/>
                    <a:ea typeface="Spoqa Han Sans Neo" panose="020B0500000000000000" pitchFamily="34" charset="-128"/>
                  </a:rPr>
                  <a:t>d1</a:t>
                </a:r>
                <a:r>
                  <a:rPr lang="ko-KR" altLang="en-US" sz="2800" dirty="0">
                    <a:solidFill>
                      <a:srgbClr val="53585F"/>
                    </a:solidFill>
                    <a:latin typeface="Spoqa Han Sans Neo" panose="020B0500000000000000" pitchFamily="34" charset="-128"/>
                    <a:ea typeface="Spoqa Han Sans Neo" panose="020B0500000000000000" pitchFamily="34" charset="-128"/>
                  </a:rPr>
                  <a:t>의 값은 </a:t>
                </a:r>
                <a:r>
                  <a:rPr lang="en-US" altLang="ko-KR" sz="2800" dirty="0">
                    <a:solidFill>
                      <a:srgbClr val="53585F"/>
                    </a:solidFill>
                    <a:latin typeface="Spoqa Han Sans Neo" panose="020B0500000000000000" pitchFamily="34" charset="-128"/>
                    <a:ea typeface="Spoqa Han Sans Neo" panose="020B0500000000000000" pitchFamily="34" charset="-128"/>
                  </a:rPr>
                  <a:t>0.155</a:t>
                </a:r>
                <a:r>
                  <a:rPr lang="ko-KR" altLang="en-US" sz="2800" dirty="0">
                    <a:solidFill>
                      <a:srgbClr val="53585F"/>
                    </a:solidFill>
                    <a:latin typeface="Spoqa Han Sans Neo" panose="020B0500000000000000" pitchFamily="34" charset="-128"/>
                    <a:ea typeface="Spoqa Han Sans Neo" panose="020B0500000000000000" pitchFamily="34" charset="-128"/>
                  </a:rPr>
                  <a:t>이고 </a:t>
                </a:r>
                <a:r>
                  <a:rPr lang="en" altLang="ko-Kore-KR" sz="2800" dirty="0">
                    <a:solidFill>
                      <a:srgbClr val="53585F"/>
                    </a:solidFill>
                    <a:latin typeface="Spoqa Han Sans Neo" panose="020B0500000000000000" pitchFamily="34" charset="-128"/>
                    <a:ea typeface="Spoqa Han Sans Neo" panose="020B0500000000000000" pitchFamily="34" charset="-128"/>
                  </a:rPr>
                  <a:t>d2</a:t>
                </a:r>
                <a:r>
                  <a:rPr lang="ko-KR" altLang="en-US" sz="2800" dirty="0">
                    <a:solidFill>
                      <a:srgbClr val="53585F"/>
                    </a:solidFill>
                    <a:latin typeface="Spoqa Han Sans Neo" panose="020B0500000000000000" pitchFamily="34" charset="-128"/>
                    <a:ea typeface="Spoqa Han Sans Neo" panose="020B0500000000000000" pitchFamily="34" charset="-128"/>
                  </a:rPr>
                  <a:t>의 값은 </a:t>
                </a:r>
                <a:r>
                  <a:rPr lang="en-US" altLang="ko-KR" sz="2800" dirty="0">
                    <a:solidFill>
                      <a:srgbClr val="53585F"/>
                    </a:solidFill>
                    <a:latin typeface="Spoqa Han Sans Neo" panose="020B0500000000000000" pitchFamily="34" charset="-128"/>
                    <a:ea typeface="Spoqa Han Sans Neo" panose="020B0500000000000000" pitchFamily="34" charset="-128"/>
                  </a:rPr>
                  <a:t>0.447</a:t>
                </a:r>
                <a:r>
                  <a:rPr lang="ko-KR" altLang="en-US" sz="2800" dirty="0">
                    <a:solidFill>
                      <a:srgbClr val="53585F"/>
                    </a:solidFill>
                    <a:latin typeface="Spoqa Han Sans Neo" panose="020B0500000000000000" pitchFamily="34" charset="-128"/>
                    <a:ea typeface="Spoqa Han Sans Neo" panose="020B0500000000000000" pitchFamily="34" charset="-128"/>
                  </a:rPr>
                  <a:t>이므로 학습자는 다시 </a:t>
                </a:r>
                <a:r>
                  <a:rPr lang="en" altLang="ko-Kore-KR" sz="2800" dirty="0">
                    <a:solidFill>
                      <a:srgbClr val="53585F"/>
                    </a:solidFill>
                    <a:latin typeface="Spoqa Han Sans Neo" panose="020B0500000000000000" pitchFamily="34" charset="-128"/>
                    <a:ea typeface="Spoqa Han Sans Neo" panose="020B0500000000000000" pitchFamily="34" charset="-128"/>
                  </a:rPr>
                  <a:t>d2</a:t>
                </a:r>
                <a:r>
                  <a:rPr lang="ko-KR" altLang="en-US" sz="2800" dirty="0" err="1">
                    <a:solidFill>
                      <a:srgbClr val="53585F"/>
                    </a:solidFill>
                    <a:latin typeface="Spoqa Han Sans Neo" panose="020B0500000000000000" pitchFamily="34" charset="-128"/>
                    <a:ea typeface="Spoqa Han Sans Neo" panose="020B0500000000000000" pitchFamily="34" charset="-128"/>
                  </a:rPr>
                  <a:t>를</a:t>
                </a:r>
                <a:r>
                  <a:rPr lang="ko-KR" altLang="en-US" sz="2800" dirty="0">
                    <a:solidFill>
                      <a:srgbClr val="53585F"/>
                    </a:solidFill>
                    <a:latin typeface="Spoqa Han Sans Neo" panose="020B0500000000000000" pitchFamily="34" charset="-128"/>
                    <a:ea typeface="Spoqa Han Sans Neo" panose="020B0500000000000000" pitchFamily="34" charset="-128"/>
                  </a:rPr>
                  <a:t> 선택한다</a:t>
                </a:r>
                <a:r>
                  <a:rPr lang="en-US" altLang="ko-KR" sz="2800" dirty="0">
                    <a:solidFill>
                      <a:srgbClr val="53585F"/>
                    </a:solidFill>
                    <a:latin typeface="Spoqa Han Sans Neo" panose="020B0500000000000000" pitchFamily="34" charset="-128"/>
                    <a:ea typeface="Spoqa Han Sans Neo" panose="020B0500000000000000" pitchFamily="34" charset="-128"/>
                  </a:rPr>
                  <a:t>.</a:t>
                </a:r>
                <a:endParaRPr lang="en" altLang="ko-Kore-KR" sz="2800" dirty="0">
                  <a:solidFill>
                    <a:srgbClr val="53585F"/>
                  </a:solidFill>
                  <a:latin typeface="Spoqa Han Sans Neo" panose="020B0500000000000000" pitchFamily="34" charset="-128"/>
                  <a:ea typeface="Spoqa Han Sans Neo" panose="020B0500000000000000" pitchFamily="34" charset="-128"/>
                </a:endParaRPr>
              </a:p>
            </p:txBody>
          </p:sp>
        </mc:Choice>
        <mc:Fallback>
          <p:sp>
            <p:nvSpPr>
              <p:cNvPr id="16" name="TextBox 15">
                <a:extLst>
                  <a:ext uri="{FF2B5EF4-FFF2-40B4-BE49-F238E27FC236}">
                    <a16:creationId xmlns:a16="http://schemas.microsoft.com/office/drawing/2014/main" id="{771F1217-C6BD-8042-BD6D-75D0E1DEF509}"/>
                  </a:ext>
                </a:extLst>
              </p:cNvPr>
              <p:cNvSpPr txBox="1">
                <a:spLocks noRot="1" noChangeAspect="1" noMove="1" noResize="1" noEditPoints="1" noAdjustHandles="1" noChangeArrowheads="1" noChangeShapeType="1" noTextEdit="1"/>
              </p:cNvSpPr>
              <p:nvPr/>
            </p:nvSpPr>
            <p:spPr>
              <a:xfrm>
                <a:off x="1907829" y="2916063"/>
                <a:ext cx="21039450" cy="10369057"/>
              </a:xfrm>
              <a:prstGeom prst="rect">
                <a:avLst/>
              </a:prstGeom>
              <a:blipFill>
                <a:blip r:embed="rId5"/>
                <a:stretch>
                  <a:fillRect l="-604" b="-857"/>
                </a:stretch>
              </a:blipFill>
            </p:spPr>
            <p:txBody>
              <a:bodyPr/>
              <a:lstStyle/>
              <a:p>
                <a:r>
                  <a:rPr lang="ko-Kore-KR" altLang="en-US">
                    <a:noFill/>
                  </a:rPr>
                  <a:t> </a:t>
                </a:r>
              </a:p>
            </p:txBody>
          </p:sp>
        </mc:Fallback>
      </mc:AlternateContent>
      <p:pic>
        <p:nvPicPr>
          <p:cNvPr id="3" name="그림 2">
            <a:extLst>
              <a:ext uri="{FF2B5EF4-FFF2-40B4-BE49-F238E27FC236}">
                <a16:creationId xmlns:a16="http://schemas.microsoft.com/office/drawing/2014/main" id="{B5212F99-91EC-7A46-82AE-AD0745266EAC}"/>
              </a:ext>
            </a:extLst>
          </p:cNvPr>
          <p:cNvPicPr>
            <a:picLocks noChangeAspect="1"/>
          </p:cNvPicPr>
          <p:nvPr/>
        </p:nvPicPr>
        <p:blipFill>
          <a:blip r:embed="rId6"/>
          <a:stretch>
            <a:fillRect/>
          </a:stretch>
        </p:blipFill>
        <p:spPr>
          <a:xfrm>
            <a:off x="10778836" y="30086"/>
            <a:ext cx="9482526" cy="2986514"/>
          </a:xfrm>
          <a:prstGeom prst="rect">
            <a:avLst/>
          </a:prstGeom>
        </p:spPr>
      </p:pic>
      <p:pic>
        <p:nvPicPr>
          <p:cNvPr id="12" name="Picture 6" descr="Fig5">
            <a:extLst>
              <a:ext uri="{FF2B5EF4-FFF2-40B4-BE49-F238E27FC236}">
                <a16:creationId xmlns:a16="http://schemas.microsoft.com/office/drawing/2014/main" id="{8E031139-D4D6-0B46-AC75-89F8281A6E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60685" y="5272073"/>
            <a:ext cx="6921727" cy="208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744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부족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Pooling </a:t>
            </a:r>
            <a:r>
              <a:rPr kumimoji="1" lang="ko-Kore-KR" altLang="en-US" sz="2800" dirty="0">
                <a:latin typeface="Spoqa Han Sans Neo" panose="020B0500000000000000" pitchFamily="34" charset="-128"/>
                <a:ea typeface="Spoqa Han Sans Neo" panose="020B0500000000000000" pitchFamily="34" charset="-128"/>
              </a:rPr>
              <a:t>기반 </a:t>
            </a:r>
            <a:r>
              <a:rPr kumimoji="1" lang="en-US" altLang="ko-Kore-KR" sz="2800" dirty="0">
                <a:latin typeface="Spoqa Han Sans Neo" panose="020B0500000000000000" pitchFamily="34" charset="-128"/>
                <a:ea typeface="Spoqa Han Sans Neo" panose="020B0500000000000000" pitchFamily="34" charset="-128"/>
              </a:rPr>
              <a:t>active learning </a:t>
            </a:r>
            <a:r>
              <a:rPr kumimoji="1" lang="ko-Kore-KR" altLang="en-US" sz="2800" dirty="0">
                <a:latin typeface="Spoqa Han Sans Neo" panose="020B0500000000000000" pitchFamily="34" charset="-128"/>
                <a:ea typeface="Spoqa Han Sans Neo" panose="020B0500000000000000" pitchFamily="34" charset="-128"/>
              </a:rPr>
              <a:t>의 예</a:t>
            </a:r>
            <a:r>
              <a:rPr kumimoji="1" lang="en-US" altLang="ko-Kore-KR" sz="2800" dirty="0">
                <a:latin typeface="Spoqa Han Sans Neo" panose="020B0500000000000000" pitchFamily="34" charset="-128"/>
                <a:ea typeface="Spoqa Han Sans Neo" panose="020B0500000000000000" pitchFamily="34" charset="-128"/>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5" name="TextBox 14">
            <a:extLst>
              <a:ext uri="{FF2B5EF4-FFF2-40B4-BE49-F238E27FC236}">
                <a16:creationId xmlns:a16="http://schemas.microsoft.com/office/drawing/2014/main" id="{EA6A1864-3D1C-F24A-9C4F-8E975877DF6B}"/>
              </a:ext>
            </a:extLst>
          </p:cNvPr>
          <p:cNvSpPr txBox="1"/>
          <p:nvPr/>
        </p:nvSpPr>
        <p:spPr>
          <a:xfrm>
            <a:off x="1907829" y="12201153"/>
            <a:ext cx="18917784" cy="369332"/>
          </a:xfrm>
          <a:prstGeom prst="rect">
            <a:avLst/>
          </a:prstGeom>
          <a:noFill/>
        </p:spPr>
        <p:txBody>
          <a:bodyPr wrap="square">
            <a:spAutoFit/>
          </a:bodyPr>
          <a:lstStyle/>
          <a:p>
            <a:pPr algn="ctr"/>
            <a:r>
              <a:rPr lang="en" altLang="ko-Kore-KR" dirty="0">
                <a:solidFill>
                  <a:srgbClr val="53585F"/>
                </a:solidFill>
                <a:latin typeface="Spoqa Han Sans Neo" panose="020B0500000000000000" pitchFamily="34" charset="-128"/>
                <a:ea typeface="Spoqa Han Sans Neo" panose="020B0500000000000000" pitchFamily="34" charset="-128"/>
                <a:hlinkClick r:id="rId4"/>
              </a:rPr>
              <a:t>https://www.datacamp.com/community/tutorials/active-learning</a:t>
            </a:r>
            <a:r>
              <a:rPr lang="en" altLang="ko-Kore-KR" dirty="0">
                <a:solidFill>
                  <a:srgbClr val="53585F"/>
                </a:solidFill>
                <a:latin typeface="Spoqa Han Sans Neo" panose="020B0500000000000000" pitchFamily="34" charset="-128"/>
                <a:ea typeface="Spoqa Han Sans Neo" panose="020B0500000000000000" pitchFamily="34" charset="-128"/>
              </a:rPr>
              <a:t> </a:t>
            </a:r>
            <a:r>
              <a:rPr lang="en-US" altLang="ko-KR" dirty="0">
                <a:solidFill>
                  <a:srgbClr val="53585F"/>
                </a:solidFill>
                <a:latin typeface="Spoqa Han Sans Neo" panose="020B0500000000000000" pitchFamily="34" charset="-128"/>
                <a:ea typeface="Spoqa Han Sans Neo" panose="020B0500000000000000" pitchFamily="34" charset="-128"/>
              </a:rPr>
              <a:t>| </a:t>
            </a:r>
            <a:r>
              <a:rPr lang="en" altLang="ko-Kore-KR" dirty="0">
                <a:solidFill>
                  <a:srgbClr val="53585F"/>
                </a:solidFill>
                <a:latin typeface="Spoqa Han Sans Neo" panose="020B0500000000000000" pitchFamily="34" charset="-128"/>
                <a:ea typeface="Spoqa Han Sans Neo" panose="020B0500000000000000" pitchFamily="34" charset="-128"/>
              </a:rPr>
              <a:t> Settles, Burr. "Active learning literature survey." (2009).</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21508" name="Picture 4" descr="Fig6">
            <a:extLst>
              <a:ext uri="{FF2B5EF4-FFF2-40B4-BE49-F238E27FC236}">
                <a16:creationId xmlns:a16="http://schemas.microsoft.com/office/drawing/2014/main" id="{E753D315-BA5F-024A-B7D9-E7B82D2D43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276" y="3282283"/>
            <a:ext cx="10058400" cy="86868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79A6D90-0BC4-C645-BDD2-F0638363D604}"/>
              </a:ext>
            </a:extLst>
          </p:cNvPr>
          <p:cNvSpPr txBox="1"/>
          <p:nvPr/>
        </p:nvSpPr>
        <p:spPr>
          <a:xfrm>
            <a:off x="8633613" y="12689436"/>
            <a:ext cx="12192000" cy="369332"/>
          </a:xfrm>
          <a:prstGeom prst="rect">
            <a:avLst/>
          </a:prstGeom>
          <a:noFill/>
        </p:spPr>
        <p:txBody>
          <a:bodyPr wrap="square">
            <a:spAutoFit/>
          </a:bodyPr>
          <a:lstStyle/>
          <a:p>
            <a:r>
              <a:rPr lang="ko-Kore-KR" altLang="en-US" dirty="0"/>
              <a:t>https://jiryang.github.io/2020/05/31/data-labeling/</a:t>
            </a:r>
          </a:p>
        </p:txBody>
      </p:sp>
    </p:spTree>
    <p:extLst>
      <p:ext uri="{BB962C8B-B14F-4D97-AF65-F5344CB8AC3E}">
        <p14:creationId xmlns:p14="http://schemas.microsoft.com/office/powerpoint/2010/main" val="3122402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dirty="0"/>
              <a:t>모델을 최적화 해야하는 이유</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ko-KR" altLang="en-US" dirty="0"/>
              <a:t>지연 시간</a:t>
            </a:r>
            <a:r>
              <a:rPr lang="en-US" altLang="ko-KR" dirty="0"/>
              <a:t>(latency)</a:t>
            </a:r>
            <a:r>
              <a:rPr lang="ko-KR" altLang="en-US" dirty="0"/>
              <a:t> 감소</a:t>
            </a:r>
            <a:endParaRPr lang="en-US" altLang="ko-KR"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Shape 133">
            <a:extLst>
              <a:ext uri="{FF2B5EF4-FFF2-40B4-BE49-F238E27FC236}">
                <a16:creationId xmlns:a16="http://schemas.microsoft.com/office/drawing/2014/main" id="{532795D6-942A-E645-8566-439D0C699540}"/>
              </a:ext>
            </a:extLst>
          </p:cNvPr>
          <p:cNvSpPr/>
          <p:nvPr/>
        </p:nvSpPr>
        <p:spPr>
          <a:xfrm>
            <a:off x="2185583" y="3340989"/>
            <a:ext cx="20642916" cy="6230552"/>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defTabSz="457200">
              <a:lnSpc>
                <a:spcPct val="150000"/>
              </a:lnSpc>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en-US" altLang="ko-Kore-KR" sz="3600" dirty="0">
                <a:latin typeface="Spoqa Han Sans Neo" panose="020B0500000000000000" pitchFamily="34" charset="-128"/>
                <a:ea typeface="Spoqa Han Sans Neo" panose="020B0500000000000000" pitchFamily="34" charset="-128"/>
              </a:rPr>
              <a:t>Research </a:t>
            </a:r>
            <a:r>
              <a:rPr kumimoji="1" lang="ko-Kore-KR" altLang="en-US" sz="3600" dirty="0">
                <a:latin typeface="Spoqa Han Sans Neo" panose="020B0500000000000000" pitchFamily="34" charset="-128"/>
                <a:ea typeface="Spoqa Han Sans Neo" panose="020B0500000000000000" pitchFamily="34" charset="-128"/>
              </a:rPr>
              <a:t>환경에서는 일반적으로 모델의 성능 평가에 속도</a:t>
            </a:r>
            <a:r>
              <a:rPr kumimoji="1" lang="en-US" altLang="ko-Kore-KR" sz="3600" dirty="0">
                <a:latin typeface="Spoqa Han Sans Neo" panose="020B0500000000000000" pitchFamily="34" charset="-128"/>
                <a:ea typeface="Spoqa Han Sans Neo" panose="020B0500000000000000" pitchFamily="34" charset="-128"/>
              </a:rPr>
              <a:t>(speed)</a:t>
            </a:r>
            <a:r>
              <a:rPr kumimoji="1" lang="ko-Kore-KR" altLang="en-US" sz="3600" dirty="0">
                <a:latin typeface="Spoqa Han Sans Neo" panose="020B0500000000000000" pitchFamily="34" charset="-128"/>
                <a:ea typeface="Spoqa Han Sans Neo" panose="020B0500000000000000" pitchFamily="34" charset="-128"/>
              </a:rPr>
              <a:t>가 들어가지 않는 경우가 많다</a:t>
            </a:r>
            <a:r>
              <a:rPr kumimoji="1" lang="en-US" altLang="ko-Kore-KR" sz="3600" dirty="0">
                <a:latin typeface="Spoqa Han Sans Neo" panose="020B0500000000000000" pitchFamily="34" charset="-128"/>
                <a:ea typeface="Spoqa Han Sans Neo" panose="020B0500000000000000" pitchFamily="34" charset="-128"/>
              </a:rPr>
              <a:t>.</a:t>
            </a:r>
          </a:p>
          <a:p>
            <a:pPr defTabSz="457200">
              <a:lnSpc>
                <a:spcPct val="150000"/>
              </a:lnSpc>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en-US" altLang="ko-Kore-KR" sz="3600" dirty="0">
                <a:latin typeface="Spoqa Han Sans Neo" panose="020B0500000000000000" pitchFamily="34" charset="-128"/>
                <a:ea typeface="Spoqa Han Sans Neo" panose="020B0500000000000000" pitchFamily="34" charset="-128"/>
              </a:rPr>
              <a:t>Real-time production </a:t>
            </a:r>
            <a:r>
              <a:rPr kumimoji="1" lang="ko-Kore-KR" altLang="en-US" sz="3600" dirty="0">
                <a:latin typeface="Spoqa Han Sans Neo" panose="020B0500000000000000" pitchFamily="34" charset="-128"/>
                <a:ea typeface="Spoqa Han Sans Neo" panose="020B0500000000000000" pitchFamily="34" charset="-128"/>
              </a:rPr>
              <a:t>상황에서는 그러나</a:t>
            </a:r>
            <a:r>
              <a:rPr kumimoji="1" lang="en-US" altLang="ko-Kore-KR" sz="3600" dirty="0">
                <a:latin typeface="Spoqa Han Sans Neo" panose="020B0500000000000000" pitchFamily="34" charset="-128"/>
                <a:ea typeface="Spoqa Han Sans Neo" panose="020B0500000000000000" pitchFamily="34" charset="-128"/>
              </a:rPr>
              <a:t>, </a:t>
            </a:r>
            <a:r>
              <a:rPr kumimoji="1" lang="ko-Kore-KR" altLang="en-US" sz="3600" dirty="0">
                <a:latin typeface="Spoqa Han Sans Neo" panose="020B0500000000000000" pitchFamily="34" charset="-128"/>
                <a:ea typeface="Spoqa Han Sans Neo" panose="020B0500000000000000" pitchFamily="34" charset="-128"/>
              </a:rPr>
              <a:t>아무리 성능이 좋아도 </a:t>
            </a:r>
            <a:r>
              <a:rPr kumimoji="1" lang="en-US" altLang="ko-Kore-KR" sz="3600" dirty="0">
                <a:latin typeface="Spoqa Han Sans Neo" panose="020B0500000000000000" pitchFamily="34" charset="-128"/>
                <a:ea typeface="Spoqa Han Sans Neo" panose="020B0500000000000000" pitchFamily="34" charset="-128"/>
              </a:rPr>
              <a:t>inference time</a:t>
            </a:r>
            <a:r>
              <a:rPr kumimoji="1" lang="ko-Kore-KR" altLang="en-US" sz="3600" dirty="0">
                <a:latin typeface="Spoqa Han Sans Neo" panose="020B0500000000000000" pitchFamily="34" charset="-128"/>
                <a:ea typeface="Spoqa Han Sans Neo" panose="020B0500000000000000" pitchFamily="34" charset="-128"/>
              </a:rPr>
              <a:t>이 나오지 않으면 </a:t>
            </a:r>
            <a:r>
              <a:rPr kumimoji="1" lang="en-US" altLang="ko-Kore-KR" sz="3600" dirty="0">
                <a:latin typeface="Spoqa Han Sans Neo" panose="020B0500000000000000" pitchFamily="34" charset="-128"/>
                <a:ea typeface="Spoqa Han Sans Neo" panose="020B0500000000000000" pitchFamily="34" charset="-128"/>
              </a:rPr>
              <a:t>production</a:t>
            </a:r>
            <a:r>
              <a:rPr kumimoji="1" lang="ko-Kore-KR" altLang="en-US" sz="3600" dirty="0">
                <a:latin typeface="Spoqa Han Sans Neo" panose="020B0500000000000000" pitchFamily="34" charset="-128"/>
                <a:ea typeface="Spoqa Han Sans Neo" panose="020B0500000000000000" pitchFamily="34" charset="-128"/>
              </a:rPr>
              <a:t>에 나갈 수 없다</a:t>
            </a:r>
            <a:r>
              <a:rPr kumimoji="1" lang="en-US" altLang="ko-Kore-KR" sz="3600" dirty="0">
                <a:latin typeface="Spoqa Han Sans Neo" panose="020B0500000000000000" pitchFamily="34" charset="-128"/>
                <a:ea typeface="Spoqa Han Sans Neo" panose="020B0500000000000000" pitchFamily="34" charset="-128"/>
              </a:rPr>
              <a:t>! </a:t>
            </a:r>
          </a:p>
          <a:p>
            <a:pPr defTabSz="457200">
              <a:lnSpc>
                <a:spcPct val="150000"/>
              </a:lnSpc>
              <a:spcBef>
                <a:spcPts val="1200"/>
              </a:spcBef>
              <a:spcAft>
                <a:spcPts val="1500"/>
              </a:spcAft>
              <a:defRPr sz="4500" spc="-45">
                <a:solidFill>
                  <a:srgbClr val="53585F"/>
                </a:solidFill>
                <a:latin typeface="SpoqaHanSans-Bold"/>
                <a:ea typeface="SpoqaHanSans-Bold"/>
                <a:cs typeface="SpoqaHanSans-Bold"/>
                <a:sym typeface="SpoqaHanSans-Bold"/>
              </a:defRPr>
            </a:pPr>
            <a:endParaRPr kumimoji="1" lang="en-US" altLang="ko-Kore-KR" sz="3600" u="sng" dirty="0">
              <a:latin typeface="Spoqa Han Sans Neo" panose="020B0500000000000000" pitchFamily="34" charset="-128"/>
              <a:ea typeface="Spoqa Han Sans Neo" panose="020B0500000000000000" pitchFamily="34" charset="-128"/>
            </a:endParaRPr>
          </a:p>
          <a:p>
            <a:pPr marL="571500" indent="-571500" defTabSz="457200">
              <a:lnSpc>
                <a:spcPct val="150000"/>
              </a:lnSpc>
              <a:spcBef>
                <a:spcPts val="1200"/>
              </a:spcBef>
              <a:spcAft>
                <a:spcPts val="1500"/>
              </a:spcAft>
              <a:buFont typeface="Wingdings" pitchFamily="2" charset="2"/>
              <a:buChar char="è"/>
              <a:defRPr sz="4500" spc="-45">
                <a:solidFill>
                  <a:srgbClr val="53585F"/>
                </a:solidFill>
                <a:latin typeface="SpoqaHanSans-Bold"/>
                <a:ea typeface="SpoqaHanSans-Bold"/>
                <a:cs typeface="SpoqaHanSans-Bold"/>
                <a:sym typeface="SpoqaHanSans-Bold"/>
              </a:defRPr>
            </a:pPr>
            <a:r>
              <a:rPr kumimoji="1" lang="en-US" altLang="ko-Kore-KR" sz="3600" dirty="0">
                <a:latin typeface="Spoqa Han Sans Neo" panose="020B0500000000000000" pitchFamily="34" charset="-128"/>
                <a:ea typeface="Spoqa Han Sans Neo" panose="020B0500000000000000" pitchFamily="34" charset="-128"/>
              </a:rPr>
              <a:t>AI </a:t>
            </a:r>
            <a:r>
              <a:rPr kumimoji="1" lang="ko-Kore-KR" altLang="en-US" sz="3600" dirty="0">
                <a:latin typeface="Spoqa Han Sans Neo" panose="020B0500000000000000" pitchFamily="34" charset="-128"/>
                <a:ea typeface="Spoqa Han Sans Neo" panose="020B0500000000000000" pitchFamily="34" charset="-128"/>
              </a:rPr>
              <a:t>모델의 속도 문제는</a:t>
            </a:r>
            <a:r>
              <a:rPr kumimoji="1" lang="en-US" altLang="ko-Kore-KR" sz="3600" dirty="0">
                <a:latin typeface="Spoqa Han Sans Neo" panose="020B0500000000000000" pitchFamily="34" charset="-128"/>
                <a:ea typeface="Spoqa Han Sans Neo" panose="020B0500000000000000" pitchFamily="34" charset="-128"/>
              </a:rPr>
              <a:t> production </a:t>
            </a:r>
            <a:r>
              <a:rPr kumimoji="1" lang="ko-Kore-KR" altLang="en-US" sz="3600" dirty="0">
                <a:latin typeface="Spoqa Han Sans Neo" panose="020B0500000000000000" pitchFamily="34" charset="-128"/>
                <a:ea typeface="Spoqa Han Sans Neo" panose="020B0500000000000000" pitchFamily="34" charset="-128"/>
              </a:rPr>
              <a:t>상황에서 언제나 중요</a:t>
            </a:r>
            <a:r>
              <a:rPr kumimoji="1" lang="en-US" altLang="ko-Kore-KR" sz="3600" dirty="0">
                <a:latin typeface="Spoqa Han Sans Neo" panose="020B0500000000000000" pitchFamily="34" charset="-128"/>
                <a:ea typeface="Spoqa Han Sans Neo" panose="020B0500000000000000" pitchFamily="34" charset="-128"/>
              </a:rPr>
              <a:t>!</a:t>
            </a:r>
          </a:p>
          <a:p>
            <a:pPr marL="457200" indent="-457200" defTabSz="457200">
              <a:lnSpc>
                <a:spcPct val="150000"/>
              </a:lnSpc>
              <a:spcBef>
                <a:spcPts val="1200"/>
              </a:spcBef>
              <a:spcAft>
                <a:spcPts val="1500"/>
              </a:spcAft>
              <a:buFont typeface="Wingdings" pitchFamily="2" charset="2"/>
              <a:buChar char="è"/>
              <a:defRPr sz="4500" spc="-45">
                <a:solidFill>
                  <a:srgbClr val="53585F"/>
                </a:solidFill>
                <a:latin typeface="SpoqaHanSans-Bold"/>
                <a:ea typeface="SpoqaHanSans-Bold"/>
                <a:cs typeface="SpoqaHanSans-Bold"/>
                <a:sym typeface="SpoqaHanSans-Bold"/>
              </a:defRPr>
            </a:pPr>
            <a:endParaRPr kumimoji="1" lang="en-US" altLang="ko-Kore-KR" sz="3200" dirty="0">
              <a:latin typeface="Spoqa Han Sans Neo" panose="020B0500000000000000" pitchFamily="34" charset="-128"/>
              <a:ea typeface="Spoqa Han Sans Neo" panose="020B05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Tree>
    <p:extLst>
      <p:ext uri="{BB962C8B-B14F-4D97-AF65-F5344CB8AC3E}">
        <p14:creationId xmlns:p14="http://schemas.microsoft.com/office/powerpoint/2010/main" val="21612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Data anomaly detection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5" name="TextBox 14">
            <a:extLst>
              <a:ext uri="{FF2B5EF4-FFF2-40B4-BE49-F238E27FC236}">
                <a16:creationId xmlns:a16="http://schemas.microsoft.com/office/drawing/2014/main" id="{EA6A1864-3D1C-F24A-9C4F-8E975877DF6B}"/>
              </a:ext>
            </a:extLst>
          </p:cNvPr>
          <p:cNvSpPr txBox="1"/>
          <p:nvPr/>
        </p:nvSpPr>
        <p:spPr>
          <a:xfrm>
            <a:off x="1907829" y="12626668"/>
            <a:ext cx="18917784" cy="369332"/>
          </a:xfrm>
          <a:prstGeom prst="rect">
            <a:avLst/>
          </a:prstGeom>
          <a:noFill/>
        </p:spPr>
        <p:txBody>
          <a:bodyPr wrap="square">
            <a:spAutoFit/>
          </a:bodyPr>
          <a:lstStyle/>
          <a:p>
            <a:pPr algn="ctr"/>
            <a:r>
              <a:rPr lang="en" altLang="ko-Kore-KR" dirty="0" err="1">
                <a:solidFill>
                  <a:srgbClr val="53585F"/>
                </a:solidFill>
              </a:rPr>
              <a:t>Chalapathy</a:t>
            </a:r>
            <a:r>
              <a:rPr lang="en" altLang="ko-Kore-KR" dirty="0">
                <a:solidFill>
                  <a:srgbClr val="53585F"/>
                </a:solidFill>
              </a:rPr>
              <a:t>, Raghavendra, and Sanjay Chawla. "Deep learning for anomaly detection: A survey." </a:t>
            </a:r>
            <a:r>
              <a:rPr lang="en" altLang="ko-Kore-KR" i="1" dirty="0" err="1">
                <a:solidFill>
                  <a:srgbClr val="53585F"/>
                </a:solidFill>
              </a:rPr>
              <a:t>arXiv</a:t>
            </a:r>
            <a:r>
              <a:rPr lang="en" altLang="ko-Kore-KR" i="1" dirty="0">
                <a:solidFill>
                  <a:srgbClr val="53585F"/>
                </a:solidFill>
              </a:rPr>
              <a:t> preprint arXiv:1901.03407</a:t>
            </a:r>
            <a:r>
              <a:rPr lang="en" altLang="ko-Kore-KR" dirty="0">
                <a:solidFill>
                  <a:srgbClr val="53585F"/>
                </a:solidFill>
              </a:rPr>
              <a:t> (2019).</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3" name="그림 2">
            <a:extLst>
              <a:ext uri="{FF2B5EF4-FFF2-40B4-BE49-F238E27FC236}">
                <a16:creationId xmlns:a16="http://schemas.microsoft.com/office/drawing/2014/main" id="{BFBDC910-F2BC-E24A-8EF8-E4FA2A0A5730}"/>
              </a:ext>
            </a:extLst>
          </p:cNvPr>
          <p:cNvPicPr>
            <a:picLocks noChangeAspect="1"/>
          </p:cNvPicPr>
          <p:nvPr/>
        </p:nvPicPr>
        <p:blipFill>
          <a:blip r:embed="rId4"/>
          <a:stretch>
            <a:fillRect/>
          </a:stretch>
        </p:blipFill>
        <p:spPr>
          <a:xfrm>
            <a:off x="3732347" y="2918269"/>
            <a:ext cx="15268748" cy="9229983"/>
          </a:xfrm>
          <a:prstGeom prst="rect">
            <a:avLst/>
          </a:prstGeom>
        </p:spPr>
      </p:pic>
    </p:spTree>
    <p:extLst>
      <p:ext uri="{BB962C8B-B14F-4D97-AF65-F5344CB8AC3E}">
        <p14:creationId xmlns:p14="http://schemas.microsoft.com/office/powerpoint/2010/main" val="3438991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Normal vs Data anomalies</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2" name="그림 1">
            <a:extLst>
              <a:ext uri="{FF2B5EF4-FFF2-40B4-BE49-F238E27FC236}">
                <a16:creationId xmlns:a16="http://schemas.microsoft.com/office/drawing/2014/main" id="{26115E8C-2E31-954E-86D6-6C08A026CE07}"/>
              </a:ext>
            </a:extLst>
          </p:cNvPr>
          <p:cNvPicPr>
            <a:picLocks noChangeAspect="1"/>
          </p:cNvPicPr>
          <p:nvPr/>
        </p:nvPicPr>
        <p:blipFill>
          <a:blip r:embed="rId4"/>
          <a:stretch>
            <a:fillRect/>
          </a:stretch>
        </p:blipFill>
        <p:spPr>
          <a:xfrm>
            <a:off x="3438518" y="2625729"/>
            <a:ext cx="14926931" cy="6251864"/>
          </a:xfrm>
          <a:prstGeom prst="rect">
            <a:avLst/>
          </a:prstGeom>
        </p:spPr>
      </p:pic>
      <p:sp>
        <p:nvSpPr>
          <p:cNvPr id="12" name="TextBox 11">
            <a:extLst>
              <a:ext uri="{FF2B5EF4-FFF2-40B4-BE49-F238E27FC236}">
                <a16:creationId xmlns:a16="http://schemas.microsoft.com/office/drawing/2014/main" id="{21986C88-48CD-E146-9F9E-F892BB020325}"/>
              </a:ext>
            </a:extLst>
          </p:cNvPr>
          <p:cNvSpPr txBox="1"/>
          <p:nvPr/>
        </p:nvSpPr>
        <p:spPr>
          <a:xfrm>
            <a:off x="1907829" y="13236268"/>
            <a:ext cx="18917784" cy="369332"/>
          </a:xfrm>
          <a:prstGeom prst="rect">
            <a:avLst/>
          </a:prstGeom>
          <a:noFill/>
        </p:spPr>
        <p:txBody>
          <a:bodyPr wrap="square">
            <a:spAutoFit/>
          </a:bodyPr>
          <a:lstStyle/>
          <a:p>
            <a:pPr algn="ctr"/>
            <a:r>
              <a:rPr lang="en" altLang="ko-Kore-KR" dirty="0" err="1">
                <a:solidFill>
                  <a:srgbClr val="53585F"/>
                </a:solidFill>
              </a:rPr>
              <a:t>Chalapathy</a:t>
            </a:r>
            <a:r>
              <a:rPr lang="en" altLang="ko-Kore-KR" dirty="0">
                <a:solidFill>
                  <a:srgbClr val="53585F"/>
                </a:solidFill>
              </a:rPr>
              <a:t>, Raghavendra, and Sanjay Chawla. "Deep learning for anomaly detection: A survey." </a:t>
            </a:r>
            <a:r>
              <a:rPr lang="en" altLang="ko-Kore-KR" i="1" dirty="0" err="1">
                <a:solidFill>
                  <a:srgbClr val="53585F"/>
                </a:solidFill>
              </a:rPr>
              <a:t>arXiv</a:t>
            </a:r>
            <a:r>
              <a:rPr lang="en" altLang="ko-Kore-KR" i="1" dirty="0">
                <a:solidFill>
                  <a:srgbClr val="53585F"/>
                </a:solidFill>
              </a:rPr>
              <a:t> preprint arXiv:1901.03407</a:t>
            </a:r>
            <a:r>
              <a:rPr lang="en" altLang="ko-Kore-KR" dirty="0">
                <a:solidFill>
                  <a:srgbClr val="53585F"/>
                </a:solidFill>
              </a:rPr>
              <a:t> (2019).</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
        <p:nvSpPr>
          <p:cNvPr id="16" name="TextBox 15">
            <a:extLst>
              <a:ext uri="{FF2B5EF4-FFF2-40B4-BE49-F238E27FC236}">
                <a16:creationId xmlns:a16="http://schemas.microsoft.com/office/drawing/2014/main" id="{ADF4EAD0-2018-DD40-B369-244DCB8C8A9C}"/>
              </a:ext>
            </a:extLst>
          </p:cNvPr>
          <p:cNvSpPr txBox="1"/>
          <p:nvPr/>
        </p:nvSpPr>
        <p:spPr>
          <a:xfrm>
            <a:off x="2005316" y="9140251"/>
            <a:ext cx="17125478" cy="371185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ko-KR" altLang="en-US" sz="3200" dirty="0">
                <a:solidFill>
                  <a:srgbClr val="53585F"/>
                </a:solidFill>
                <a:effectLst/>
                <a:latin typeface="Spoqa Han Sans Neo" panose="020B0500000000000000" pitchFamily="34" charset="-128"/>
                <a:ea typeface="Spoqa Han Sans Neo" panose="020B0500000000000000" pitchFamily="34" charset="-128"/>
              </a:rPr>
              <a:t>현재 보유 중인 데이터 셋</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분포에 이전에 없던 형태의 </a:t>
            </a:r>
            <a:r>
              <a:rPr lang="ko-KR" altLang="en-US" sz="3200" dirty="0">
                <a:solidFill>
                  <a:srgbClr val="53585F"/>
                </a:solidFill>
                <a:latin typeface="Spoqa Han Sans Neo" panose="020B0500000000000000" pitchFamily="34" charset="-128"/>
                <a:ea typeface="Spoqa Han Sans Neo" panose="020B0500000000000000" pitchFamily="34" charset="-128"/>
              </a:rPr>
              <a:t>새로운 데이터 형태가</a:t>
            </a:r>
            <a:r>
              <a:rPr lang="ko-KR" altLang="en-US" sz="3200" dirty="0">
                <a:solidFill>
                  <a:srgbClr val="53585F"/>
                </a:solidFill>
                <a:effectLst/>
                <a:latin typeface="Spoqa Han Sans Neo" panose="020B0500000000000000" pitchFamily="34" charset="-128"/>
                <a:ea typeface="Spoqa Han Sans Neo" panose="020B0500000000000000" pitchFamily="34" charset="-128"/>
              </a:rPr>
              <a:t> 등장하는 경우</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이러한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sample</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Novel sample, Unseen sample </a:t>
            </a:r>
            <a:r>
              <a:rPr lang="ko-KR" altLang="en-US" sz="3200" dirty="0">
                <a:solidFill>
                  <a:srgbClr val="53585F"/>
                </a:solidFill>
                <a:effectLst/>
                <a:latin typeface="Spoqa Han Sans Neo" panose="020B0500000000000000" pitchFamily="34" charset="-128"/>
                <a:ea typeface="Spoqa Han Sans Neo" panose="020B0500000000000000" pitchFamily="34" charset="-128"/>
              </a:rPr>
              <a:t>등으로 부를 수 있</a:t>
            </a:r>
            <a:r>
              <a:rPr lang="ko-KR" altLang="en-US" sz="3200" dirty="0">
                <a:solidFill>
                  <a:srgbClr val="53585F"/>
                </a:solidFill>
                <a:latin typeface="Spoqa Han Sans Neo" panose="020B0500000000000000" pitchFamily="34" charset="-128"/>
                <a:ea typeface="Spoqa Han Sans Neo" panose="020B0500000000000000" pitchFamily="34" charset="-128"/>
              </a:rPr>
              <a:t>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457200" indent="-457200">
              <a:lnSpc>
                <a:spcPct val="150000"/>
              </a:lnSpc>
              <a:buFont typeface="Arial" panose="020B0604020202020204" pitchFamily="34" charset="0"/>
              <a:buChar char="•"/>
            </a:pPr>
            <a:r>
              <a:rPr lang="ko-KR" altLang="en-US" sz="3200" dirty="0">
                <a:solidFill>
                  <a:srgbClr val="53585F"/>
                </a:solidFill>
                <a:effectLst/>
                <a:latin typeface="Spoqa Han Sans Neo" panose="020B0500000000000000" pitchFamily="34" charset="-128"/>
                <a:ea typeface="Spoqa Han Sans Neo" panose="020B0500000000000000" pitchFamily="34" charset="-128"/>
              </a:rPr>
              <a:t>이러한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sample</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찾아내는 방법론을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Novelty Detection</a:t>
            </a:r>
            <a:r>
              <a:rPr lang="ko-KR" altLang="en-US" sz="3200" dirty="0">
                <a:solidFill>
                  <a:srgbClr val="53585F"/>
                </a:solidFill>
                <a:effectLst/>
                <a:latin typeface="Spoqa Han Sans Neo" panose="020B0500000000000000" pitchFamily="34" charset="-128"/>
                <a:ea typeface="Spoqa Han Sans Neo" panose="020B0500000000000000" pitchFamily="34" charset="-128"/>
              </a:rPr>
              <a:t>이라 부른다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marL="457200" indent="-457200">
              <a:lnSpc>
                <a:spcPct val="150000"/>
              </a:lnSpc>
              <a:buFont typeface="Arial" panose="020B0604020202020204" pitchFamily="34" charset="0"/>
              <a:buChar char="•"/>
            </a:pPr>
            <a:r>
              <a:rPr lang="en" altLang="ko-Kore-KR" sz="3200" dirty="0">
                <a:solidFill>
                  <a:srgbClr val="53585F"/>
                </a:solidFill>
                <a:latin typeface="Spoqa Han Sans Neo" panose="020B0500000000000000" pitchFamily="34" charset="-128"/>
                <a:ea typeface="Spoqa Han Sans Neo" panose="020B0500000000000000" pitchFamily="34" charset="-128"/>
              </a:rPr>
              <a:t>Unseen sample </a:t>
            </a:r>
            <a:r>
              <a:rPr lang="ko-KR" altLang="en-US" sz="3200" dirty="0">
                <a:solidFill>
                  <a:srgbClr val="53585F"/>
                </a:solidFill>
                <a:latin typeface="Spoqa Han Sans Neo" panose="020B0500000000000000" pitchFamily="34" charset="-128"/>
                <a:ea typeface="Spoqa Han Sans Neo" panose="020B0500000000000000" pitchFamily="34" charset="-128"/>
              </a:rPr>
              <a:t>중 도메인과 관련이 없는 것은 </a:t>
            </a:r>
            <a:r>
              <a:rPr lang="en" altLang="ko-Kore-KR" sz="3200" dirty="0">
                <a:solidFill>
                  <a:srgbClr val="53585F"/>
                </a:solidFill>
                <a:latin typeface="Spoqa Han Sans Neo" panose="020B0500000000000000" pitchFamily="34" charset="-128"/>
                <a:ea typeface="Spoqa Han Sans Neo" panose="020B0500000000000000" pitchFamily="34" charset="-128"/>
              </a:rPr>
              <a:t>anomaly, </a:t>
            </a:r>
            <a:r>
              <a:rPr lang="ko-KR" altLang="en-US" sz="3200" dirty="0">
                <a:solidFill>
                  <a:srgbClr val="53585F"/>
                </a:solidFill>
                <a:latin typeface="Spoqa Han Sans Neo" panose="020B0500000000000000" pitchFamily="34" charset="-128"/>
                <a:ea typeface="Spoqa Han Sans Neo" panose="020B0500000000000000" pitchFamily="34" charset="-128"/>
              </a:rPr>
              <a:t>관련이 있는 것은 </a:t>
            </a:r>
            <a:r>
              <a:rPr lang="en" altLang="ko-Kore-KR" sz="3200" dirty="0">
                <a:solidFill>
                  <a:srgbClr val="53585F"/>
                </a:solidFill>
                <a:latin typeface="Spoqa Han Sans Neo" panose="020B0500000000000000" pitchFamily="34" charset="-128"/>
                <a:ea typeface="Spoqa Han Sans Neo" panose="020B0500000000000000" pitchFamily="34" charset="-128"/>
              </a:rPr>
              <a:t>novelty </a:t>
            </a:r>
            <a:r>
              <a:rPr lang="ko-KR" altLang="en-US" sz="3200" dirty="0">
                <a:solidFill>
                  <a:srgbClr val="53585F"/>
                </a:solidFill>
                <a:latin typeface="Spoqa Han Sans Neo" panose="020B0500000000000000" pitchFamily="34" charset="-128"/>
                <a:ea typeface="Spoqa Han Sans Neo" panose="020B0500000000000000" pitchFamily="34" charset="-128"/>
              </a:rPr>
              <a:t>라 한다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논문에서는 혼용하여 사용하기도 한다</a:t>
            </a:r>
            <a:r>
              <a:rPr lang="en-US" altLang="ko-KR" sz="3200" dirty="0">
                <a:solidFill>
                  <a:srgbClr val="53585F"/>
                </a:solidFill>
                <a:latin typeface="Spoqa Han Sans Neo" panose="020B0500000000000000" pitchFamily="34" charset="-128"/>
                <a:ea typeface="Spoqa Han Sans Neo" panose="020B0500000000000000" pitchFamily="34" charset="-128"/>
              </a:rPr>
              <a:t>.)</a:t>
            </a:r>
            <a:endParaRPr lang="ko-Kore-KR" altLang="en-US" sz="32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317126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Data anomaly detection </a:t>
            </a:r>
            <a:r>
              <a:rPr kumimoji="1" lang="ko-Kore-KR" altLang="en-US" sz="2800" dirty="0">
                <a:latin typeface="Spoqa Han Sans Neo" panose="020B0500000000000000" pitchFamily="34" charset="-128"/>
                <a:ea typeface="Spoqa Han Sans Neo" panose="020B0500000000000000" pitchFamily="34" charset="-128"/>
              </a:rPr>
              <a:t>의 주요 사례</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21986C88-48CD-E146-9F9E-F892BB020325}"/>
              </a:ext>
            </a:extLst>
          </p:cNvPr>
          <p:cNvSpPr txBox="1"/>
          <p:nvPr/>
        </p:nvSpPr>
        <p:spPr>
          <a:xfrm>
            <a:off x="1907829" y="13236268"/>
            <a:ext cx="18917784" cy="369332"/>
          </a:xfrm>
          <a:prstGeom prst="rect">
            <a:avLst/>
          </a:prstGeom>
          <a:noFill/>
        </p:spPr>
        <p:txBody>
          <a:bodyPr wrap="square">
            <a:spAutoFit/>
          </a:bodyPr>
          <a:lstStyle/>
          <a:p>
            <a:pPr algn="ctr"/>
            <a:r>
              <a:rPr lang="en" altLang="ko-Kore-KR" dirty="0" err="1">
                <a:solidFill>
                  <a:srgbClr val="53585F"/>
                </a:solidFill>
              </a:rPr>
              <a:t>Chalapathy</a:t>
            </a:r>
            <a:r>
              <a:rPr lang="en" altLang="ko-Kore-KR" dirty="0">
                <a:solidFill>
                  <a:srgbClr val="53585F"/>
                </a:solidFill>
              </a:rPr>
              <a:t>, Raghavendra, and Sanjay Chawla. "Deep learning for anomaly detection: A survey." </a:t>
            </a:r>
            <a:r>
              <a:rPr lang="en" altLang="ko-Kore-KR" i="1" dirty="0" err="1">
                <a:solidFill>
                  <a:srgbClr val="53585F"/>
                </a:solidFill>
              </a:rPr>
              <a:t>arXiv</a:t>
            </a:r>
            <a:r>
              <a:rPr lang="en" altLang="ko-Kore-KR" i="1" dirty="0">
                <a:solidFill>
                  <a:srgbClr val="53585F"/>
                </a:solidFill>
              </a:rPr>
              <a:t> preprint arXiv:1901.03407</a:t>
            </a:r>
            <a:r>
              <a:rPr lang="en" altLang="ko-Kore-KR" dirty="0">
                <a:solidFill>
                  <a:srgbClr val="53585F"/>
                </a:solidFill>
              </a:rPr>
              <a:t> (2019).</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
        <p:nvSpPr>
          <p:cNvPr id="16" name="TextBox 15">
            <a:extLst>
              <a:ext uri="{FF2B5EF4-FFF2-40B4-BE49-F238E27FC236}">
                <a16:creationId xmlns:a16="http://schemas.microsoft.com/office/drawing/2014/main" id="{ADF4EAD0-2018-DD40-B369-244DCB8C8A9C}"/>
              </a:ext>
            </a:extLst>
          </p:cNvPr>
          <p:cNvSpPr txBox="1"/>
          <p:nvPr/>
        </p:nvSpPr>
        <p:spPr>
          <a:xfrm>
            <a:off x="1907829" y="3470628"/>
            <a:ext cx="21460171" cy="8143832"/>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Cyber-Intrusion Detection: </a:t>
            </a:r>
            <a:r>
              <a:rPr lang="ko-KR" altLang="en-US" sz="3200" dirty="0">
                <a:solidFill>
                  <a:srgbClr val="53585F"/>
                </a:solidFill>
                <a:latin typeface="Spoqa Han Sans Neo" panose="020B0500000000000000" pitchFamily="34" charset="-128"/>
                <a:ea typeface="Spoqa Han Sans Neo" panose="020B0500000000000000" pitchFamily="34" charset="-128"/>
              </a:rPr>
              <a:t>컴퓨터 시스템 상에 침입을 탐지하는 사례</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주로 </a:t>
            </a:r>
            <a:r>
              <a:rPr lang="ko-KR" altLang="en-US" sz="3200" dirty="0" err="1">
                <a:solidFill>
                  <a:srgbClr val="53585F"/>
                </a:solidFill>
                <a:latin typeface="Spoqa Han Sans Neo" panose="020B0500000000000000" pitchFamily="34" charset="-128"/>
                <a:ea typeface="Spoqa Han Sans Neo" panose="020B0500000000000000" pitchFamily="34" charset="-128"/>
              </a:rPr>
              <a:t>시계열</a:t>
            </a:r>
            <a:r>
              <a:rPr lang="ko-KR" altLang="en-US" sz="3200" dirty="0">
                <a:solidFill>
                  <a:srgbClr val="53585F"/>
                </a:solidFill>
                <a:latin typeface="Spoqa Han Sans Neo" panose="020B0500000000000000" pitchFamily="34" charset="-128"/>
                <a:ea typeface="Spoqa Han Sans Neo" panose="020B0500000000000000" pitchFamily="34" charset="-128"/>
              </a:rPr>
              <a:t> 데이터</a:t>
            </a:r>
            <a:r>
              <a:rPr lang="en-US" altLang="ko-KR" sz="3200" dirty="0">
                <a:solidFill>
                  <a:srgbClr val="53585F"/>
                </a:solidFill>
                <a:latin typeface="Spoqa Han Sans Neo" panose="020B0500000000000000" pitchFamily="34" charset="-128"/>
                <a:ea typeface="Spoqa Han Sans Neo" panose="020B0500000000000000" pitchFamily="34" charset="-128"/>
              </a:rPr>
              <a:t>! </a:t>
            </a:r>
          </a:p>
          <a:p>
            <a:pPr marL="457200"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Fraud Detection: </a:t>
            </a:r>
            <a:r>
              <a:rPr lang="ko-KR" altLang="en-US" sz="3200" dirty="0">
                <a:solidFill>
                  <a:srgbClr val="53585F"/>
                </a:solidFill>
                <a:latin typeface="Spoqa Han Sans Neo" panose="020B0500000000000000" pitchFamily="34" charset="-128"/>
                <a:ea typeface="Spoqa Han Sans Neo" panose="020B0500000000000000" pitchFamily="34" charset="-128"/>
              </a:rPr>
              <a:t>보험</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신용</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금융 관련 데이터에서 불법 행위를 검출하는 사례</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주로 표로 나타낸</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en" altLang="ko-KR" sz="3200" dirty="0">
                <a:solidFill>
                  <a:srgbClr val="53585F"/>
                </a:solidFill>
                <a:latin typeface="Spoqa Han Sans Neo" panose="020B0500000000000000" pitchFamily="34" charset="-128"/>
                <a:ea typeface="Spoqa Han Sans Neo" panose="020B0500000000000000" pitchFamily="34" charset="-128"/>
              </a:rPr>
              <a:t>tabular) </a:t>
            </a:r>
            <a:r>
              <a:rPr lang="ko-KR" altLang="en-US" sz="3200" dirty="0">
                <a:solidFill>
                  <a:srgbClr val="53585F"/>
                </a:solidFill>
                <a:latin typeface="Spoqa Han Sans Neo" panose="020B0500000000000000" pitchFamily="34" charset="-128"/>
                <a:ea typeface="Spoqa Han Sans Neo" panose="020B0500000000000000" pitchFamily="34" charset="-128"/>
              </a:rPr>
              <a:t>데이터</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457200"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Malware Detection: Malware(</a:t>
            </a:r>
            <a:r>
              <a:rPr lang="ko-KR" altLang="en-US" sz="3200" dirty="0">
                <a:solidFill>
                  <a:srgbClr val="53585F"/>
                </a:solidFill>
                <a:latin typeface="Spoqa Han Sans Neo" panose="020B0500000000000000" pitchFamily="34" charset="-128"/>
                <a:ea typeface="Spoqa Han Sans Neo" panose="020B0500000000000000" pitchFamily="34" charset="-128"/>
              </a:rPr>
              <a:t>악성코드</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검출해내는 사례</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457200"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Medical Anomaly Detection: </a:t>
            </a:r>
            <a:r>
              <a:rPr lang="ko-KR" altLang="en-US" sz="3200" dirty="0">
                <a:solidFill>
                  <a:srgbClr val="53585F"/>
                </a:solidFill>
                <a:latin typeface="Spoqa Han Sans Neo" panose="020B0500000000000000" pitchFamily="34" charset="-128"/>
                <a:ea typeface="Spoqa Han Sans Neo" panose="020B0500000000000000" pitchFamily="34" charset="-128"/>
              </a:rPr>
              <a:t>의료 영상</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뇌파 기록 등의 의학 데이터에 대한 이상치 탐지 사례</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457200"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Social Networks Anomaly Detection: Social Network </a:t>
            </a:r>
            <a:r>
              <a:rPr lang="ko-KR" altLang="en-US" sz="3200" dirty="0">
                <a:solidFill>
                  <a:srgbClr val="53585F"/>
                </a:solidFill>
                <a:latin typeface="Spoqa Han Sans Neo" panose="020B0500000000000000" pitchFamily="34" charset="-128"/>
                <a:ea typeface="Spoqa Han Sans Neo" panose="020B0500000000000000" pitchFamily="34" charset="-128"/>
              </a:rPr>
              <a:t>상의 </a:t>
            </a:r>
            <a:r>
              <a:rPr lang="ko-KR" altLang="en-US" sz="3200" dirty="0" err="1">
                <a:solidFill>
                  <a:srgbClr val="53585F"/>
                </a:solidFill>
                <a:latin typeface="Spoqa Han Sans Neo" panose="020B0500000000000000" pitchFamily="34" charset="-128"/>
                <a:ea typeface="Spoqa Han Sans Neo" panose="020B0500000000000000" pitchFamily="34" charset="-128"/>
              </a:rPr>
              <a:t>이상치들을</a:t>
            </a:r>
            <a:r>
              <a:rPr lang="ko-KR" altLang="en-US" sz="3200" dirty="0">
                <a:solidFill>
                  <a:srgbClr val="53585F"/>
                </a:solidFill>
                <a:latin typeface="Spoqa Han Sans Neo" panose="020B0500000000000000" pitchFamily="34" charset="-128"/>
                <a:ea typeface="Spoqa Han Sans Neo" panose="020B0500000000000000" pitchFamily="34" charset="-128"/>
              </a:rPr>
              <a:t> 검출하는 사례</a:t>
            </a:r>
            <a:r>
              <a:rPr lang="en-US" altLang="ko-KR" sz="3200" dirty="0">
                <a:solidFill>
                  <a:srgbClr val="53585F"/>
                </a:solidFill>
                <a:latin typeface="Spoqa Han Sans Neo" panose="020B0500000000000000" pitchFamily="34" charset="-128"/>
                <a:ea typeface="Spoqa Han Sans Neo" panose="020B0500000000000000" pitchFamily="34" charset="-128"/>
              </a:rPr>
              <a:t>. </a:t>
            </a:r>
          </a:p>
          <a:p>
            <a:pPr marL="457200"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Log Anomaly Detection: </a:t>
            </a:r>
            <a:r>
              <a:rPr lang="ko-KR" altLang="en-US" sz="3200" dirty="0">
                <a:solidFill>
                  <a:srgbClr val="53585F"/>
                </a:solidFill>
                <a:latin typeface="Spoqa Han Sans Neo" panose="020B0500000000000000" pitchFamily="34" charset="-128"/>
                <a:ea typeface="Spoqa Han Sans Neo" panose="020B0500000000000000" pitchFamily="34" charset="-128"/>
              </a:rPr>
              <a:t>시스템이 기록한 </a:t>
            </a:r>
            <a:r>
              <a:rPr lang="en" altLang="ko-KR" sz="3200" dirty="0">
                <a:solidFill>
                  <a:srgbClr val="53585F"/>
                </a:solidFill>
                <a:latin typeface="Spoqa Han Sans Neo" panose="020B0500000000000000" pitchFamily="34" charset="-128"/>
                <a:ea typeface="Spoqa Han Sans Neo" panose="020B0500000000000000" pitchFamily="34" charset="-128"/>
              </a:rPr>
              <a:t>log</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보고 실패 원인을 추적하는 사례</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주로 </a:t>
            </a:r>
            <a:r>
              <a:rPr lang="en" altLang="ko-KR" sz="3200" dirty="0">
                <a:solidFill>
                  <a:srgbClr val="53585F"/>
                </a:solidFill>
                <a:latin typeface="Spoqa Han Sans Neo" panose="020B0500000000000000" pitchFamily="34" charset="-128"/>
                <a:ea typeface="Spoqa Han Sans Neo" panose="020B0500000000000000" pitchFamily="34" charset="-128"/>
              </a:rPr>
              <a:t>Text </a:t>
            </a:r>
            <a:r>
              <a:rPr lang="ko-KR" altLang="en-US" sz="3200" dirty="0">
                <a:solidFill>
                  <a:srgbClr val="53585F"/>
                </a:solidFill>
                <a:latin typeface="Spoqa Han Sans Neo" panose="020B0500000000000000" pitchFamily="34" charset="-128"/>
                <a:ea typeface="Spoqa Han Sans Neo" panose="020B0500000000000000" pitchFamily="34" charset="-128"/>
              </a:rPr>
              <a:t>데이터를 다룬다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457200"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IoT Big-Data Anomaly Detection: </a:t>
            </a:r>
            <a:r>
              <a:rPr lang="ko-KR" altLang="en-US" sz="3200" dirty="0">
                <a:solidFill>
                  <a:srgbClr val="53585F"/>
                </a:solidFill>
                <a:latin typeface="Spoqa Han Sans Neo" panose="020B0500000000000000" pitchFamily="34" charset="-128"/>
                <a:ea typeface="Spoqa Han Sans Neo" panose="020B0500000000000000" pitchFamily="34" charset="-128"/>
              </a:rPr>
              <a:t>사물 인터넷에 주로 사용되는 장치</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센서들로부터 생성된 데이터에 대해 </a:t>
            </a:r>
            <a:r>
              <a:rPr lang="ko-KR" altLang="en-US" sz="3200" dirty="0" err="1">
                <a:solidFill>
                  <a:srgbClr val="53585F"/>
                </a:solidFill>
                <a:latin typeface="Spoqa Han Sans Neo" panose="020B0500000000000000" pitchFamily="34" charset="-128"/>
                <a:ea typeface="Spoqa Han Sans Neo" panose="020B0500000000000000" pitchFamily="34" charset="-128"/>
              </a:rPr>
              <a:t>이상치를</a:t>
            </a:r>
            <a:r>
              <a:rPr lang="ko-KR" altLang="en-US" sz="3200" dirty="0">
                <a:solidFill>
                  <a:srgbClr val="53585F"/>
                </a:solidFill>
                <a:latin typeface="Spoqa Han Sans Neo" panose="020B0500000000000000" pitchFamily="34" charset="-128"/>
                <a:ea typeface="Spoqa Han Sans Neo" panose="020B0500000000000000" pitchFamily="34" charset="-128"/>
              </a:rPr>
              <a:t> 탐지하는 사례</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주로 </a:t>
            </a:r>
            <a:r>
              <a:rPr lang="ko-KR" altLang="en-US" sz="3200" dirty="0" err="1">
                <a:solidFill>
                  <a:srgbClr val="53585F"/>
                </a:solidFill>
                <a:latin typeface="Spoqa Han Sans Neo" panose="020B0500000000000000" pitchFamily="34" charset="-128"/>
                <a:ea typeface="Spoqa Han Sans Neo" panose="020B0500000000000000" pitchFamily="34" charset="-128"/>
              </a:rPr>
              <a:t>시계열</a:t>
            </a:r>
            <a:r>
              <a:rPr lang="ko-KR" altLang="en-US" sz="3200" dirty="0">
                <a:solidFill>
                  <a:srgbClr val="53585F"/>
                </a:solidFill>
                <a:latin typeface="Spoqa Han Sans Neo" panose="020B0500000000000000" pitchFamily="34" charset="-128"/>
                <a:ea typeface="Spoqa Han Sans Neo" panose="020B0500000000000000" pitchFamily="34" charset="-128"/>
              </a:rPr>
              <a:t> 데이터</a:t>
            </a:r>
            <a:r>
              <a:rPr lang="en-US" altLang="ko-KR" sz="3200" dirty="0">
                <a:solidFill>
                  <a:srgbClr val="53585F"/>
                </a:solidFill>
                <a:latin typeface="Spoqa Han Sans Neo" panose="020B0500000000000000" pitchFamily="34" charset="-128"/>
                <a:ea typeface="Spoqa Han Sans Neo" panose="020B0500000000000000" pitchFamily="34" charset="-128"/>
              </a:rPr>
              <a:t>! </a:t>
            </a:r>
          </a:p>
          <a:p>
            <a:pPr marL="457200"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Industrial Anomaly Detection: </a:t>
            </a:r>
            <a:r>
              <a:rPr lang="ko-KR" altLang="en-US" sz="3200" dirty="0">
                <a:solidFill>
                  <a:srgbClr val="53585F"/>
                </a:solidFill>
                <a:latin typeface="Spoqa Han Sans Neo" panose="020B0500000000000000" pitchFamily="34" charset="-128"/>
                <a:ea typeface="Spoqa Han Sans Neo" panose="020B0500000000000000" pitchFamily="34" charset="-128"/>
              </a:rPr>
              <a:t>산업 속 제조업 데이터에 대한 </a:t>
            </a:r>
            <a:r>
              <a:rPr lang="ko-KR" altLang="en-US" sz="3200" dirty="0" err="1">
                <a:solidFill>
                  <a:srgbClr val="53585F"/>
                </a:solidFill>
                <a:latin typeface="Spoqa Han Sans Neo" panose="020B0500000000000000" pitchFamily="34" charset="-128"/>
                <a:ea typeface="Spoqa Han Sans Neo" panose="020B0500000000000000" pitchFamily="34" charset="-128"/>
              </a:rPr>
              <a:t>이상치를</a:t>
            </a:r>
            <a:r>
              <a:rPr lang="ko-KR" altLang="en-US" sz="3200" dirty="0">
                <a:solidFill>
                  <a:srgbClr val="53585F"/>
                </a:solidFill>
                <a:latin typeface="Spoqa Han Sans Neo" panose="020B0500000000000000" pitchFamily="34" charset="-128"/>
                <a:ea typeface="Spoqa Han Sans Neo" panose="020B0500000000000000" pitchFamily="34" charset="-128"/>
              </a:rPr>
              <a:t> 탐지하는 사례</a:t>
            </a:r>
            <a:r>
              <a:rPr lang="en-US" altLang="ko-KR" sz="3200" dirty="0">
                <a:solidFill>
                  <a:srgbClr val="53585F"/>
                </a:solidFill>
                <a:latin typeface="Spoqa Han Sans Neo" panose="020B0500000000000000" pitchFamily="34" charset="-128"/>
                <a:ea typeface="Spoqa Han Sans Neo" panose="020B0500000000000000" pitchFamily="34" charset="-128"/>
              </a:rPr>
              <a:t>. </a:t>
            </a:r>
          </a:p>
          <a:p>
            <a:pPr marL="457200"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Video Surveillance: </a:t>
            </a:r>
            <a:r>
              <a:rPr lang="ko-KR" altLang="en-US" sz="3200" dirty="0">
                <a:solidFill>
                  <a:srgbClr val="53585F"/>
                </a:solidFill>
                <a:latin typeface="Spoqa Han Sans Neo" panose="020B0500000000000000" pitchFamily="34" charset="-128"/>
                <a:ea typeface="Spoqa Han Sans Neo" panose="020B0500000000000000" pitchFamily="34" charset="-128"/>
              </a:rPr>
              <a:t>비디오 영상에서 이상한 행동이 발생하는 것을 모니터링하는 사례</a:t>
            </a:r>
            <a:r>
              <a:rPr lang="en-US" altLang="ko-KR" sz="3200" dirty="0">
                <a:solidFill>
                  <a:srgbClr val="53585F"/>
                </a:solidFill>
                <a:latin typeface="Spoqa Han Sans Neo" panose="020B0500000000000000" pitchFamily="34" charset="-128"/>
                <a:ea typeface="Spoqa Han Sans Neo" panose="020B0500000000000000" pitchFamily="34" charset="-128"/>
              </a:rPr>
              <a:t>. </a:t>
            </a:r>
            <a:br>
              <a:rPr lang="en-US" altLang="ko-KR" sz="3200" dirty="0">
                <a:solidFill>
                  <a:srgbClr val="53585F"/>
                </a:solidFill>
                <a:latin typeface="Spoqa Han Sans Neo" panose="020B0500000000000000" pitchFamily="34" charset="-128"/>
                <a:ea typeface="Spoqa Han Sans Neo" panose="020B0500000000000000" pitchFamily="34" charset="-128"/>
              </a:rPr>
            </a:br>
            <a:r>
              <a:rPr lang="ko-KR" altLang="en-US" sz="3200" dirty="0">
                <a:solidFill>
                  <a:srgbClr val="53585F"/>
                </a:solidFill>
                <a:latin typeface="Spoqa Han Sans Neo" panose="020B0500000000000000" pitchFamily="34" charset="-128"/>
                <a:ea typeface="Spoqa Han Sans Neo" panose="020B0500000000000000" pitchFamily="34" charset="-128"/>
              </a:rPr>
              <a:t>주로 </a:t>
            </a:r>
            <a:r>
              <a:rPr lang="en" altLang="ko-KR" sz="3200" dirty="0">
                <a:solidFill>
                  <a:srgbClr val="53585F"/>
                </a:solidFill>
                <a:latin typeface="Spoqa Han Sans Neo" panose="020B0500000000000000" pitchFamily="34" charset="-128"/>
                <a:ea typeface="Spoqa Han Sans Neo" panose="020B0500000000000000" pitchFamily="34" charset="-128"/>
              </a:rPr>
              <a:t>CCTV</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이용한 경우가 많음</a:t>
            </a:r>
            <a:r>
              <a:rPr lang="en-US" altLang="ko-KR" sz="3200" dirty="0">
                <a:solidFill>
                  <a:srgbClr val="53585F"/>
                </a:solidFill>
                <a:latin typeface="Spoqa Han Sans Neo" panose="020B0500000000000000" pitchFamily="34" charset="-128"/>
                <a:ea typeface="Spoqa Han Sans Neo" panose="020B0500000000000000" pitchFamily="34" charset="-128"/>
              </a:rPr>
              <a:t>.</a:t>
            </a:r>
          </a:p>
        </p:txBody>
      </p:sp>
    </p:spTree>
    <p:extLst>
      <p:ext uri="{BB962C8B-B14F-4D97-AF65-F5344CB8AC3E}">
        <p14:creationId xmlns:p14="http://schemas.microsoft.com/office/powerpoint/2010/main" val="1517357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Data anomaly detection </a:t>
            </a:r>
            <a:r>
              <a:rPr kumimoji="1" lang="ko-Kore-KR" altLang="en-US" sz="2800" dirty="0">
                <a:latin typeface="Spoqa Han Sans Neo" panose="020B0500000000000000" pitchFamily="34" charset="-128"/>
                <a:ea typeface="Spoqa Han Sans Neo" panose="020B0500000000000000" pitchFamily="34" charset="-128"/>
              </a:rPr>
              <a:t>의 종류</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21986C88-48CD-E146-9F9E-F892BB020325}"/>
              </a:ext>
            </a:extLst>
          </p:cNvPr>
          <p:cNvSpPr txBox="1"/>
          <p:nvPr/>
        </p:nvSpPr>
        <p:spPr>
          <a:xfrm>
            <a:off x="1907829" y="13236268"/>
            <a:ext cx="18917784" cy="369332"/>
          </a:xfrm>
          <a:prstGeom prst="rect">
            <a:avLst/>
          </a:prstGeom>
          <a:noFill/>
        </p:spPr>
        <p:txBody>
          <a:bodyPr wrap="square">
            <a:spAutoFit/>
          </a:bodyPr>
          <a:lstStyle/>
          <a:p>
            <a:pPr algn="ctr"/>
            <a:r>
              <a:rPr lang="en" altLang="ko-Kore-KR" dirty="0" err="1">
                <a:solidFill>
                  <a:srgbClr val="53585F"/>
                </a:solidFill>
              </a:rPr>
              <a:t>Chalapathy</a:t>
            </a:r>
            <a:r>
              <a:rPr lang="en" altLang="ko-Kore-KR" dirty="0">
                <a:solidFill>
                  <a:srgbClr val="53585F"/>
                </a:solidFill>
              </a:rPr>
              <a:t>, Raghavendra, and Sanjay Chawla. "Deep learning for anomaly detection: A survey." </a:t>
            </a:r>
            <a:r>
              <a:rPr lang="en" altLang="ko-Kore-KR" i="1" dirty="0" err="1">
                <a:solidFill>
                  <a:srgbClr val="53585F"/>
                </a:solidFill>
              </a:rPr>
              <a:t>arXiv</a:t>
            </a:r>
            <a:r>
              <a:rPr lang="en" altLang="ko-Kore-KR" i="1" dirty="0">
                <a:solidFill>
                  <a:srgbClr val="53585F"/>
                </a:solidFill>
              </a:rPr>
              <a:t> preprint arXiv:1901.03407</a:t>
            </a:r>
            <a:r>
              <a:rPr lang="en" altLang="ko-Kore-KR" dirty="0">
                <a:solidFill>
                  <a:srgbClr val="53585F"/>
                </a:solidFill>
              </a:rPr>
              <a:t> (2019).</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
        <p:nvSpPr>
          <p:cNvPr id="16" name="TextBox 15">
            <a:extLst>
              <a:ext uri="{FF2B5EF4-FFF2-40B4-BE49-F238E27FC236}">
                <a16:creationId xmlns:a16="http://schemas.microsoft.com/office/drawing/2014/main" id="{ADF4EAD0-2018-DD40-B369-244DCB8C8A9C}"/>
              </a:ext>
            </a:extLst>
          </p:cNvPr>
          <p:cNvSpPr txBox="1"/>
          <p:nvPr/>
        </p:nvSpPr>
        <p:spPr>
          <a:xfrm>
            <a:off x="1907829" y="3311491"/>
            <a:ext cx="17988309" cy="9621160"/>
          </a:xfrm>
          <a:prstGeom prst="rect">
            <a:avLst/>
          </a:prstGeom>
          <a:noFill/>
        </p:spPr>
        <p:txBody>
          <a:bodyPr wrap="square">
            <a:spAutoFit/>
          </a:bodyPr>
          <a:lstStyle/>
          <a:p>
            <a:pPr>
              <a:lnSpc>
                <a:spcPct val="150000"/>
              </a:lnSpc>
            </a:pPr>
            <a:r>
              <a:rPr lang="en" altLang="ko-KR" sz="3200" b="1" dirty="0">
                <a:solidFill>
                  <a:srgbClr val="53585F"/>
                </a:solidFill>
                <a:latin typeface="Spoqa Han Sans Neo Bold" panose="020B0500000000000000" pitchFamily="34" charset="-128"/>
                <a:ea typeface="Spoqa Han Sans Neo Bold" panose="020B0500000000000000" pitchFamily="34" charset="-128"/>
              </a:rPr>
              <a:t>Supervised Anomaly Detection</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주어진 학습 데이터 셋에 정상 </a:t>
            </a:r>
            <a:r>
              <a:rPr lang="en" altLang="ko-KR" sz="3200" dirty="0">
                <a:solidFill>
                  <a:srgbClr val="53585F"/>
                </a:solidFill>
                <a:latin typeface="Spoqa Han Sans Neo" panose="020B0500000000000000" pitchFamily="34" charset="-128"/>
                <a:ea typeface="Spoqa Han Sans Neo" panose="020B0500000000000000" pitchFamily="34" charset="-128"/>
              </a:rPr>
              <a:t>sample</a:t>
            </a:r>
            <a:r>
              <a:rPr lang="ko-KR" altLang="en-US" sz="3200" dirty="0">
                <a:solidFill>
                  <a:srgbClr val="53585F"/>
                </a:solidFill>
                <a:latin typeface="Spoqa Han Sans Neo" panose="020B0500000000000000" pitchFamily="34" charset="-128"/>
                <a:ea typeface="Spoqa Han Sans Neo" panose="020B0500000000000000" pitchFamily="34" charset="-128"/>
              </a:rPr>
              <a:t>과 비정상 </a:t>
            </a:r>
            <a:r>
              <a:rPr lang="en" altLang="ko-KR" sz="3200" dirty="0">
                <a:solidFill>
                  <a:srgbClr val="53585F"/>
                </a:solidFill>
                <a:latin typeface="Spoqa Han Sans Neo" panose="020B0500000000000000" pitchFamily="34" charset="-128"/>
                <a:ea typeface="Spoqa Han Sans Neo" panose="020B0500000000000000" pitchFamily="34" charset="-128"/>
              </a:rPr>
              <a:t>sample</a:t>
            </a:r>
            <a:r>
              <a:rPr lang="ko-KR" altLang="en-US" sz="3200" dirty="0">
                <a:solidFill>
                  <a:srgbClr val="53585F"/>
                </a:solidFill>
                <a:latin typeface="Spoqa Han Sans Neo" panose="020B0500000000000000" pitchFamily="34" charset="-128"/>
                <a:ea typeface="Spoqa Han Sans Neo" panose="020B0500000000000000" pitchFamily="34" charset="-128"/>
              </a:rPr>
              <a:t>의 </a:t>
            </a:r>
            <a:r>
              <a:rPr lang="en" altLang="ko-KR" sz="3200" dirty="0">
                <a:solidFill>
                  <a:srgbClr val="53585F"/>
                </a:solidFill>
                <a:latin typeface="Spoqa Han Sans Neo" panose="020B0500000000000000" pitchFamily="34" charset="-128"/>
                <a:ea typeface="Spoqa Han Sans Neo" panose="020B0500000000000000" pitchFamily="34" charset="-128"/>
              </a:rPr>
              <a:t>Data</a:t>
            </a:r>
            <a:r>
              <a:rPr lang="ko-KR" altLang="en-US" sz="3200" dirty="0">
                <a:solidFill>
                  <a:srgbClr val="53585F"/>
                </a:solidFill>
                <a:latin typeface="Spoqa Han Sans Neo" panose="020B0500000000000000" pitchFamily="34" charset="-128"/>
                <a:ea typeface="Spoqa Han Sans Neo" panose="020B0500000000000000" pitchFamily="34" charset="-128"/>
              </a:rPr>
              <a:t>와 </a:t>
            </a:r>
            <a:br>
              <a:rPr lang="en-US" altLang="ko-KR" sz="3200" dirty="0">
                <a:solidFill>
                  <a:srgbClr val="53585F"/>
                </a:solidFill>
                <a:latin typeface="Spoqa Han Sans Neo" panose="020B0500000000000000" pitchFamily="34" charset="-128"/>
                <a:ea typeface="Spoqa Han Sans Neo" panose="020B0500000000000000" pitchFamily="34" charset="-128"/>
              </a:rPr>
            </a:br>
            <a:r>
              <a:rPr lang="en" altLang="ko-KR" sz="3200" dirty="0">
                <a:solidFill>
                  <a:srgbClr val="53585F"/>
                </a:solidFill>
                <a:latin typeface="Spoqa Han Sans Neo" panose="020B0500000000000000" pitchFamily="34" charset="-128"/>
                <a:ea typeface="Spoqa Han Sans Neo" panose="020B0500000000000000" pitchFamily="34" charset="-128"/>
              </a:rPr>
              <a:t>Label</a:t>
            </a:r>
            <a:r>
              <a:rPr lang="ko-KR" altLang="en-US" sz="3200" dirty="0">
                <a:solidFill>
                  <a:srgbClr val="53585F"/>
                </a:solidFill>
                <a:latin typeface="Spoqa Han Sans Neo" panose="020B0500000000000000" pitchFamily="34" charset="-128"/>
                <a:ea typeface="Spoqa Han Sans Neo" panose="020B0500000000000000" pitchFamily="34" charset="-128"/>
              </a:rPr>
              <a:t>이 모두 존재하는 경우 </a:t>
            </a:r>
            <a:r>
              <a:rPr lang="en" altLang="ko-KR" sz="3200" dirty="0">
                <a:solidFill>
                  <a:srgbClr val="53585F"/>
                </a:solidFill>
                <a:latin typeface="Spoqa Han Sans Neo" panose="020B0500000000000000" pitchFamily="34" charset="-128"/>
                <a:ea typeface="Spoqa Han Sans Neo" panose="020B0500000000000000" pitchFamily="34" charset="-128"/>
              </a:rPr>
              <a:t>Supervised Learning </a:t>
            </a:r>
            <a:r>
              <a:rPr lang="ko-KR" altLang="en-US" sz="3200" dirty="0">
                <a:solidFill>
                  <a:srgbClr val="53585F"/>
                </a:solidFill>
                <a:latin typeface="Spoqa Han Sans Neo" panose="020B0500000000000000" pitchFamily="34" charset="-128"/>
                <a:ea typeface="Spoqa Han Sans Neo" panose="020B0500000000000000" pitchFamily="34" charset="-128"/>
              </a:rPr>
              <a:t>방식이기 때문에 </a:t>
            </a:r>
            <a:br>
              <a:rPr lang="en-US" altLang="ko-KR" sz="3200" dirty="0">
                <a:solidFill>
                  <a:srgbClr val="53585F"/>
                </a:solidFill>
                <a:latin typeface="Spoqa Han Sans Neo" panose="020B0500000000000000" pitchFamily="34" charset="-128"/>
                <a:ea typeface="Spoqa Han Sans Neo" panose="020B0500000000000000" pitchFamily="34" charset="-128"/>
              </a:rPr>
            </a:br>
            <a:r>
              <a:rPr lang="en" altLang="ko-KR" sz="3200" dirty="0">
                <a:solidFill>
                  <a:srgbClr val="53585F"/>
                </a:solidFill>
                <a:latin typeface="Spoqa Han Sans Neo" panose="020B0500000000000000" pitchFamily="34" charset="-128"/>
                <a:ea typeface="Spoqa Han Sans Neo" panose="020B0500000000000000" pitchFamily="34" charset="-128"/>
              </a:rPr>
              <a:t>Supervised Anomaly Detection</a:t>
            </a:r>
            <a:r>
              <a:rPr lang="ko-KR" altLang="en-US" sz="3200" dirty="0">
                <a:solidFill>
                  <a:srgbClr val="53585F"/>
                </a:solidFill>
                <a:latin typeface="Spoqa Han Sans Neo" panose="020B0500000000000000" pitchFamily="34" charset="-128"/>
                <a:ea typeface="Spoqa Han Sans Neo" panose="020B0500000000000000" pitchFamily="34" charset="-128"/>
              </a:rPr>
              <a:t>이라 부른다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실제로 </a:t>
            </a:r>
            <a:r>
              <a:rPr lang="en-US" altLang="ko-KR" sz="3200" dirty="0">
                <a:solidFill>
                  <a:srgbClr val="53585F"/>
                </a:solidFill>
                <a:latin typeface="Spoqa Han Sans Neo" panose="020B0500000000000000" pitchFamily="34" charset="-128"/>
                <a:ea typeface="Spoqa Han Sans Neo" panose="020B0500000000000000" pitchFamily="34" charset="-128"/>
              </a:rPr>
              <a:t>Production</a:t>
            </a:r>
            <a:r>
              <a:rPr lang="ko-KR" altLang="en-US" sz="3200" dirty="0">
                <a:solidFill>
                  <a:srgbClr val="53585F"/>
                </a:solidFill>
                <a:latin typeface="Spoqa Han Sans Neo" panose="020B0500000000000000" pitchFamily="34" charset="-128"/>
                <a:ea typeface="Spoqa Han Sans Neo" panose="020B0500000000000000" pitchFamily="34" charset="-128"/>
              </a:rPr>
              <a:t>에 적용하기에 </a:t>
            </a:r>
            <a:r>
              <a:rPr lang="en-US" altLang="ko-KR" sz="3200" dirty="0">
                <a:solidFill>
                  <a:srgbClr val="53585F"/>
                </a:solidFill>
                <a:latin typeface="Spoqa Han Sans Neo" panose="020B0500000000000000" pitchFamily="34" charset="-128"/>
                <a:ea typeface="Spoqa Han Sans Neo" panose="020B0500000000000000" pitchFamily="34" charset="-128"/>
              </a:rPr>
              <a:t>labeling </a:t>
            </a:r>
            <a:r>
              <a:rPr lang="ko-KR" altLang="en-US" sz="3200" dirty="0">
                <a:solidFill>
                  <a:srgbClr val="53585F"/>
                </a:solidFill>
                <a:latin typeface="Spoqa Han Sans Neo" panose="020B0500000000000000" pitchFamily="34" charset="-128"/>
                <a:ea typeface="Spoqa Han Sans Neo" panose="020B0500000000000000" pitchFamily="34" charset="-128"/>
              </a:rPr>
              <a:t>문제를 해결</a:t>
            </a:r>
            <a:br>
              <a:rPr lang="en-US" altLang="ko-KR" sz="3200" dirty="0">
                <a:solidFill>
                  <a:srgbClr val="53585F"/>
                </a:solidFill>
                <a:latin typeface="Spoqa Han Sans Neo" panose="020B0500000000000000" pitchFamily="34" charset="-128"/>
                <a:ea typeface="Spoqa Han Sans Neo" panose="020B0500000000000000" pitchFamily="34" charset="-128"/>
              </a:rPr>
            </a:br>
            <a:r>
              <a:rPr lang="en-US" altLang="ko-KR" sz="3200" dirty="0">
                <a:solidFill>
                  <a:srgbClr val="53585F"/>
                </a:solidFill>
                <a:latin typeface="Spoqa Han Sans Neo" panose="020B0500000000000000" pitchFamily="34" charset="-128"/>
                <a:ea typeface="Spoqa Han Sans Neo" panose="020B0500000000000000" pitchFamily="34" charset="-128"/>
              </a:rPr>
              <a:t>(class-unbalance </a:t>
            </a:r>
            <a:r>
              <a:rPr lang="ko-KR" altLang="en-US" sz="3200" dirty="0">
                <a:solidFill>
                  <a:srgbClr val="53585F"/>
                </a:solidFill>
                <a:latin typeface="Spoqa Han Sans Neo" panose="020B0500000000000000" pitchFamily="34" charset="-128"/>
                <a:ea typeface="Spoqa Han Sans Neo" panose="020B0500000000000000" pitchFamily="34" charset="-128"/>
              </a:rPr>
              <a:t>문제 등</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하여야 하므로 잘 사용하지 </a:t>
            </a:r>
            <a:r>
              <a:rPr lang="en-US" altLang="ko-KR" sz="3200" dirty="0">
                <a:solidFill>
                  <a:srgbClr val="53585F"/>
                </a:solidFill>
                <a:latin typeface="Spoqa Han Sans Neo" panose="020B0500000000000000" pitchFamily="34" charset="-128"/>
                <a:ea typeface="Spoqa Han Sans Neo" panose="020B0500000000000000" pitchFamily="34" charset="-128"/>
              </a:rPr>
              <a:t>X.</a:t>
            </a:r>
            <a:endParaRPr lang="en" altLang="ko-KR" sz="32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Tx/>
              <a:buChar char="-"/>
            </a:pPr>
            <a:endParaRPr lang="en" altLang="ko-KR" sz="32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Tx/>
              <a:buChar char="-"/>
            </a:pPr>
            <a:endParaRPr lang="en"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 altLang="ko-KR" sz="3200" b="1" dirty="0">
                <a:solidFill>
                  <a:srgbClr val="53585F"/>
                </a:solidFill>
                <a:latin typeface="Spoqa Han Sans Neo Bold" panose="020B0500000000000000" pitchFamily="34" charset="-128"/>
                <a:ea typeface="Spoqa Han Sans Neo Bold" panose="020B0500000000000000" pitchFamily="34" charset="-128"/>
              </a:rPr>
              <a:t>Semi-supervised (One-Class) Anomaly Detection</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정상 비정상 </a:t>
            </a:r>
            <a:r>
              <a:rPr lang="en-US" altLang="ko-KR" sz="3200" dirty="0">
                <a:solidFill>
                  <a:srgbClr val="53585F"/>
                </a:solidFill>
                <a:latin typeface="Spoqa Han Sans Neo" panose="020B0500000000000000" pitchFamily="34" charset="-128"/>
                <a:ea typeface="Spoqa Han Sans Neo" panose="020B0500000000000000" pitchFamily="34" charset="-128"/>
              </a:rPr>
              <a:t>binary classification / </a:t>
            </a:r>
            <a:r>
              <a:rPr lang="ko-KR" altLang="en-US" sz="3200" dirty="0">
                <a:solidFill>
                  <a:srgbClr val="53585F"/>
                </a:solidFill>
                <a:latin typeface="Spoqa Han Sans Neo" panose="020B0500000000000000" pitchFamily="34" charset="-128"/>
                <a:ea typeface="Spoqa Han Sans Neo" panose="020B0500000000000000" pitchFamily="34" charset="-128"/>
              </a:rPr>
              <a:t>혹은 </a:t>
            </a:r>
            <a:r>
              <a:rPr lang="en-US" altLang="ko-KR" sz="3200" dirty="0">
                <a:solidFill>
                  <a:srgbClr val="53585F"/>
                </a:solidFill>
                <a:latin typeface="Spoqa Han Sans Neo" panose="020B0500000000000000" pitchFamily="34" charset="-128"/>
                <a:ea typeface="Spoqa Han Sans Neo" panose="020B0500000000000000" pitchFamily="34" charset="-128"/>
              </a:rPr>
              <a:t>metric learning setting </a:t>
            </a:r>
            <a:r>
              <a:rPr lang="ko-KR" altLang="en-US" sz="3200" dirty="0">
                <a:solidFill>
                  <a:srgbClr val="53585F"/>
                </a:solidFill>
                <a:latin typeface="Spoqa Han Sans Neo" panose="020B0500000000000000" pitchFamily="34" charset="-128"/>
                <a:ea typeface="Spoqa Han Sans Neo" panose="020B0500000000000000" pitchFamily="34" charset="-128"/>
              </a:rPr>
              <a:t>등으로 나누자</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정상인 샘플을 중심으로</a:t>
            </a:r>
            <a:r>
              <a:rPr lang="en-US" altLang="ko-KR" sz="3200" dirty="0">
                <a:solidFill>
                  <a:srgbClr val="53585F"/>
                </a:solidFill>
                <a:latin typeface="Spoqa Han Sans Neo" panose="020B0500000000000000" pitchFamily="34" charset="-128"/>
                <a:ea typeface="Spoqa Han Sans Neo" panose="020B0500000000000000" pitchFamily="34" charset="-128"/>
              </a:rPr>
              <a:t>, discrimination boundary</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정하고 가깝고 먼 것을 통해 </a:t>
            </a:r>
            <a:r>
              <a:rPr lang="en-US" altLang="ko-KR" sz="3200" dirty="0">
                <a:solidFill>
                  <a:srgbClr val="53585F"/>
                </a:solidFill>
                <a:latin typeface="Spoqa Han Sans Neo" panose="020B0500000000000000" pitchFamily="34" charset="-128"/>
                <a:ea typeface="Spoqa Han Sans Neo" panose="020B0500000000000000" pitchFamily="34" charset="-128"/>
              </a:rPr>
              <a:t>outlier</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정한다</a:t>
            </a:r>
            <a:r>
              <a:rPr lang="en-US" altLang="ko-KR" sz="3200" dirty="0">
                <a:solidFill>
                  <a:srgbClr val="53585F"/>
                </a:solidFill>
                <a:latin typeface="Spoqa Han Sans Neo" panose="020B0500000000000000" pitchFamily="34" charset="-128"/>
                <a:ea typeface="Spoqa Han Sans Neo" panose="020B0500000000000000" pitchFamily="34" charset="-128"/>
              </a:rPr>
              <a:t>.</a:t>
            </a:r>
            <a:endParaRPr lang="en" altLang="ko-KR" sz="3200" dirty="0">
              <a:solidFill>
                <a:srgbClr val="53585F"/>
              </a:solidFill>
              <a:latin typeface="Spoqa Han Sans Neo" panose="020B0500000000000000" pitchFamily="34" charset="-128"/>
              <a:ea typeface="Spoqa Han Sans Neo" panose="020B0500000000000000" pitchFamily="34" charset="-128"/>
            </a:endParaRP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정상인 </a:t>
            </a:r>
            <a:r>
              <a:rPr lang="en-US" altLang="ko-KR" sz="3200" dirty="0">
                <a:solidFill>
                  <a:srgbClr val="53585F"/>
                </a:solidFill>
                <a:latin typeface="Spoqa Han Sans Neo" panose="020B0500000000000000" pitchFamily="34" charset="-128"/>
                <a:ea typeface="Spoqa Han Sans Neo" panose="020B0500000000000000" pitchFamily="34" charset="-128"/>
              </a:rPr>
              <a:t>sample</a:t>
            </a:r>
            <a:r>
              <a:rPr lang="ko-KR" altLang="en-US" sz="3200" dirty="0">
                <a:solidFill>
                  <a:srgbClr val="53585F"/>
                </a:solidFill>
                <a:latin typeface="Spoqa Han Sans Neo" panose="020B0500000000000000" pitchFamily="34" charset="-128"/>
                <a:ea typeface="Spoqa Han Sans Neo" panose="020B0500000000000000" pitchFamily="34" charset="-128"/>
              </a:rPr>
              <a:t>들에 대한 </a:t>
            </a:r>
            <a:r>
              <a:rPr lang="en-US" altLang="ko-KR" sz="3200" dirty="0">
                <a:solidFill>
                  <a:srgbClr val="53585F"/>
                </a:solidFill>
                <a:latin typeface="Spoqa Han Sans Neo" panose="020B0500000000000000" pitchFamily="34" charset="-128"/>
                <a:ea typeface="Spoqa Han Sans Neo" panose="020B0500000000000000" pitchFamily="34" charset="-128"/>
              </a:rPr>
              <a:t>label </a:t>
            </a:r>
            <a:r>
              <a:rPr lang="ko-KR" altLang="en-US" sz="3200" dirty="0">
                <a:solidFill>
                  <a:srgbClr val="53585F"/>
                </a:solidFill>
                <a:latin typeface="Spoqa Han Sans Neo" panose="020B0500000000000000" pitchFamily="34" charset="-128"/>
                <a:ea typeface="Spoqa Han Sans Neo" panose="020B0500000000000000" pitchFamily="34" charset="-128"/>
              </a:rPr>
              <a:t>구분은 필요하다</a:t>
            </a:r>
            <a:r>
              <a:rPr lang="en-US" altLang="ko-KR" sz="3200" dirty="0">
                <a:solidFill>
                  <a:srgbClr val="53585F"/>
                </a:solidFill>
                <a:latin typeface="Spoqa Han Sans Neo" panose="020B0500000000000000" pitchFamily="34" charset="-128"/>
                <a:ea typeface="Spoqa Han Sans Neo" panose="020B0500000000000000" pitchFamily="34" charset="-128"/>
              </a:rPr>
              <a:t>!</a:t>
            </a:r>
            <a:br>
              <a:rPr lang="en" altLang="ko-KR" sz="3200" dirty="0">
                <a:solidFill>
                  <a:srgbClr val="53585F"/>
                </a:solidFill>
                <a:latin typeface="Spoqa Han Sans Neo" panose="020B0500000000000000" pitchFamily="34" charset="-128"/>
                <a:ea typeface="Spoqa Han Sans Neo" panose="020B0500000000000000" pitchFamily="34" charset="-128"/>
              </a:rPr>
            </a:br>
            <a:endParaRPr lang="en" altLang="ko-KR" sz="3200" dirty="0">
              <a:solidFill>
                <a:srgbClr val="53585F"/>
              </a:solidFill>
              <a:latin typeface="Spoqa Han Sans Neo" panose="020B0500000000000000" pitchFamily="34" charset="-128"/>
              <a:ea typeface="Spoqa Han Sans Neo" panose="020B0500000000000000" pitchFamily="34" charset="-128"/>
            </a:endParaRPr>
          </a:p>
        </p:txBody>
      </p:sp>
      <p:pic>
        <p:nvPicPr>
          <p:cNvPr id="26626" name="Picture 2">
            <a:extLst>
              <a:ext uri="{FF2B5EF4-FFF2-40B4-BE49-F238E27FC236}">
                <a16:creationId xmlns:a16="http://schemas.microsoft.com/office/drawing/2014/main" id="{5778E074-9123-DC42-B235-81A7E7D38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6519" y="3039259"/>
            <a:ext cx="9829800" cy="35941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BDA243-9D91-314C-AAE0-5E9D30FCAF6B}"/>
              </a:ext>
            </a:extLst>
          </p:cNvPr>
          <p:cNvSpPr txBox="1"/>
          <p:nvPr/>
        </p:nvSpPr>
        <p:spPr>
          <a:xfrm>
            <a:off x="13147589" y="6671353"/>
            <a:ext cx="11418730" cy="369332"/>
          </a:xfrm>
          <a:prstGeom prst="rect">
            <a:avLst/>
          </a:prstGeom>
          <a:noFill/>
        </p:spPr>
        <p:txBody>
          <a:bodyPr wrap="square">
            <a:spAutoFit/>
          </a:bodyPr>
          <a:lstStyle/>
          <a:p>
            <a:pPr algn="ctr"/>
            <a:r>
              <a:rPr lang="en" altLang="ko-Kore-KR" b="0" i="0" dirty="0">
                <a:solidFill>
                  <a:srgbClr val="53585F"/>
                </a:solidFill>
                <a:effectLst/>
                <a:latin typeface="Arial" panose="020B0604020202020204" pitchFamily="34" charset="0"/>
              </a:rPr>
              <a:t>Ruff, Lukas, et al. "Deep one-class classification." </a:t>
            </a:r>
            <a:r>
              <a:rPr lang="en" altLang="ko-Kore-KR" b="0" i="1" dirty="0">
                <a:solidFill>
                  <a:srgbClr val="53585F"/>
                </a:solidFill>
                <a:effectLst/>
                <a:latin typeface="Arial" panose="020B0604020202020204" pitchFamily="34" charset="0"/>
              </a:rPr>
              <a:t>International conference on machine learning</a:t>
            </a:r>
            <a:r>
              <a:rPr lang="en" altLang="ko-Kore-KR" b="0" i="0" dirty="0">
                <a:solidFill>
                  <a:srgbClr val="53585F"/>
                </a:solidFill>
                <a:effectLst/>
                <a:latin typeface="Arial" panose="020B0604020202020204" pitchFamily="34" charset="0"/>
              </a:rPr>
              <a:t>. PMLR, 2018.</a:t>
            </a:r>
            <a:endParaRPr lang="ko-Kore-KR" altLang="en-US" dirty="0">
              <a:solidFill>
                <a:srgbClr val="53585F"/>
              </a:solidFill>
            </a:endParaRPr>
          </a:p>
        </p:txBody>
      </p:sp>
      <p:pic>
        <p:nvPicPr>
          <p:cNvPr id="26628" name="Picture 4" descr="a) shows an example scenario where data clusters are of arbitrary... |  Download Scientific Diagram">
            <a:extLst>
              <a:ext uri="{FF2B5EF4-FFF2-40B4-BE49-F238E27FC236}">
                <a16:creationId xmlns:a16="http://schemas.microsoft.com/office/drawing/2014/main" id="{21AC7155-6511-1E4D-A70A-F3B7BDD576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16099" y="7078679"/>
            <a:ext cx="6415302" cy="21354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7051262-678B-D04A-AC11-DEA793E56060}"/>
              </a:ext>
            </a:extLst>
          </p:cNvPr>
          <p:cNvSpPr txBox="1"/>
          <p:nvPr/>
        </p:nvSpPr>
        <p:spPr>
          <a:xfrm>
            <a:off x="19413552" y="7233688"/>
            <a:ext cx="5152767" cy="1200329"/>
          </a:xfrm>
          <a:prstGeom prst="rect">
            <a:avLst/>
          </a:prstGeom>
          <a:noFill/>
        </p:spPr>
        <p:txBody>
          <a:bodyPr wrap="square">
            <a:spAutoFit/>
          </a:bodyPr>
          <a:lstStyle/>
          <a:p>
            <a:r>
              <a:rPr lang="en" altLang="ko-Kore-KR" b="0" i="0" dirty="0">
                <a:solidFill>
                  <a:srgbClr val="53585F"/>
                </a:solidFill>
                <a:effectLst/>
                <a:latin typeface="Arial" panose="020B0604020202020204" pitchFamily="34" charset="0"/>
              </a:rPr>
              <a:t>Image </a:t>
            </a:r>
            <a:r>
              <a:rPr lang="en" altLang="ko-Kore-KR" dirty="0">
                <a:solidFill>
                  <a:srgbClr val="53585F"/>
                </a:solidFill>
                <a:latin typeface="Arial" panose="020B0604020202020204" pitchFamily="34" charset="0"/>
              </a:rPr>
              <a:t>is from </a:t>
            </a:r>
            <a:r>
              <a:rPr lang="en" altLang="ko-Kore-KR" b="0" i="0" dirty="0">
                <a:solidFill>
                  <a:srgbClr val="53585F"/>
                </a:solidFill>
                <a:effectLst/>
                <a:latin typeface="Arial" panose="020B0604020202020204" pitchFamily="34" charset="0"/>
              </a:rPr>
              <a:t>Datta, </a:t>
            </a:r>
            <a:r>
              <a:rPr lang="en" altLang="ko-Kore-KR" b="0" i="0" dirty="0" err="1">
                <a:solidFill>
                  <a:srgbClr val="53585F"/>
                </a:solidFill>
                <a:effectLst/>
                <a:latin typeface="Arial" panose="020B0604020202020204" pitchFamily="34" charset="0"/>
              </a:rPr>
              <a:t>Debanjan</a:t>
            </a:r>
            <a:r>
              <a:rPr lang="en" altLang="ko-Kore-KR" b="0" i="0" dirty="0">
                <a:solidFill>
                  <a:srgbClr val="53585F"/>
                </a:solidFill>
                <a:effectLst/>
                <a:latin typeface="Arial" panose="020B0604020202020204" pitchFamily="34" charset="0"/>
              </a:rPr>
              <a:t>, </a:t>
            </a:r>
            <a:r>
              <a:rPr lang="en" altLang="ko-Kore-KR" b="0" i="0" dirty="0" err="1">
                <a:solidFill>
                  <a:srgbClr val="53585F"/>
                </a:solidFill>
                <a:effectLst/>
                <a:latin typeface="Arial" panose="020B0604020202020204" pitchFamily="34" charset="0"/>
              </a:rPr>
              <a:t>Sathappan</a:t>
            </a:r>
            <a:r>
              <a:rPr lang="en" altLang="ko-Kore-KR" b="0" i="0" dirty="0">
                <a:solidFill>
                  <a:srgbClr val="53585F"/>
                </a:solidFill>
                <a:effectLst/>
                <a:latin typeface="Arial" panose="020B0604020202020204" pitchFamily="34" charset="0"/>
              </a:rPr>
              <a:t> </a:t>
            </a:r>
            <a:r>
              <a:rPr lang="en" altLang="ko-Kore-KR" b="0" i="0" dirty="0" err="1">
                <a:solidFill>
                  <a:srgbClr val="53585F"/>
                </a:solidFill>
                <a:effectLst/>
                <a:latin typeface="Arial" panose="020B0604020202020204" pitchFamily="34" charset="0"/>
              </a:rPr>
              <a:t>Muthiah</a:t>
            </a:r>
            <a:r>
              <a:rPr lang="en" altLang="ko-Kore-KR" b="0" i="0" dirty="0">
                <a:solidFill>
                  <a:srgbClr val="53585F"/>
                </a:solidFill>
                <a:effectLst/>
                <a:latin typeface="Arial" panose="020B0604020202020204" pitchFamily="34" charset="0"/>
              </a:rPr>
              <a:t>, and </a:t>
            </a:r>
            <a:r>
              <a:rPr lang="en" altLang="ko-Kore-KR" b="0" i="0" dirty="0" err="1">
                <a:solidFill>
                  <a:srgbClr val="53585F"/>
                </a:solidFill>
                <a:effectLst/>
                <a:latin typeface="Arial" panose="020B0604020202020204" pitchFamily="34" charset="0"/>
              </a:rPr>
              <a:t>Naren</a:t>
            </a:r>
            <a:r>
              <a:rPr lang="en" altLang="ko-Kore-KR" b="0" i="0" dirty="0">
                <a:solidFill>
                  <a:srgbClr val="53585F"/>
                </a:solidFill>
                <a:effectLst/>
                <a:latin typeface="Arial" panose="020B0604020202020204" pitchFamily="34" charset="0"/>
              </a:rPr>
              <a:t> Ramakrishnan. "Detecting Anomalies Through Contrast in Heterogeneous Data." </a:t>
            </a:r>
            <a:r>
              <a:rPr lang="en" altLang="ko-Kore-KR" b="0" i="1" dirty="0" err="1">
                <a:solidFill>
                  <a:srgbClr val="53585F"/>
                </a:solidFill>
                <a:effectLst/>
                <a:latin typeface="Arial" panose="020B0604020202020204" pitchFamily="34" charset="0"/>
              </a:rPr>
              <a:t>arXiv</a:t>
            </a:r>
            <a:r>
              <a:rPr lang="en" altLang="ko-Kore-KR" b="0" i="1" dirty="0">
                <a:solidFill>
                  <a:srgbClr val="53585F"/>
                </a:solidFill>
                <a:effectLst/>
                <a:latin typeface="Arial" panose="020B0604020202020204" pitchFamily="34" charset="0"/>
              </a:rPr>
              <a:t> preprint arXiv:2104.01156</a:t>
            </a:r>
            <a:r>
              <a:rPr lang="en" altLang="ko-Kore-KR" b="0" i="0" dirty="0">
                <a:solidFill>
                  <a:srgbClr val="53585F"/>
                </a:solidFill>
                <a:effectLst/>
                <a:latin typeface="Arial" panose="020B0604020202020204" pitchFamily="34" charset="0"/>
              </a:rPr>
              <a:t> (2021).</a:t>
            </a:r>
            <a:endParaRPr lang="ko-Kore-KR" altLang="en-US" dirty="0">
              <a:solidFill>
                <a:srgbClr val="53585F"/>
              </a:solidFill>
            </a:endParaRPr>
          </a:p>
        </p:txBody>
      </p:sp>
    </p:spTree>
    <p:extLst>
      <p:ext uri="{BB962C8B-B14F-4D97-AF65-F5344CB8AC3E}">
        <p14:creationId xmlns:p14="http://schemas.microsoft.com/office/powerpoint/2010/main" val="4168435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Data anomaly detection </a:t>
            </a:r>
            <a:r>
              <a:rPr kumimoji="1" lang="ko-Kore-KR" altLang="en-US" sz="2800" dirty="0">
                <a:latin typeface="Spoqa Han Sans Neo" panose="020B0500000000000000" pitchFamily="34" charset="-128"/>
                <a:ea typeface="Spoqa Han Sans Neo" panose="020B0500000000000000" pitchFamily="34" charset="-128"/>
              </a:rPr>
              <a:t>의 종류</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21986C88-48CD-E146-9F9E-F892BB020325}"/>
              </a:ext>
            </a:extLst>
          </p:cNvPr>
          <p:cNvSpPr txBox="1"/>
          <p:nvPr/>
        </p:nvSpPr>
        <p:spPr>
          <a:xfrm>
            <a:off x="1907829" y="13236268"/>
            <a:ext cx="18917784" cy="369332"/>
          </a:xfrm>
          <a:prstGeom prst="rect">
            <a:avLst/>
          </a:prstGeom>
          <a:noFill/>
        </p:spPr>
        <p:txBody>
          <a:bodyPr wrap="square">
            <a:spAutoFit/>
          </a:bodyPr>
          <a:lstStyle/>
          <a:p>
            <a:pPr algn="ctr"/>
            <a:r>
              <a:rPr lang="en" altLang="ko-Kore-KR" dirty="0" err="1">
                <a:solidFill>
                  <a:srgbClr val="53585F"/>
                </a:solidFill>
              </a:rPr>
              <a:t>Chalapathy</a:t>
            </a:r>
            <a:r>
              <a:rPr lang="en" altLang="ko-Kore-KR" dirty="0">
                <a:solidFill>
                  <a:srgbClr val="53585F"/>
                </a:solidFill>
              </a:rPr>
              <a:t>, Raghavendra, and Sanjay Chawla. "Deep learning for anomaly detection: A survey." </a:t>
            </a:r>
            <a:r>
              <a:rPr lang="en" altLang="ko-Kore-KR" i="1" dirty="0" err="1">
                <a:solidFill>
                  <a:srgbClr val="53585F"/>
                </a:solidFill>
              </a:rPr>
              <a:t>arXiv</a:t>
            </a:r>
            <a:r>
              <a:rPr lang="en" altLang="ko-Kore-KR" i="1" dirty="0">
                <a:solidFill>
                  <a:srgbClr val="53585F"/>
                </a:solidFill>
              </a:rPr>
              <a:t> preprint arXiv:1901.03407</a:t>
            </a:r>
            <a:r>
              <a:rPr lang="en" altLang="ko-Kore-KR" dirty="0">
                <a:solidFill>
                  <a:srgbClr val="53585F"/>
                </a:solidFill>
              </a:rPr>
              <a:t> (2019).</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
        <p:nvSpPr>
          <p:cNvPr id="16" name="TextBox 15">
            <a:extLst>
              <a:ext uri="{FF2B5EF4-FFF2-40B4-BE49-F238E27FC236}">
                <a16:creationId xmlns:a16="http://schemas.microsoft.com/office/drawing/2014/main" id="{ADF4EAD0-2018-DD40-B369-244DCB8C8A9C}"/>
              </a:ext>
            </a:extLst>
          </p:cNvPr>
          <p:cNvSpPr txBox="1"/>
          <p:nvPr/>
        </p:nvSpPr>
        <p:spPr>
          <a:xfrm>
            <a:off x="1907829" y="3311491"/>
            <a:ext cx="17988309" cy="8882496"/>
          </a:xfrm>
          <a:prstGeom prst="rect">
            <a:avLst/>
          </a:prstGeom>
          <a:noFill/>
        </p:spPr>
        <p:txBody>
          <a:bodyPr wrap="square">
            <a:spAutoFit/>
          </a:bodyPr>
          <a:lstStyle/>
          <a:p>
            <a:pPr>
              <a:lnSpc>
                <a:spcPct val="150000"/>
              </a:lnSpc>
            </a:pPr>
            <a:r>
              <a:rPr lang="en-US" altLang="ko-KR" sz="3200" b="1" dirty="0">
                <a:solidFill>
                  <a:srgbClr val="53585F"/>
                </a:solidFill>
                <a:latin typeface="Spoqa Han Sans Neo Bold" panose="020B0500000000000000" pitchFamily="34" charset="-128"/>
                <a:ea typeface="Spoqa Han Sans Neo Bold" panose="020B0500000000000000" pitchFamily="34" charset="-128"/>
              </a:rPr>
              <a:t>Un</a:t>
            </a:r>
            <a:r>
              <a:rPr lang="en" altLang="ko-KR" sz="3200" b="1" dirty="0">
                <a:solidFill>
                  <a:srgbClr val="53585F"/>
                </a:solidFill>
                <a:latin typeface="Spoqa Han Sans Neo Bold" panose="020B0500000000000000" pitchFamily="34" charset="-128"/>
                <a:ea typeface="Spoqa Han Sans Neo Bold" panose="020B0500000000000000" pitchFamily="34" charset="-128"/>
              </a:rPr>
              <a:t>supervised Anomaly Detection</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대부분 데이터가 정상일 것이라 가정하고 </a:t>
            </a:r>
            <a:r>
              <a:rPr lang="en-US" altLang="ko-KR" sz="3200" dirty="0">
                <a:solidFill>
                  <a:srgbClr val="53585F"/>
                </a:solidFill>
                <a:latin typeface="Spoqa Han Sans Neo" panose="020B0500000000000000" pitchFamily="34" charset="-128"/>
                <a:ea typeface="Spoqa Han Sans Neo" panose="020B0500000000000000" pitchFamily="34" charset="-128"/>
              </a:rPr>
              <a:t>unsupervised learning</a:t>
            </a:r>
            <a:br>
              <a:rPr lang="en-US" altLang="ko-KR" sz="3200" dirty="0">
                <a:solidFill>
                  <a:srgbClr val="53585F"/>
                </a:solidFill>
                <a:latin typeface="Spoqa Han Sans Neo" panose="020B0500000000000000" pitchFamily="34" charset="-128"/>
                <a:ea typeface="Spoqa Han Sans Neo" panose="020B0500000000000000" pitchFamily="34" charset="-128"/>
              </a:rPr>
            </a:br>
            <a:r>
              <a:rPr lang="en-US" altLang="ko-KR" sz="3200" dirty="0">
                <a:solidFill>
                  <a:srgbClr val="53585F"/>
                </a:solidFill>
                <a:latin typeface="Spoqa Han Sans Neo" panose="020B0500000000000000" pitchFamily="34" charset="-128"/>
                <a:ea typeface="Spoqa Han Sans Neo" panose="020B0500000000000000" pitchFamily="34" charset="-128"/>
              </a:rPr>
              <a:t>(VAE; metric learning </a:t>
            </a:r>
            <a:r>
              <a:rPr lang="ko-KR" altLang="en-US" sz="3200" dirty="0">
                <a:solidFill>
                  <a:srgbClr val="53585F"/>
                </a:solidFill>
                <a:latin typeface="Spoqa Han Sans Neo" panose="020B0500000000000000" pitchFamily="34" charset="-128"/>
                <a:ea typeface="Spoqa Han Sans Neo" panose="020B0500000000000000" pitchFamily="34" charset="-128"/>
              </a:rPr>
              <a:t>등</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을 이용해 구분하자</a:t>
            </a:r>
            <a:r>
              <a:rPr lang="en-US" altLang="ko-KR" sz="3200" dirty="0">
                <a:solidFill>
                  <a:srgbClr val="53585F"/>
                </a:solidFill>
                <a:latin typeface="Spoqa Han Sans Neo" panose="020B0500000000000000" pitchFamily="34" charset="-128"/>
                <a:ea typeface="Spoqa Han Sans Neo" panose="020B0500000000000000" pitchFamily="34" charset="-128"/>
              </a:rPr>
              <a:t>! </a:t>
            </a:r>
            <a:br>
              <a:rPr lang="en-US" altLang="ko-KR" sz="3200" dirty="0">
                <a:solidFill>
                  <a:srgbClr val="53585F"/>
                </a:solidFill>
                <a:latin typeface="Spoqa Han Sans Neo" panose="020B0500000000000000" pitchFamily="34" charset="-128"/>
                <a:ea typeface="Spoqa Han Sans Neo" panose="020B0500000000000000" pitchFamily="34" charset="-128"/>
              </a:rPr>
            </a:b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914342" lvl="1" indent="-457200">
              <a:lnSpc>
                <a:spcPct val="150000"/>
              </a:lnSpc>
              <a:buFont typeface="Arial" panose="020B0604020202020204" pitchFamily="34" charset="0"/>
              <a:buChar char="•"/>
            </a:pPr>
            <a:r>
              <a:rPr lang="en-US" altLang="ko-KR" sz="3200" dirty="0">
                <a:solidFill>
                  <a:srgbClr val="53585F"/>
                </a:solidFill>
                <a:latin typeface="Spoqa Han Sans Neo" panose="020B0500000000000000" pitchFamily="34" charset="-128"/>
                <a:ea typeface="Spoqa Han Sans Neo" panose="020B0500000000000000" pitchFamily="34" charset="-128"/>
              </a:rPr>
              <a:t>Auto-encoder</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사용하는 방법</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1371487" lvl="2"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Autoencoder</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이용하면 데이터에 대한 </a:t>
            </a:r>
            <a:r>
              <a:rPr lang="en" altLang="ko-KR" sz="3200" dirty="0">
                <a:solidFill>
                  <a:srgbClr val="53585F"/>
                </a:solidFill>
                <a:latin typeface="Spoqa Han Sans Neo" panose="020B0500000000000000" pitchFamily="34" charset="-128"/>
                <a:ea typeface="Spoqa Han Sans Neo" panose="020B0500000000000000" pitchFamily="34" charset="-128"/>
              </a:rPr>
              <a:t>labeling</a:t>
            </a:r>
            <a:r>
              <a:rPr lang="ko-KR" altLang="en-US" sz="3200" dirty="0">
                <a:solidFill>
                  <a:srgbClr val="53585F"/>
                </a:solidFill>
                <a:latin typeface="Spoqa Han Sans Neo" panose="020B0500000000000000" pitchFamily="34" charset="-128"/>
                <a:ea typeface="Spoqa Han Sans Neo" panose="020B0500000000000000" pitchFamily="34" charset="-128"/>
              </a:rPr>
              <a:t>을 하지 않아도 데이터의 주성분이 되는 정상 영역의 특징들을</a:t>
            </a:r>
            <a:r>
              <a:rPr lang="en-US" altLang="ko-KR" sz="3200" dirty="0">
                <a:solidFill>
                  <a:srgbClr val="53585F"/>
                </a:solidFill>
                <a:latin typeface="Spoqa Han Sans Neo" panose="020B0500000000000000" pitchFamily="34" charset="-128"/>
                <a:ea typeface="Spoqa Han Sans Neo" panose="020B0500000000000000" pitchFamily="34" charset="-128"/>
              </a:rPr>
              <a:t> stochastic</a:t>
            </a:r>
            <a:r>
              <a:rPr lang="ko-KR" altLang="en-US" sz="3200" dirty="0">
                <a:solidFill>
                  <a:srgbClr val="53585F"/>
                </a:solidFill>
                <a:latin typeface="Spoqa Han Sans Neo" panose="020B0500000000000000" pitchFamily="34" charset="-128"/>
                <a:ea typeface="Spoqa Han Sans Neo" panose="020B0500000000000000" pitchFamily="34" charset="-128"/>
              </a:rPr>
              <a:t>하게 정의하여 배울 수 있다</a:t>
            </a:r>
            <a:r>
              <a:rPr lang="en-US" altLang="ko-KR" sz="3200" dirty="0">
                <a:solidFill>
                  <a:srgbClr val="53585F"/>
                </a:solidFill>
                <a:latin typeface="Spoqa Han Sans Neo" panose="020B0500000000000000" pitchFamily="34" charset="-128"/>
                <a:ea typeface="Spoqa Han Sans Neo" panose="020B0500000000000000" pitchFamily="34" charset="-128"/>
              </a:rPr>
              <a:t>! </a:t>
            </a:r>
          </a:p>
          <a:p>
            <a:pPr marL="1371487" lvl="2" indent="-457200">
              <a:lnSpc>
                <a:spcPct val="150000"/>
              </a:lnSpc>
              <a:buFont typeface="Arial" panose="020B0604020202020204" pitchFamily="34" charset="0"/>
              <a:buChar char="•"/>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1371487" lvl="2"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이때</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학습된 </a:t>
            </a:r>
            <a:r>
              <a:rPr lang="en" altLang="ko-KR" sz="3200" dirty="0">
                <a:solidFill>
                  <a:srgbClr val="53585F"/>
                </a:solidFill>
                <a:latin typeface="Spoqa Han Sans Neo" panose="020B0500000000000000" pitchFamily="34" charset="-128"/>
                <a:ea typeface="Spoqa Han Sans Neo" panose="020B0500000000000000" pitchFamily="34" charset="-128"/>
              </a:rPr>
              <a:t>autoencoder</a:t>
            </a:r>
            <a:r>
              <a:rPr lang="ko-KR" altLang="en-US" sz="3200" dirty="0">
                <a:solidFill>
                  <a:srgbClr val="53585F"/>
                </a:solidFill>
                <a:latin typeface="Spoqa Han Sans Neo" panose="020B0500000000000000" pitchFamily="34" charset="-128"/>
                <a:ea typeface="Spoqa Han Sans Neo" panose="020B0500000000000000" pitchFamily="34" charset="-128"/>
              </a:rPr>
              <a:t>에 정상 </a:t>
            </a:r>
            <a:r>
              <a:rPr lang="en" altLang="ko-KR" sz="3200" dirty="0">
                <a:solidFill>
                  <a:srgbClr val="53585F"/>
                </a:solidFill>
                <a:latin typeface="Spoqa Han Sans Neo" panose="020B0500000000000000" pitchFamily="34" charset="-128"/>
                <a:ea typeface="Spoqa Han Sans Neo" panose="020B0500000000000000" pitchFamily="34" charset="-128"/>
              </a:rPr>
              <a:t>sample</a:t>
            </a:r>
            <a:r>
              <a:rPr lang="ko-KR" altLang="en-US" sz="3200" dirty="0">
                <a:solidFill>
                  <a:srgbClr val="53585F"/>
                </a:solidFill>
                <a:latin typeface="Spoqa Han Sans Neo" panose="020B0500000000000000" pitchFamily="34" charset="-128"/>
                <a:ea typeface="Spoqa Han Sans Neo" panose="020B0500000000000000" pitchFamily="34" charset="-128"/>
              </a:rPr>
              <a:t>을 넣어주면 위의 그림과 같이 잘 복원을 하므로 </a:t>
            </a:r>
            <a:r>
              <a:rPr lang="en" altLang="ko-KR" sz="3200" dirty="0">
                <a:solidFill>
                  <a:srgbClr val="53585F"/>
                </a:solidFill>
                <a:latin typeface="Spoqa Han Sans Neo" panose="020B0500000000000000" pitchFamily="34" charset="-128"/>
                <a:ea typeface="Spoqa Han Sans Neo" panose="020B0500000000000000" pitchFamily="34" charset="-128"/>
              </a:rPr>
              <a:t>input</a:t>
            </a:r>
            <a:r>
              <a:rPr lang="ko-KR" altLang="en-US" sz="3200" dirty="0">
                <a:solidFill>
                  <a:srgbClr val="53585F"/>
                </a:solidFill>
                <a:latin typeface="Spoqa Han Sans Neo" panose="020B0500000000000000" pitchFamily="34" charset="-128"/>
                <a:ea typeface="Spoqa Han Sans Neo" panose="020B0500000000000000" pitchFamily="34" charset="-128"/>
              </a:rPr>
              <a:t>과 </a:t>
            </a:r>
            <a:r>
              <a:rPr lang="en" altLang="ko-KR" sz="3200" dirty="0">
                <a:solidFill>
                  <a:srgbClr val="53585F"/>
                </a:solidFill>
                <a:latin typeface="Spoqa Han Sans Neo" panose="020B0500000000000000" pitchFamily="34" charset="-128"/>
                <a:ea typeface="Spoqa Han Sans Neo" panose="020B0500000000000000" pitchFamily="34" charset="-128"/>
              </a:rPr>
              <a:t>output</a:t>
            </a:r>
            <a:r>
              <a:rPr lang="ko-KR" altLang="en-US" sz="3200" dirty="0">
                <a:solidFill>
                  <a:srgbClr val="53585F"/>
                </a:solidFill>
                <a:latin typeface="Spoqa Han Sans Neo" panose="020B0500000000000000" pitchFamily="34" charset="-128"/>
                <a:ea typeface="Spoqa Han Sans Neo" panose="020B0500000000000000" pitchFamily="34" charset="-128"/>
              </a:rPr>
              <a:t>의 차이가 거의 발생하지 않는 반면</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비정상적인 </a:t>
            </a:r>
            <a:r>
              <a:rPr lang="en" altLang="ko-KR" sz="3200" dirty="0">
                <a:solidFill>
                  <a:srgbClr val="53585F"/>
                </a:solidFill>
                <a:latin typeface="Spoqa Han Sans Neo" panose="020B0500000000000000" pitchFamily="34" charset="-128"/>
                <a:ea typeface="Spoqa Han Sans Neo" panose="020B0500000000000000" pitchFamily="34" charset="-128"/>
              </a:rPr>
              <a:t>sample</a:t>
            </a:r>
            <a:r>
              <a:rPr lang="ko-KR" altLang="en-US" sz="3200" dirty="0">
                <a:solidFill>
                  <a:srgbClr val="53585F"/>
                </a:solidFill>
                <a:latin typeface="Spoqa Han Sans Neo" panose="020B0500000000000000" pitchFamily="34" charset="-128"/>
                <a:ea typeface="Spoqa Han Sans Neo" panose="020B0500000000000000" pitchFamily="34" charset="-128"/>
              </a:rPr>
              <a:t>을 넣으면 </a:t>
            </a:r>
            <a:r>
              <a:rPr lang="en" altLang="ko-KR" sz="3200" dirty="0">
                <a:solidFill>
                  <a:srgbClr val="53585F"/>
                </a:solidFill>
                <a:latin typeface="Spoqa Han Sans Neo" panose="020B0500000000000000" pitchFamily="34" charset="-128"/>
                <a:ea typeface="Spoqa Han Sans Neo" panose="020B0500000000000000" pitchFamily="34" charset="-128"/>
              </a:rPr>
              <a:t>autoencoder</a:t>
            </a:r>
            <a:r>
              <a:rPr lang="ko-KR" altLang="en-US" sz="3200" dirty="0">
                <a:solidFill>
                  <a:srgbClr val="53585F"/>
                </a:solidFill>
                <a:latin typeface="Spoqa Han Sans Neo" panose="020B0500000000000000" pitchFamily="34" charset="-128"/>
                <a:ea typeface="Spoqa Han Sans Neo" panose="020B0500000000000000" pitchFamily="34" charset="-128"/>
              </a:rPr>
              <a:t>는 정상 </a:t>
            </a:r>
            <a:r>
              <a:rPr lang="en" altLang="ko-KR" sz="3200" dirty="0">
                <a:solidFill>
                  <a:srgbClr val="53585F"/>
                </a:solidFill>
                <a:latin typeface="Spoqa Han Sans Neo" panose="020B0500000000000000" pitchFamily="34" charset="-128"/>
                <a:ea typeface="Spoqa Han Sans Neo" panose="020B0500000000000000" pitchFamily="34" charset="-128"/>
              </a:rPr>
              <a:t>sample</a:t>
            </a:r>
            <a:r>
              <a:rPr lang="ko-KR" altLang="en-US" sz="3200" dirty="0" err="1">
                <a:solidFill>
                  <a:srgbClr val="53585F"/>
                </a:solidFill>
                <a:latin typeface="Spoqa Han Sans Neo" panose="020B0500000000000000" pitchFamily="34" charset="-128"/>
                <a:ea typeface="Spoqa Han Sans Neo" panose="020B0500000000000000" pitchFamily="34" charset="-128"/>
              </a:rPr>
              <a:t>처럼</a:t>
            </a:r>
            <a:r>
              <a:rPr lang="ko-KR" altLang="en-US" sz="3200" dirty="0">
                <a:solidFill>
                  <a:srgbClr val="53585F"/>
                </a:solidFill>
                <a:latin typeface="Spoqa Han Sans Neo" panose="020B0500000000000000" pitchFamily="34" charset="-128"/>
                <a:ea typeface="Spoqa Han Sans Neo" panose="020B0500000000000000" pitchFamily="34" charset="-128"/>
              </a:rPr>
              <a:t> 복원하기 때문에 </a:t>
            </a:r>
            <a:r>
              <a:rPr lang="en" altLang="ko-KR" sz="3200" dirty="0">
                <a:solidFill>
                  <a:srgbClr val="53585F"/>
                </a:solidFill>
                <a:latin typeface="Spoqa Han Sans Neo" panose="020B0500000000000000" pitchFamily="34" charset="-128"/>
                <a:ea typeface="Spoqa Han Sans Neo" panose="020B0500000000000000" pitchFamily="34" charset="-128"/>
              </a:rPr>
              <a:t>input</a:t>
            </a:r>
            <a:r>
              <a:rPr lang="ko-KR" altLang="en-US" sz="3200" dirty="0">
                <a:solidFill>
                  <a:srgbClr val="53585F"/>
                </a:solidFill>
                <a:latin typeface="Spoqa Han Sans Neo" panose="020B0500000000000000" pitchFamily="34" charset="-128"/>
                <a:ea typeface="Spoqa Han Sans Neo" panose="020B0500000000000000" pitchFamily="34" charset="-128"/>
              </a:rPr>
              <a:t>과 </a:t>
            </a:r>
            <a:r>
              <a:rPr lang="en" altLang="ko-KR" sz="3200" dirty="0">
                <a:solidFill>
                  <a:srgbClr val="53585F"/>
                </a:solidFill>
                <a:latin typeface="Spoqa Han Sans Neo" panose="020B0500000000000000" pitchFamily="34" charset="-128"/>
                <a:ea typeface="Spoqa Han Sans Neo" panose="020B0500000000000000" pitchFamily="34" charset="-128"/>
              </a:rPr>
              <a:t>output</a:t>
            </a:r>
            <a:r>
              <a:rPr lang="ko-KR" altLang="en-US" sz="3200" dirty="0">
                <a:solidFill>
                  <a:srgbClr val="53585F"/>
                </a:solidFill>
                <a:latin typeface="Spoqa Han Sans Neo" panose="020B0500000000000000" pitchFamily="34" charset="-128"/>
                <a:ea typeface="Spoqa Han Sans Neo" panose="020B0500000000000000" pitchFamily="34" charset="-128"/>
              </a:rPr>
              <a:t>의 차이를 구하는 과정에서 차이가 도드라지게 발생하므로 비정상 </a:t>
            </a:r>
            <a:r>
              <a:rPr lang="en" altLang="ko-KR" sz="3200" dirty="0">
                <a:solidFill>
                  <a:srgbClr val="53585F"/>
                </a:solidFill>
                <a:latin typeface="Spoqa Han Sans Neo" panose="020B0500000000000000" pitchFamily="34" charset="-128"/>
                <a:ea typeface="Spoqa Han Sans Neo" panose="020B0500000000000000" pitchFamily="34" charset="-128"/>
              </a:rPr>
              <a:t>sample</a:t>
            </a:r>
            <a:r>
              <a:rPr lang="ko-KR" altLang="en-US" sz="3200" dirty="0">
                <a:solidFill>
                  <a:srgbClr val="53585F"/>
                </a:solidFill>
                <a:latin typeface="Spoqa Han Sans Neo" panose="020B0500000000000000" pitchFamily="34" charset="-128"/>
                <a:ea typeface="Spoqa Han Sans Neo" panose="020B0500000000000000" pitchFamily="34" charset="-128"/>
              </a:rPr>
              <a:t>을 검출할 수 있다</a:t>
            </a:r>
            <a:r>
              <a:rPr lang="en-US" altLang="ko-KR" sz="3200" dirty="0">
                <a:solidFill>
                  <a:srgbClr val="53585F"/>
                </a:solidFill>
                <a:latin typeface="Spoqa Han Sans Neo" panose="020B0500000000000000" pitchFamily="34" charset="-128"/>
                <a:ea typeface="Spoqa Han Sans Neo" panose="020B0500000000000000" pitchFamily="34" charset="-128"/>
              </a:rPr>
              <a:t>. </a:t>
            </a:r>
          </a:p>
        </p:txBody>
      </p:sp>
      <p:pic>
        <p:nvPicPr>
          <p:cNvPr id="28674" name="Picture 2" descr="A variational autoencoder architecture (top), and an example of a data sample going through the VAE (bottom). Data is compressed in the encoder to create mean and standard deviation codings. The coding is then created, with the addition of Gaussian noise, from the mean and standard deviation codings. The decoder uses the codings (or latent variables) to reconstruct the input.">
            <a:extLst>
              <a:ext uri="{FF2B5EF4-FFF2-40B4-BE49-F238E27FC236}">
                <a16:creationId xmlns:a16="http://schemas.microsoft.com/office/drawing/2014/main" id="{5DDD959C-4C71-5E42-9274-A2E2E9894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2714" y="3086471"/>
            <a:ext cx="6003261" cy="389313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3749870-3C70-8042-B250-11E835A46545}"/>
              </a:ext>
            </a:extLst>
          </p:cNvPr>
          <p:cNvSpPr txBox="1"/>
          <p:nvPr/>
        </p:nvSpPr>
        <p:spPr>
          <a:xfrm>
            <a:off x="19523675" y="6989991"/>
            <a:ext cx="4792299" cy="1200329"/>
          </a:xfrm>
          <a:prstGeom prst="rect">
            <a:avLst/>
          </a:prstGeom>
          <a:noFill/>
        </p:spPr>
        <p:txBody>
          <a:bodyPr wrap="square">
            <a:spAutoFit/>
          </a:bodyPr>
          <a:lstStyle/>
          <a:p>
            <a:r>
              <a:rPr lang="ko-Kore-KR" altLang="en-US" dirty="0">
                <a:solidFill>
                  <a:srgbClr val="53585F"/>
                </a:solidFill>
                <a:latin typeface="Spoqa Han Sans Neo" panose="020B0500000000000000" pitchFamily="34" charset="-128"/>
                <a:ea typeface="Spoqa Han Sans Neo" panose="020B0500000000000000" pitchFamily="34" charset="-128"/>
              </a:rPr>
              <a:t>https://towardsdatascience.com/anomaly-detection-in-manufacturing-part-2-building-a-variational-autoencoder-248abce07349</a:t>
            </a:r>
          </a:p>
        </p:txBody>
      </p:sp>
    </p:spTree>
    <p:extLst>
      <p:ext uri="{BB962C8B-B14F-4D97-AF65-F5344CB8AC3E}">
        <p14:creationId xmlns:p14="http://schemas.microsoft.com/office/powerpoint/2010/main" val="296184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Data Imputation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ADF4EAD0-2018-DD40-B369-244DCB8C8A9C}"/>
              </a:ext>
            </a:extLst>
          </p:cNvPr>
          <p:cNvSpPr txBox="1"/>
          <p:nvPr/>
        </p:nvSpPr>
        <p:spPr>
          <a:xfrm>
            <a:off x="1907829" y="3311491"/>
            <a:ext cx="17988309" cy="753476"/>
          </a:xfrm>
          <a:prstGeom prst="rect">
            <a:avLst/>
          </a:prstGeom>
          <a:noFill/>
        </p:spPr>
        <p:txBody>
          <a:bodyPr wrap="square">
            <a:spAutoFit/>
          </a:bodyPr>
          <a:lstStyle/>
          <a:p>
            <a:pPr>
              <a:lnSpc>
                <a:spcPct val="150000"/>
              </a:lnSpc>
            </a:pPr>
            <a:r>
              <a:rPr lang="en-US" altLang="ko-KR" sz="3200" b="1" dirty="0">
                <a:solidFill>
                  <a:srgbClr val="53585F"/>
                </a:solidFill>
                <a:latin typeface="Spoqa Han Sans Neo Bold" panose="020B0500000000000000" pitchFamily="34" charset="-128"/>
                <a:ea typeface="Spoqa Han Sans Neo Bold" panose="020B0500000000000000" pitchFamily="34" charset="-128"/>
              </a:rPr>
              <a:t>Data </a:t>
            </a:r>
            <a:r>
              <a:rPr lang="ko-KR" altLang="en-US" sz="3200" b="1" dirty="0">
                <a:solidFill>
                  <a:srgbClr val="53585F"/>
                </a:solidFill>
                <a:latin typeface="Spoqa Han Sans Neo Bold" panose="020B0500000000000000" pitchFamily="34" charset="-128"/>
                <a:ea typeface="Spoqa Han Sans Neo Bold" panose="020B0500000000000000" pitchFamily="34" charset="-128"/>
              </a:rPr>
              <a:t>가 </a:t>
            </a:r>
            <a:r>
              <a:rPr lang="en-US" altLang="ko-KR" sz="3200" b="1" dirty="0">
                <a:solidFill>
                  <a:srgbClr val="53585F"/>
                </a:solidFill>
                <a:latin typeface="Spoqa Han Sans Neo Bold" panose="020B0500000000000000" pitchFamily="34" charset="-128"/>
                <a:ea typeface="Spoqa Han Sans Neo Bold" panose="020B0500000000000000" pitchFamily="34" charset="-128"/>
              </a:rPr>
              <a:t>sparse</a:t>
            </a:r>
            <a:r>
              <a:rPr lang="ko-KR" altLang="en-US" sz="3200" b="1" dirty="0">
                <a:solidFill>
                  <a:srgbClr val="53585F"/>
                </a:solidFill>
                <a:latin typeface="Spoqa Han Sans Neo Bold" panose="020B0500000000000000" pitchFamily="34" charset="-128"/>
                <a:ea typeface="Spoqa Han Sans Neo Bold" panose="020B0500000000000000" pitchFamily="34" charset="-128"/>
              </a:rPr>
              <a:t>하다면 어떻게 하여야 할까</a:t>
            </a:r>
            <a:r>
              <a:rPr lang="en-US" altLang="ko-KR" sz="3200" b="1" dirty="0">
                <a:solidFill>
                  <a:srgbClr val="53585F"/>
                </a:solidFill>
                <a:latin typeface="Spoqa Han Sans Neo Bold" panose="020B0500000000000000" pitchFamily="34" charset="-128"/>
                <a:ea typeface="Spoqa Han Sans Neo Bold" panose="020B0500000000000000" pitchFamily="34" charset="-128"/>
              </a:rPr>
              <a:t>? </a:t>
            </a:r>
            <a:r>
              <a:rPr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 Data imputation!</a:t>
            </a:r>
            <a:endParaRPr lang="en" altLang="ko-KR" sz="3200" b="1" dirty="0">
              <a:solidFill>
                <a:srgbClr val="53585F"/>
              </a:solidFill>
              <a:latin typeface="Spoqa Han Sans Neo Bold" panose="020B0500000000000000" pitchFamily="34" charset="-128"/>
              <a:ea typeface="Spoqa Han Sans Neo Bold" panose="020B0500000000000000" pitchFamily="34" charset="-128"/>
            </a:endParaRPr>
          </a:p>
        </p:txBody>
      </p:sp>
      <p:pic>
        <p:nvPicPr>
          <p:cNvPr id="30722" name="Picture 2" descr="6 Different Ways to Compensate for Missing Values In a Dataset (Data  Imputation with examples) | by Will Badr | Towards Data Science">
            <a:extLst>
              <a:ext uri="{FF2B5EF4-FFF2-40B4-BE49-F238E27FC236}">
                <a16:creationId xmlns:a16="http://schemas.microsoft.com/office/drawing/2014/main" id="{5CD1D743-E9AF-DF4C-B8C9-6FBE20ABEB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829" y="4546600"/>
            <a:ext cx="17881600" cy="46228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FDDE3BE-2C73-9E47-BFA2-1F6B1590B81E}"/>
              </a:ext>
            </a:extLst>
          </p:cNvPr>
          <p:cNvSpPr txBox="1"/>
          <p:nvPr/>
        </p:nvSpPr>
        <p:spPr>
          <a:xfrm>
            <a:off x="3929279" y="9281701"/>
            <a:ext cx="13485904" cy="369332"/>
          </a:xfrm>
          <a:prstGeom prst="rect">
            <a:avLst/>
          </a:prstGeom>
          <a:noFill/>
        </p:spPr>
        <p:txBody>
          <a:bodyPr wrap="square">
            <a:spAutoFit/>
          </a:bodyPr>
          <a:lstStyle/>
          <a:p>
            <a:r>
              <a:rPr lang="ko-Kore-KR" altLang="en-US" dirty="0">
                <a:solidFill>
                  <a:srgbClr val="53585F"/>
                </a:solidFill>
              </a:rPr>
              <a:t>https://towardsdatascience.com/6-different-ways-to-compensate-for-missing-values-data-imputation-with-examples-6022d9ca0779</a:t>
            </a:r>
          </a:p>
        </p:txBody>
      </p:sp>
      <p:sp>
        <p:nvSpPr>
          <p:cNvPr id="18" name="TextBox 17">
            <a:extLst>
              <a:ext uri="{FF2B5EF4-FFF2-40B4-BE49-F238E27FC236}">
                <a16:creationId xmlns:a16="http://schemas.microsoft.com/office/drawing/2014/main" id="{2EBD0EB8-4AD6-7E4D-A720-BEBDD4B69F92}"/>
              </a:ext>
            </a:extLst>
          </p:cNvPr>
          <p:cNvSpPr txBox="1"/>
          <p:nvPr/>
        </p:nvSpPr>
        <p:spPr>
          <a:xfrm>
            <a:off x="2304431" y="10404509"/>
            <a:ext cx="16351230" cy="1569660"/>
          </a:xfrm>
          <a:prstGeom prst="rect">
            <a:avLst/>
          </a:prstGeom>
          <a:noFill/>
        </p:spPr>
        <p:txBody>
          <a:bodyPr wrap="square">
            <a:spAutoFit/>
          </a:bodyPr>
          <a:lstStyle/>
          <a:p>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가장 간단한 방법으로 평균을 채워넣는 방법도 있고</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Machine learning </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방법론으로는 </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MICE (multiple imputation by Chained equation</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방법이 유명하다</a:t>
            </a:r>
            <a:endParaRPr lang="ko-Kore-KR" altLang="en-US" sz="32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715683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Data Imputation - MICE</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7" name="TextBox 16">
            <a:extLst>
              <a:ext uri="{FF2B5EF4-FFF2-40B4-BE49-F238E27FC236}">
                <a16:creationId xmlns:a16="http://schemas.microsoft.com/office/drawing/2014/main" id="{97F3EB78-9889-3A40-A811-E50EFC0B004A}"/>
              </a:ext>
            </a:extLst>
          </p:cNvPr>
          <p:cNvSpPr txBox="1"/>
          <p:nvPr/>
        </p:nvSpPr>
        <p:spPr>
          <a:xfrm>
            <a:off x="7700020" y="12626667"/>
            <a:ext cx="5486043" cy="369332"/>
          </a:xfrm>
          <a:prstGeom prst="rect">
            <a:avLst/>
          </a:prstGeom>
          <a:noFill/>
        </p:spPr>
        <p:txBody>
          <a:bodyPr wrap="square">
            <a:spAutoFit/>
          </a:bodyPr>
          <a:lstStyle/>
          <a:p>
            <a:r>
              <a:rPr lang="ko-Kore-KR" altLang="en-US" dirty="0"/>
              <a:t>https://www.youtube.com/watch?v=zX-pacwVyvU</a:t>
            </a:r>
          </a:p>
        </p:txBody>
      </p:sp>
      <p:pic>
        <p:nvPicPr>
          <p:cNvPr id="5" name="그림 4">
            <a:extLst>
              <a:ext uri="{FF2B5EF4-FFF2-40B4-BE49-F238E27FC236}">
                <a16:creationId xmlns:a16="http://schemas.microsoft.com/office/drawing/2014/main" id="{EBFC2F95-778C-ED4A-BA16-AEEBD40F2C69}"/>
              </a:ext>
            </a:extLst>
          </p:cNvPr>
          <p:cNvPicPr>
            <a:picLocks noChangeAspect="1"/>
          </p:cNvPicPr>
          <p:nvPr/>
        </p:nvPicPr>
        <p:blipFill>
          <a:blip r:embed="rId4"/>
          <a:stretch>
            <a:fillRect/>
          </a:stretch>
        </p:blipFill>
        <p:spPr>
          <a:xfrm>
            <a:off x="3202954" y="3185721"/>
            <a:ext cx="14820900" cy="9131300"/>
          </a:xfrm>
          <a:prstGeom prst="rect">
            <a:avLst/>
          </a:prstGeom>
        </p:spPr>
      </p:pic>
    </p:spTree>
    <p:extLst>
      <p:ext uri="{BB962C8B-B14F-4D97-AF65-F5344CB8AC3E}">
        <p14:creationId xmlns:p14="http://schemas.microsoft.com/office/powerpoint/2010/main" val="1885671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데이터 문제를 해결하는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Data Imputation – DNN </a:t>
            </a:r>
            <a:r>
              <a:rPr kumimoji="1" lang="en-US" altLang="ko-KR" sz="2800" dirty="0">
                <a:latin typeface="Spoqa Han Sans Neo" panose="020B0500000000000000" pitchFamily="34" charset="-128"/>
                <a:ea typeface="Spoqa Han Sans Neo" panose="020B0500000000000000" pitchFamily="34" charset="-128"/>
              </a:rPr>
              <a:t>/ semi-supervised setting</a:t>
            </a:r>
            <a:r>
              <a:rPr kumimoji="1" lang="ko-Kore-KR" altLang="en-US" sz="2800" dirty="0">
                <a:latin typeface="Spoqa Han Sans Neo" panose="020B0500000000000000" pitchFamily="34" charset="-128"/>
                <a:ea typeface="Spoqa Han Sans Neo" panose="020B0500000000000000" pitchFamily="34" charset="-128"/>
              </a:rPr>
              <a:t>을 이용하는 방법도 있다</a:t>
            </a:r>
            <a:r>
              <a:rPr kumimoji="1" lang="en-US" altLang="ko-Kore-KR" sz="2800" dirty="0">
                <a:latin typeface="Spoqa Han Sans Neo" panose="020B0500000000000000" pitchFamily="34" charset="-128"/>
                <a:ea typeface="Spoqa Han Sans Neo" panose="020B0500000000000000" pitchFamily="34" charset="-128"/>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7" name="TextBox 16">
            <a:extLst>
              <a:ext uri="{FF2B5EF4-FFF2-40B4-BE49-F238E27FC236}">
                <a16:creationId xmlns:a16="http://schemas.microsoft.com/office/drawing/2014/main" id="{97F3EB78-9889-3A40-A811-E50EFC0B004A}"/>
              </a:ext>
            </a:extLst>
          </p:cNvPr>
          <p:cNvSpPr txBox="1"/>
          <p:nvPr/>
        </p:nvSpPr>
        <p:spPr>
          <a:xfrm>
            <a:off x="3064476" y="12626667"/>
            <a:ext cx="10121587" cy="646331"/>
          </a:xfrm>
          <a:prstGeom prst="rect">
            <a:avLst/>
          </a:prstGeom>
          <a:noFill/>
        </p:spPr>
        <p:txBody>
          <a:bodyPr wrap="square">
            <a:spAutoFit/>
          </a:bodyPr>
          <a:lstStyle/>
          <a:p>
            <a:r>
              <a:rPr lang="en" altLang="ko-Kore-KR" dirty="0" err="1">
                <a:solidFill>
                  <a:srgbClr val="53585F"/>
                </a:solidFill>
                <a:latin typeface="Spoqa Han Sans Neo" panose="020B0500000000000000" pitchFamily="34" charset="-128"/>
                <a:ea typeface="Spoqa Han Sans Neo" panose="020B0500000000000000" pitchFamily="34" charset="-128"/>
              </a:rPr>
              <a:t>Arisdakessian</a:t>
            </a:r>
            <a:r>
              <a:rPr lang="en" altLang="ko-Kore-KR" dirty="0">
                <a:solidFill>
                  <a:srgbClr val="53585F"/>
                </a:solidFill>
                <a:latin typeface="Spoqa Han Sans Neo" panose="020B0500000000000000" pitchFamily="34" charset="-128"/>
                <a:ea typeface="Spoqa Han Sans Neo" panose="020B0500000000000000" pitchFamily="34" charset="-128"/>
              </a:rPr>
              <a:t>, Cédric, et al. "</a:t>
            </a:r>
            <a:r>
              <a:rPr lang="en" altLang="ko-Kore-KR" dirty="0" err="1">
                <a:solidFill>
                  <a:srgbClr val="53585F"/>
                </a:solidFill>
                <a:latin typeface="Spoqa Han Sans Neo" panose="020B0500000000000000" pitchFamily="34" charset="-128"/>
                <a:ea typeface="Spoqa Han Sans Neo" panose="020B0500000000000000" pitchFamily="34" charset="-128"/>
              </a:rPr>
              <a:t>DeepImpute</a:t>
            </a:r>
            <a:r>
              <a:rPr lang="en" altLang="ko-Kore-KR" dirty="0">
                <a:solidFill>
                  <a:srgbClr val="53585F"/>
                </a:solidFill>
                <a:latin typeface="Spoqa Han Sans Neo" panose="020B0500000000000000" pitchFamily="34" charset="-128"/>
                <a:ea typeface="Spoqa Han Sans Neo" panose="020B0500000000000000" pitchFamily="34" charset="-128"/>
              </a:rPr>
              <a:t>: an accurate, fast, and scalable deep neural network method to impute single-cell RNA-seq data." Genome biology 20.1 (2019): 1-14.</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2" name="그림 1">
            <a:extLst>
              <a:ext uri="{FF2B5EF4-FFF2-40B4-BE49-F238E27FC236}">
                <a16:creationId xmlns:a16="http://schemas.microsoft.com/office/drawing/2014/main" id="{E6973371-2163-5741-8AC8-9468D922F7F2}"/>
              </a:ext>
            </a:extLst>
          </p:cNvPr>
          <p:cNvPicPr>
            <a:picLocks noChangeAspect="1"/>
          </p:cNvPicPr>
          <p:nvPr/>
        </p:nvPicPr>
        <p:blipFill>
          <a:blip r:embed="rId4"/>
          <a:stretch>
            <a:fillRect/>
          </a:stretch>
        </p:blipFill>
        <p:spPr>
          <a:xfrm>
            <a:off x="4266372" y="3171628"/>
            <a:ext cx="8919691" cy="8790152"/>
          </a:xfrm>
          <a:prstGeom prst="rect">
            <a:avLst/>
          </a:prstGeom>
        </p:spPr>
      </p:pic>
    </p:spTree>
    <p:extLst>
      <p:ext uri="{BB962C8B-B14F-4D97-AF65-F5344CB8AC3E}">
        <p14:creationId xmlns:p14="http://schemas.microsoft.com/office/powerpoint/2010/main" val="3171868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743020" y="2821583"/>
            <a:ext cx="17526000" cy="44114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altLang="ko-Kore-KR" sz="8000" b="1" dirty="0">
                <a:sym typeface="SpoqaHanSans-Bold"/>
              </a:rPr>
              <a:t>Research Topics </a:t>
            </a:r>
            <a:br>
              <a:rPr lang="en-US" altLang="ko-Kore-KR" sz="8000" b="1" dirty="0">
                <a:sym typeface="SpoqaHanSans-Bold"/>
              </a:rPr>
            </a:br>
            <a:r>
              <a:rPr lang="en-US" altLang="ko-Kore-KR" sz="8000" b="1" dirty="0">
                <a:sym typeface="SpoqaHanSans-Bold"/>
              </a:rPr>
              <a:t>for Productions</a:t>
            </a:r>
            <a:endParaRPr lang="en-US" altLang="ko-KR" sz="3200"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3</a:t>
            </a:r>
            <a:r>
              <a:rPr b="1" dirty="0">
                <a:solidFill>
                  <a:srgbClr val="ED234B"/>
                </a:solidFill>
                <a:latin typeface="SpoqaHanSans-Bold" panose="020B0500000000000000" pitchFamily="34" charset="-128"/>
                <a:ea typeface="SpoqaHanSans-Bold" panose="020B0500000000000000" pitchFamily="34" charset="-128"/>
              </a:rPr>
              <a:t> </a:t>
            </a:r>
            <a:r>
              <a:rPr lang="en-US" b="1" dirty="0">
                <a:solidFill>
                  <a:srgbClr val="53585F"/>
                </a:solidFill>
                <a:latin typeface="SpoqaHanSans-Bold" panose="020B0500000000000000" pitchFamily="34" charset="-128"/>
                <a:ea typeface="SpoqaHanSans-Bold" panose="020B0500000000000000" pitchFamily="34" charset="-128"/>
              </a:rPr>
              <a:t>Auto-ML</a:t>
            </a: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9EAC1D2C-13F2-6B48-920F-0D682217455A}"/>
              </a:ext>
            </a:extLst>
          </p:cNvPr>
          <p:cNvSpPr/>
          <p:nvPr/>
        </p:nvSpPr>
        <p:spPr>
          <a:xfrm>
            <a:off x="-1" y="3886200"/>
            <a:ext cx="5486043" cy="982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1"/>
          <a:lstStyle/>
          <a:p>
            <a:pPr algn="ctr"/>
            <a:endParaRPr kumimoji="1" lang="ko-Kore-KR" altLang="en-US" sz="85700" b="1" dirty="0">
              <a:solidFill>
                <a:schemeClr val="tx1"/>
              </a:solidFill>
              <a:latin typeface="Matura MT Script Capitals" panose="03020802060602070202" pitchFamily="66" charset="0"/>
              <a:ea typeface="Spoqa Han Sans Neo Bold" panose="020B0500000000000000" pitchFamily="34" charset="-128"/>
              <a:cs typeface="APPLE CHANCERY" panose="03020702040506060504" pitchFamily="66" charset="-79"/>
            </a:endParaRPr>
          </a:p>
        </p:txBody>
      </p:sp>
      <p:sp>
        <p:nvSpPr>
          <p:cNvPr id="5" name="직사각형 4">
            <a:extLst>
              <a:ext uri="{FF2B5EF4-FFF2-40B4-BE49-F238E27FC236}">
                <a16:creationId xmlns:a16="http://schemas.microsoft.com/office/drawing/2014/main" id="{3BF8C0A3-F4E5-2C4B-B096-FCC01DAC7E4A}"/>
              </a:ext>
            </a:extLst>
          </p:cNvPr>
          <p:cNvSpPr/>
          <p:nvPr/>
        </p:nvSpPr>
        <p:spPr>
          <a:xfrm>
            <a:off x="-1884128" y="2671365"/>
            <a:ext cx="7135856" cy="13849945"/>
          </a:xfrm>
          <a:prstGeom prst="rect">
            <a:avLst/>
          </a:prstGeom>
        </p:spPr>
        <p:txBody>
          <a:bodyPr wrap="square" lIns="0" tIns="0" rIns="0" bIns="0" anchor="ctr">
            <a:spAutoFit/>
          </a:bodyPr>
          <a:lstStyle/>
          <a:p>
            <a:pPr algn="ctr"/>
            <a:r>
              <a:rPr kumimoji="1" lang="en-US" altLang="ko-Kore-KR" sz="90000" b="1" spc="-300" dirty="0">
                <a:solidFill>
                  <a:schemeClr val="accent3">
                    <a:lumMod val="50000"/>
                  </a:schemeClr>
                </a:solidFill>
                <a:latin typeface="Impact" panose="020B0806030902050204" pitchFamily="34" charset="0"/>
                <a:ea typeface="Silom" pitchFamily="2" charset="-34"/>
                <a:cs typeface="Silom" pitchFamily="2" charset="-34"/>
              </a:rPr>
              <a:t>1</a:t>
            </a:r>
            <a:endParaRPr kumimoji="1" lang="ko-Kore-KR" altLang="en-US" sz="90000" b="1" spc="-300"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
        <p:nvSpPr>
          <p:cNvPr id="6" name="직사각형 5">
            <a:extLst>
              <a:ext uri="{FF2B5EF4-FFF2-40B4-BE49-F238E27FC236}">
                <a16:creationId xmlns:a16="http://schemas.microsoft.com/office/drawing/2014/main" id="{5563D908-CC65-AF4B-B089-615712ADB078}"/>
              </a:ext>
            </a:extLst>
          </p:cNvPr>
          <p:cNvSpPr/>
          <p:nvPr/>
        </p:nvSpPr>
        <p:spPr>
          <a:xfrm>
            <a:off x="3367601" y="2804716"/>
            <a:ext cx="6080583" cy="13849945"/>
          </a:xfrm>
          <a:prstGeom prst="rect">
            <a:avLst/>
          </a:prstGeom>
        </p:spPr>
        <p:txBody>
          <a:bodyPr wrap="square" lIns="0" tIns="0" rIns="0" bIns="0" anchor="ctr">
            <a:spAutoFit/>
          </a:bodyPr>
          <a:lstStyle/>
          <a:p>
            <a:pPr algn="ctr"/>
            <a:r>
              <a:rPr kumimoji="1" lang="en-US" altLang="ko-Kore-KR" sz="90000" b="1" spc="-300" dirty="0">
                <a:solidFill>
                  <a:schemeClr val="accent3">
                    <a:lumMod val="50000"/>
                  </a:schemeClr>
                </a:solidFill>
                <a:latin typeface="Impact" panose="020B0806030902050204" pitchFamily="34" charset="0"/>
                <a:ea typeface="Silom" pitchFamily="2" charset="-34"/>
                <a:cs typeface="Silom" pitchFamily="2" charset="-34"/>
              </a:rPr>
              <a:t>8</a:t>
            </a:r>
            <a:endParaRPr kumimoji="1" lang="ko-Kore-KR" altLang="en-US" sz="90000" b="1" spc="-300"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Tree>
    <p:extLst>
      <p:ext uri="{BB962C8B-B14F-4D97-AF65-F5344CB8AC3E}">
        <p14:creationId xmlns:p14="http://schemas.microsoft.com/office/powerpoint/2010/main" val="680647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kumimoji="1" lang="en-US" altLang="ko-Kore-KR" sz="3200" b="1" dirty="0">
                <a:latin typeface="Spoqa Han Sans Neo Bold" panose="020B0500000000000000" pitchFamily="34" charset="-128"/>
                <a:ea typeface="Spoqa Han Sans Neo Bold" panose="020B0500000000000000" pitchFamily="34" charset="-128"/>
              </a:rPr>
              <a:t>Back to the ML pipeline</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Why Auto-ML?</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21986C88-48CD-E146-9F9E-F892BB020325}"/>
              </a:ext>
            </a:extLst>
          </p:cNvPr>
          <p:cNvSpPr txBox="1"/>
          <p:nvPr/>
        </p:nvSpPr>
        <p:spPr>
          <a:xfrm>
            <a:off x="1971188" y="12194162"/>
            <a:ext cx="18917784" cy="1200329"/>
          </a:xfrm>
          <a:prstGeom prst="rect">
            <a:avLst/>
          </a:prstGeom>
          <a:noFill/>
        </p:spPr>
        <p:txBody>
          <a:bodyPr wrap="square">
            <a:spAutoFit/>
          </a:bodyPr>
          <a:lstStyle/>
          <a:p>
            <a:r>
              <a:rPr lang="en" altLang="ko-Kore-KR" sz="3600" dirty="0">
                <a:solidFill>
                  <a:srgbClr val="53585F"/>
                </a:solidFill>
                <a:latin typeface="Spoqa Han Sans Neo" panose="020B0500000000000000" pitchFamily="34" charset="-128"/>
                <a:ea typeface="Spoqa Han Sans Neo" panose="020B0500000000000000" pitchFamily="34" charset="-128"/>
              </a:rPr>
              <a:t>Train </a:t>
            </a:r>
            <a:r>
              <a:rPr lang="ko-Kore-KR" altLang="en-US" sz="3600" dirty="0">
                <a:solidFill>
                  <a:srgbClr val="53585F"/>
                </a:solidFill>
                <a:latin typeface="Spoqa Han Sans Neo" panose="020B0500000000000000" pitchFamily="34" charset="-128"/>
                <a:ea typeface="Spoqa Han Sans Neo" panose="020B0500000000000000" pitchFamily="34" charset="-128"/>
              </a:rPr>
              <a:t>파이프라인을 다 만들고</a:t>
            </a:r>
            <a:r>
              <a:rPr lang="en-US" altLang="ko-Kore-KR" sz="3600" dirty="0">
                <a:solidFill>
                  <a:srgbClr val="53585F"/>
                </a:solidFill>
                <a:latin typeface="Spoqa Han Sans Neo" panose="020B0500000000000000" pitchFamily="34" charset="-128"/>
                <a:ea typeface="Spoqa Han Sans Neo" panose="020B0500000000000000" pitchFamily="34" charset="-128"/>
              </a:rPr>
              <a:t>, </a:t>
            </a:r>
            <a:r>
              <a:rPr lang="ko-Kore-KR" altLang="en-US" sz="3600" dirty="0">
                <a:solidFill>
                  <a:srgbClr val="53585F"/>
                </a:solidFill>
                <a:latin typeface="Spoqa Han Sans Neo" panose="020B0500000000000000" pitchFamily="34" charset="-128"/>
                <a:ea typeface="Spoqa Han Sans Neo" panose="020B0500000000000000" pitchFamily="34" charset="-128"/>
              </a:rPr>
              <a:t>튜닝없이 데이터만 꾸준히 업데이트하여 모델 </a:t>
            </a:r>
            <a:r>
              <a:rPr lang="en-US" altLang="ko-Kore-KR" sz="3600" dirty="0">
                <a:solidFill>
                  <a:srgbClr val="53585F"/>
                </a:solidFill>
                <a:latin typeface="Spoqa Han Sans Neo" panose="020B0500000000000000" pitchFamily="34" charset="-128"/>
                <a:ea typeface="Spoqa Han Sans Neo" panose="020B0500000000000000" pitchFamily="34" charset="-128"/>
              </a:rPr>
              <a:t>weight</a:t>
            </a:r>
            <a:r>
              <a:rPr lang="ko-Kore-KR" altLang="en-US" sz="3600" dirty="0">
                <a:solidFill>
                  <a:srgbClr val="53585F"/>
                </a:solidFill>
                <a:latin typeface="Spoqa Han Sans Neo" panose="020B0500000000000000" pitchFamily="34" charset="-128"/>
                <a:ea typeface="Spoqa Han Sans Neo" panose="020B0500000000000000" pitchFamily="34" charset="-128"/>
              </a:rPr>
              <a:t>을 </a:t>
            </a:r>
            <a:br>
              <a:rPr lang="en-US" altLang="ko-Kore-KR" sz="3600" dirty="0">
                <a:solidFill>
                  <a:srgbClr val="53585F"/>
                </a:solidFill>
                <a:latin typeface="Spoqa Han Sans Neo" panose="020B0500000000000000" pitchFamily="34" charset="-128"/>
                <a:ea typeface="Spoqa Han Sans Neo" panose="020B0500000000000000" pitchFamily="34" charset="-128"/>
              </a:rPr>
            </a:br>
            <a:r>
              <a:rPr lang="ko-Kore-KR" altLang="en-US" sz="3600" dirty="0">
                <a:solidFill>
                  <a:srgbClr val="53585F"/>
                </a:solidFill>
                <a:latin typeface="Spoqa Han Sans Neo" panose="020B0500000000000000" pitchFamily="34" charset="-128"/>
                <a:ea typeface="Spoqa Han Sans Neo" panose="020B0500000000000000" pitchFamily="34" charset="-128"/>
              </a:rPr>
              <a:t>업데이트하는 상황을 가정해보자</a:t>
            </a:r>
            <a:r>
              <a:rPr lang="en-US" altLang="ko-Kore-KR" sz="3600" dirty="0">
                <a:solidFill>
                  <a:srgbClr val="53585F"/>
                </a:solidFill>
                <a:latin typeface="Spoqa Han Sans Neo" panose="020B0500000000000000" pitchFamily="34" charset="-128"/>
                <a:ea typeface="Spoqa Han Sans Neo" panose="020B0500000000000000" pitchFamily="34" charset="-128"/>
              </a:rPr>
              <a:t>.  </a:t>
            </a:r>
            <a:r>
              <a:rPr lang="ko-Kore-KR" altLang="en-US" sz="3600" dirty="0">
                <a:solidFill>
                  <a:srgbClr val="53585F"/>
                </a:solidFill>
                <a:latin typeface="Spoqa Han Sans Neo" panose="020B0500000000000000" pitchFamily="34" charset="-128"/>
                <a:ea typeface="Spoqa Han Sans Neo" panose="020B0500000000000000" pitchFamily="34" charset="-128"/>
              </a:rPr>
              <a:t>우리의 기존 모델은 여전히 </a:t>
            </a:r>
            <a:r>
              <a:rPr lang="en-US" altLang="ko-Kore-KR" sz="3600" dirty="0">
                <a:solidFill>
                  <a:srgbClr val="53585F"/>
                </a:solidFill>
                <a:latin typeface="Spoqa Han Sans Neo" panose="020B0500000000000000" pitchFamily="34" charset="-128"/>
                <a:ea typeface="Spoqa Han Sans Neo" panose="020B0500000000000000" pitchFamily="34" charset="-128"/>
              </a:rPr>
              <a:t>SOTA</a:t>
            </a:r>
            <a:r>
              <a:rPr lang="ko-Kore-KR" altLang="en-US" sz="3600" dirty="0">
                <a:solidFill>
                  <a:srgbClr val="53585F"/>
                </a:solidFill>
                <a:latin typeface="Spoqa Han Sans Neo" panose="020B0500000000000000" pitchFamily="34" charset="-128"/>
                <a:ea typeface="Spoqa Han Sans Neo" panose="020B0500000000000000" pitchFamily="34" charset="-128"/>
              </a:rPr>
              <a:t>일까</a:t>
            </a:r>
            <a:r>
              <a:rPr lang="en-US" altLang="ko-Kore-KR" sz="3600" dirty="0">
                <a:solidFill>
                  <a:srgbClr val="53585F"/>
                </a:solidFill>
                <a:latin typeface="Spoqa Han Sans Neo" panose="020B0500000000000000" pitchFamily="34" charset="-128"/>
                <a:ea typeface="Spoqa Han Sans Neo" panose="020B0500000000000000" pitchFamily="34" charset="-128"/>
              </a:rPr>
              <a:t>? </a:t>
            </a:r>
            <a:endParaRPr lang="ko-Kore-KR" altLang="en-US" sz="3600" dirty="0">
              <a:solidFill>
                <a:srgbClr val="53585F"/>
              </a:solidFill>
              <a:latin typeface="Spoqa Han Sans Neo" panose="020B0500000000000000" pitchFamily="34" charset="-128"/>
              <a:ea typeface="Spoqa Han Sans Neo" panose="020B0500000000000000" pitchFamily="34" charset="-128"/>
            </a:endParaRPr>
          </a:p>
        </p:txBody>
      </p:sp>
      <p:grpSp>
        <p:nvGrpSpPr>
          <p:cNvPr id="15" name="그룹 14">
            <a:extLst>
              <a:ext uri="{FF2B5EF4-FFF2-40B4-BE49-F238E27FC236}">
                <a16:creationId xmlns:a16="http://schemas.microsoft.com/office/drawing/2014/main" id="{BE0A5287-B6C4-DB4C-ADCF-06D54A57A347}"/>
              </a:ext>
            </a:extLst>
          </p:cNvPr>
          <p:cNvGrpSpPr/>
          <p:nvPr/>
        </p:nvGrpSpPr>
        <p:grpSpPr>
          <a:xfrm>
            <a:off x="1868605" y="3042745"/>
            <a:ext cx="21253216" cy="8624146"/>
            <a:chOff x="-46525" y="1816700"/>
            <a:chExt cx="9231925" cy="2811396"/>
          </a:xfrm>
        </p:grpSpPr>
        <p:sp>
          <p:nvSpPr>
            <p:cNvPr id="16" name="Google Shape;557;p54">
              <a:extLst>
                <a:ext uri="{FF2B5EF4-FFF2-40B4-BE49-F238E27FC236}">
                  <a16:creationId xmlns:a16="http://schemas.microsoft.com/office/drawing/2014/main" id="{79B724AA-088F-0348-86B4-195D8C21AFD2}"/>
                </a:ext>
              </a:extLst>
            </p:cNvPr>
            <p:cNvSpPr/>
            <p:nvPr/>
          </p:nvSpPr>
          <p:spPr>
            <a:xfrm>
              <a:off x="1860738" y="2372194"/>
              <a:ext cx="3249000" cy="1558800"/>
            </a:xfrm>
            <a:prstGeom prst="rect">
              <a:avLst/>
            </a:prstGeom>
            <a:noFill/>
            <a:ln w="38100" cap="flat" cmpd="sng">
              <a:solidFill>
                <a:schemeClr val="tx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rgbClr val="53585F"/>
                </a:solidFill>
                <a:latin typeface="Spoqa Han Sans Neo" panose="020B0500000000000000" pitchFamily="34" charset="-128"/>
                <a:ea typeface="Spoqa Han Sans Neo" panose="020B0500000000000000" pitchFamily="34" charset="-128"/>
              </a:endParaRPr>
            </a:p>
          </p:txBody>
        </p:sp>
        <p:sp>
          <p:nvSpPr>
            <p:cNvPr id="17" name="Google Shape;559;p54">
              <a:extLst>
                <a:ext uri="{FF2B5EF4-FFF2-40B4-BE49-F238E27FC236}">
                  <a16:creationId xmlns:a16="http://schemas.microsoft.com/office/drawing/2014/main" id="{DA497CCF-EAA5-BB4D-AAC4-880FC5E71354}"/>
                </a:ext>
              </a:extLst>
            </p:cNvPr>
            <p:cNvSpPr/>
            <p:nvPr/>
          </p:nvSpPr>
          <p:spPr>
            <a:xfrm>
              <a:off x="2001229" y="1944950"/>
              <a:ext cx="1405200" cy="366000"/>
            </a:xfrm>
            <a:prstGeom prst="rect">
              <a:avLst/>
            </a:prstGeom>
            <a:solidFill>
              <a:srgbClr val="939597"/>
            </a:solidFill>
            <a:ln w="3810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53585F"/>
                  </a:solidFill>
                  <a:latin typeface="Spoqa Han Sans Neo" panose="020B0500000000000000" pitchFamily="34" charset="-128"/>
                  <a:ea typeface="Spoqa Han Sans Neo" panose="020B0500000000000000" pitchFamily="34" charset="-128"/>
                  <a:cs typeface="NanumGothic"/>
                  <a:sym typeface="Nanum Gothic"/>
                </a:rPr>
                <a:t>Service A input</a:t>
              </a:r>
              <a:endParaRPr sz="320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sp>
          <p:nvSpPr>
            <p:cNvPr id="18" name="Google Shape;560;p54">
              <a:extLst>
                <a:ext uri="{FF2B5EF4-FFF2-40B4-BE49-F238E27FC236}">
                  <a16:creationId xmlns:a16="http://schemas.microsoft.com/office/drawing/2014/main" id="{ABF434AD-D38A-E940-A075-37EE4D1FC8C9}"/>
                </a:ext>
              </a:extLst>
            </p:cNvPr>
            <p:cNvSpPr/>
            <p:nvPr/>
          </p:nvSpPr>
          <p:spPr>
            <a:xfrm>
              <a:off x="2001229" y="2458030"/>
              <a:ext cx="3003600" cy="366000"/>
            </a:xfrm>
            <a:prstGeom prst="rect">
              <a:avLst/>
            </a:prstGeom>
            <a:noFill/>
            <a:ln w="3810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53585F"/>
                  </a:solidFill>
                  <a:latin typeface="Spoqa Han Sans Neo" panose="020B0500000000000000" pitchFamily="34" charset="-128"/>
                  <a:ea typeface="Spoqa Han Sans Neo" panose="020B0500000000000000" pitchFamily="34" charset="-128"/>
                  <a:cs typeface="NanumGothic"/>
                  <a:sym typeface="Nanum Gothic"/>
                </a:rPr>
                <a:t>Mini-batch-level Preprocessing</a:t>
              </a:r>
              <a:endParaRPr sz="3200">
                <a:solidFill>
                  <a:srgbClr val="53585F"/>
                </a:solidFill>
                <a:latin typeface="Spoqa Han Sans Neo" panose="020B0500000000000000" pitchFamily="34" charset="-128"/>
                <a:ea typeface="Spoqa Han Sans Neo" panose="020B0500000000000000" pitchFamily="34" charset="-128"/>
                <a:cs typeface="NanumGothic"/>
                <a:sym typeface="Nanum Gothic"/>
              </a:endParaRPr>
            </a:p>
            <a:p>
              <a:pPr marL="0" lvl="0" indent="0" algn="ctr" rtl="0">
                <a:spcBef>
                  <a:spcPts val="0"/>
                </a:spcBef>
                <a:spcAft>
                  <a:spcPts val="0"/>
                </a:spcAft>
                <a:buNone/>
              </a:pPr>
              <a:r>
                <a:rPr lang="en">
                  <a:solidFill>
                    <a:srgbClr val="53585F"/>
                  </a:solidFill>
                  <a:latin typeface="Spoqa Han Sans Neo" panose="020B0500000000000000" pitchFamily="34" charset="-128"/>
                  <a:ea typeface="Spoqa Han Sans Neo" panose="020B0500000000000000" pitchFamily="34" charset="-128"/>
                  <a:cs typeface="NanumGothic"/>
                  <a:sym typeface="Nanum Gothic"/>
                </a:rPr>
                <a:t>(Reproducing feature eng. from config file)</a:t>
              </a:r>
              <a:endParaRPr>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sp>
          <p:nvSpPr>
            <p:cNvPr id="19" name="Google Shape;561;p54">
              <a:extLst>
                <a:ext uri="{FF2B5EF4-FFF2-40B4-BE49-F238E27FC236}">
                  <a16:creationId xmlns:a16="http://schemas.microsoft.com/office/drawing/2014/main" id="{17A1220B-045E-6D4A-A588-97D6429673F5}"/>
                </a:ext>
              </a:extLst>
            </p:cNvPr>
            <p:cNvSpPr/>
            <p:nvPr/>
          </p:nvSpPr>
          <p:spPr>
            <a:xfrm>
              <a:off x="2001229" y="2971110"/>
              <a:ext cx="3003600" cy="366000"/>
            </a:xfrm>
            <a:prstGeom prst="rect">
              <a:avLst/>
            </a:prstGeom>
            <a:noFill/>
            <a:ln w="3810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53585F"/>
                  </a:solidFill>
                  <a:latin typeface="Spoqa Han Sans Neo" panose="020B0500000000000000" pitchFamily="34" charset="-128"/>
                  <a:ea typeface="Spoqa Han Sans Neo" panose="020B0500000000000000" pitchFamily="34" charset="-128"/>
                  <a:cs typeface="NanumGothic"/>
                  <a:sym typeface="Nanum Gothic"/>
                </a:rPr>
                <a:t>Model Forward (Inference)</a:t>
              </a:r>
              <a:endParaRPr sz="3200">
                <a:solidFill>
                  <a:srgbClr val="53585F"/>
                </a:solidFill>
                <a:latin typeface="Spoqa Han Sans Neo" panose="020B0500000000000000" pitchFamily="34" charset="-128"/>
                <a:ea typeface="Spoqa Han Sans Neo" panose="020B0500000000000000" pitchFamily="34" charset="-128"/>
                <a:cs typeface="NanumGothic"/>
                <a:sym typeface="Nanum Gothic"/>
              </a:endParaRPr>
            </a:p>
            <a:p>
              <a:pPr marL="0" lvl="0" indent="0" algn="ctr" rtl="0">
                <a:spcBef>
                  <a:spcPts val="0"/>
                </a:spcBef>
                <a:spcAft>
                  <a:spcPts val="0"/>
                </a:spcAft>
                <a:buNone/>
              </a:pPr>
              <a:r>
                <a:rPr lang="en">
                  <a:solidFill>
                    <a:srgbClr val="53585F"/>
                  </a:solidFill>
                  <a:latin typeface="Spoqa Han Sans Neo" panose="020B0500000000000000" pitchFamily="34" charset="-128"/>
                  <a:ea typeface="Spoqa Han Sans Neo" panose="020B0500000000000000" pitchFamily="34" charset="-128"/>
                  <a:cs typeface="NanumGothic"/>
                  <a:sym typeface="Nanum Gothic"/>
                </a:rPr>
                <a:t>(model weights)</a:t>
              </a:r>
              <a:endParaRPr sz="320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sp>
          <p:nvSpPr>
            <p:cNvPr id="20" name="Google Shape;562;p54">
              <a:extLst>
                <a:ext uri="{FF2B5EF4-FFF2-40B4-BE49-F238E27FC236}">
                  <a16:creationId xmlns:a16="http://schemas.microsoft.com/office/drawing/2014/main" id="{4DD1AFD2-93A4-2F41-A658-5897EC80611E}"/>
                </a:ext>
              </a:extLst>
            </p:cNvPr>
            <p:cNvSpPr/>
            <p:nvPr/>
          </p:nvSpPr>
          <p:spPr>
            <a:xfrm>
              <a:off x="2001229" y="3484170"/>
              <a:ext cx="3003600" cy="366000"/>
            </a:xfrm>
            <a:prstGeom prst="rect">
              <a:avLst/>
            </a:prstGeom>
            <a:noFill/>
            <a:ln w="3810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53585F"/>
                  </a:solidFill>
                  <a:latin typeface="Spoqa Han Sans Neo" panose="020B0500000000000000" pitchFamily="34" charset="-128"/>
                  <a:ea typeface="Spoqa Han Sans Neo" panose="020B0500000000000000" pitchFamily="34" charset="-128"/>
                  <a:cs typeface="NanumGothic"/>
                  <a:sym typeface="Nanum Gothic"/>
                </a:rPr>
                <a:t>Mini-batch-level Postprocessing</a:t>
              </a:r>
              <a:endParaRPr sz="3200">
                <a:solidFill>
                  <a:srgbClr val="53585F"/>
                </a:solidFill>
                <a:latin typeface="Spoqa Han Sans Neo" panose="020B0500000000000000" pitchFamily="34" charset="-128"/>
                <a:ea typeface="Spoqa Han Sans Neo" panose="020B0500000000000000" pitchFamily="34" charset="-128"/>
                <a:cs typeface="NanumGothic"/>
                <a:sym typeface="Nanum Gothic"/>
              </a:endParaRPr>
            </a:p>
            <a:p>
              <a:pPr marL="0" lvl="0" indent="0" algn="ctr" rtl="0">
                <a:spcBef>
                  <a:spcPts val="0"/>
                </a:spcBef>
                <a:spcAft>
                  <a:spcPts val="0"/>
                </a:spcAft>
                <a:buNone/>
              </a:pPr>
              <a:r>
                <a:rPr lang="en">
                  <a:solidFill>
                    <a:srgbClr val="53585F"/>
                  </a:solidFill>
                  <a:latin typeface="Spoqa Han Sans Neo" panose="020B0500000000000000" pitchFamily="34" charset="-128"/>
                  <a:ea typeface="Spoqa Han Sans Neo" panose="020B0500000000000000" pitchFamily="34" charset="-128"/>
                  <a:cs typeface="NanumGothic"/>
                  <a:sym typeface="Nanum Gothic"/>
                </a:rPr>
                <a:t>(model weights 종속된 구성) - trivial</a:t>
              </a:r>
              <a:endParaRPr sz="320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sp>
          <p:nvSpPr>
            <p:cNvPr id="21" name="Google Shape;563;p54">
              <a:extLst>
                <a:ext uri="{FF2B5EF4-FFF2-40B4-BE49-F238E27FC236}">
                  <a16:creationId xmlns:a16="http://schemas.microsoft.com/office/drawing/2014/main" id="{E63576C5-2D0C-0644-8E30-0DCC6D4B5DA9}"/>
                </a:ext>
              </a:extLst>
            </p:cNvPr>
            <p:cNvSpPr/>
            <p:nvPr/>
          </p:nvSpPr>
          <p:spPr>
            <a:xfrm>
              <a:off x="2001229" y="3997230"/>
              <a:ext cx="1405200" cy="366000"/>
            </a:xfrm>
            <a:prstGeom prst="rect">
              <a:avLst/>
            </a:prstGeom>
            <a:solidFill>
              <a:srgbClr val="939597"/>
            </a:solidFill>
            <a:ln w="3810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53585F"/>
                  </a:solidFill>
                  <a:latin typeface="Spoqa Han Sans Neo" panose="020B0500000000000000" pitchFamily="34" charset="-128"/>
                  <a:ea typeface="Spoqa Han Sans Neo" panose="020B0500000000000000" pitchFamily="34" charset="-128"/>
                  <a:cs typeface="NanumGothic"/>
                  <a:sym typeface="Nanum Gothic"/>
                </a:rPr>
                <a:t>Service A Output</a:t>
              </a:r>
              <a:endParaRPr sz="320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sp>
          <p:nvSpPr>
            <p:cNvPr id="22" name="Google Shape;565;p54">
              <a:extLst>
                <a:ext uri="{FF2B5EF4-FFF2-40B4-BE49-F238E27FC236}">
                  <a16:creationId xmlns:a16="http://schemas.microsoft.com/office/drawing/2014/main" id="{CED92678-49CD-9645-8C17-673A0E98D945}"/>
                </a:ext>
              </a:extLst>
            </p:cNvPr>
            <p:cNvSpPr/>
            <p:nvPr/>
          </p:nvSpPr>
          <p:spPr>
            <a:xfrm>
              <a:off x="3599598" y="1944970"/>
              <a:ext cx="1405200" cy="366000"/>
            </a:xfrm>
            <a:prstGeom prst="rect">
              <a:avLst/>
            </a:prstGeom>
            <a:solidFill>
              <a:srgbClr val="44546A"/>
            </a:solidFill>
            <a:ln w="3810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latin typeface="Spoqa Han Sans Neo" panose="020B0500000000000000" pitchFamily="34" charset="-128"/>
                  <a:ea typeface="Spoqa Han Sans Neo" panose="020B0500000000000000" pitchFamily="34" charset="-128"/>
                  <a:cs typeface="NanumGothic"/>
                  <a:sym typeface="Nanum Gothic"/>
                </a:rPr>
                <a:t>Service B input</a:t>
              </a:r>
              <a:endParaRPr sz="3200" dirty="0">
                <a:solidFill>
                  <a:schemeClr val="bg1"/>
                </a:solidFill>
                <a:latin typeface="Spoqa Han Sans Neo" panose="020B0500000000000000" pitchFamily="34" charset="-128"/>
                <a:ea typeface="Spoqa Han Sans Neo" panose="020B0500000000000000" pitchFamily="34" charset="-128"/>
                <a:cs typeface="NanumGothic"/>
                <a:sym typeface="Nanum Gothic"/>
              </a:endParaRPr>
            </a:p>
          </p:txBody>
        </p:sp>
        <p:sp>
          <p:nvSpPr>
            <p:cNvPr id="23" name="Google Shape;566;p54">
              <a:extLst>
                <a:ext uri="{FF2B5EF4-FFF2-40B4-BE49-F238E27FC236}">
                  <a16:creationId xmlns:a16="http://schemas.microsoft.com/office/drawing/2014/main" id="{B7F5BA9A-6542-8A49-B221-954FB4E79FF5}"/>
                </a:ext>
              </a:extLst>
            </p:cNvPr>
            <p:cNvSpPr/>
            <p:nvPr/>
          </p:nvSpPr>
          <p:spPr>
            <a:xfrm>
              <a:off x="3599598" y="3997250"/>
              <a:ext cx="1405200" cy="366000"/>
            </a:xfrm>
            <a:prstGeom prst="rect">
              <a:avLst/>
            </a:prstGeom>
            <a:solidFill>
              <a:srgbClr val="44546A"/>
            </a:solidFill>
            <a:ln w="3810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latin typeface="Spoqa Han Sans Neo" panose="020B0500000000000000" pitchFamily="34" charset="-128"/>
                  <a:ea typeface="Spoqa Han Sans Neo" panose="020B0500000000000000" pitchFamily="34" charset="-128"/>
                  <a:cs typeface="NanumGothic"/>
                  <a:sym typeface="Nanum Gothic"/>
                </a:rPr>
                <a:t>Service B Output</a:t>
              </a:r>
              <a:endParaRPr sz="3200" dirty="0">
                <a:solidFill>
                  <a:schemeClr val="bg1"/>
                </a:solidFill>
                <a:latin typeface="Spoqa Han Sans Neo" panose="020B0500000000000000" pitchFamily="34" charset="-128"/>
                <a:ea typeface="Spoqa Han Sans Neo" panose="020B0500000000000000" pitchFamily="34" charset="-128"/>
                <a:cs typeface="NanumGothic"/>
                <a:sym typeface="Nanum Gothic"/>
              </a:endParaRPr>
            </a:p>
          </p:txBody>
        </p:sp>
        <p:sp>
          <p:nvSpPr>
            <p:cNvPr id="24" name="Google Shape;567;p54">
              <a:extLst>
                <a:ext uri="{FF2B5EF4-FFF2-40B4-BE49-F238E27FC236}">
                  <a16:creationId xmlns:a16="http://schemas.microsoft.com/office/drawing/2014/main" id="{AC1A08E0-3EE7-B44B-88DE-A04C806B8262}"/>
                </a:ext>
              </a:extLst>
            </p:cNvPr>
            <p:cNvSpPr txBox="1"/>
            <p:nvPr/>
          </p:nvSpPr>
          <p:spPr>
            <a:xfrm>
              <a:off x="5434562" y="2772836"/>
              <a:ext cx="1193400" cy="762517"/>
            </a:xfrm>
            <a:prstGeom prst="rect">
              <a:avLst/>
            </a:prstGeom>
            <a:noFill/>
            <a:ln w="38100" cap="flat" cmpd="sng">
              <a:solidFill>
                <a:schemeClr val="tx2"/>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sz="2800">
                  <a:solidFill>
                    <a:srgbClr val="53585F"/>
                  </a:solidFill>
                  <a:latin typeface="Spoqa Han Sans Neo" panose="020B0500000000000000" pitchFamily="34" charset="-128"/>
                  <a:ea typeface="Spoqa Han Sans Neo" panose="020B0500000000000000" pitchFamily="34" charset="-128"/>
                  <a:cs typeface="NanumGothic"/>
                  <a:sym typeface="Nanum Gothic"/>
                </a:rPr>
                <a:t>Artifacts</a:t>
              </a:r>
              <a:endParaRPr sz="2800">
                <a:solidFill>
                  <a:srgbClr val="53585F"/>
                </a:solidFill>
                <a:latin typeface="Spoqa Han Sans Neo" panose="020B0500000000000000" pitchFamily="34" charset="-128"/>
                <a:ea typeface="Spoqa Han Sans Neo" panose="020B0500000000000000" pitchFamily="34" charset="-128"/>
                <a:cs typeface="NanumGothic"/>
                <a:sym typeface="Nanum Gothic"/>
              </a:endParaRPr>
            </a:p>
            <a:p>
              <a:pPr marL="0" lvl="0" indent="0" algn="ctr" rtl="0">
                <a:spcBef>
                  <a:spcPts val="0"/>
                </a:spcBef>
                <a:spcAft>
                  <a:spcPts val="0"/>
                </a:spcAft>
                <a:buNone/>
              </a:pPr>
              <a:r>
                <a:rPr lang="en" sz="2800">
                  <a:solidFill>
                    <a:srgbClr val="53585F"/>
                  </a:solidFill>
                  <a:latin typeface="Spoqa Han Sans Neo" panose="020B0500000000000000" pitchFamily="34" charset="-128"/>
                  <a:ea typeface="Spoqa Han Sans Neo" panose="020B0500000000000000" pitchFamily="34" charset="-128"/>
                  <a:cs typeface="NanumGothic"/>
                  <a:sym typeface="Nanum Gothic"/>
                </a:rPr>
                <a:t>-----</a:t>
              </a:r>
              <a:endParaRPr sz="2800">
                <a:solidFill>
                  <a:srgbClr val="53585F"/>
                </a:solidFill>
                <a:latin typeface="Spoqa Han Sans Neo" panose="020B0500000000000000" pitchFamily="34" charset="-128"/>
                <a:ea typeface="Spoqa Han Sans Neo" panose="020B0500000000000000" pitchFamily="34" charset="-128"/>
                <a:cs typeface="NanumGothic"/>
                <a:sym typeface="Nanum Gothic"/>
              </a:endParaRPr>
            </a:p>
            <a:p>
              <a:pPr marL="0" lvl="0" indent="0" algn="ctr" rtl="0">
                <a:spcBef>
                  <a:spcPts val="0"/>
                </a:spcBef>
                <a:spcAft>
                  <a:spcPts val="0"/>
                </a:spcAft>
                <a:buNone/>
              </a:pPr>
              <a:r>
                <a:rPr lang="en" sz="2800">
                  <a:solidFill>
                    <a:srgbClr val="53585F"/>
                  </a:solidFill>
                  <a:latin typeface="Spoqa Han Sans Neo" panose="020B0500000000000000" pitchFamily="34" charset="-128"/>
                  <a:ea typeface="Spoqa Han Sans Neo" panose="020B0500000000000000" pitchFamily="34" charset="-128"/>
                  <a:cs typeface="NanumGothic"/>
                  <a:sym typeface="Nanum Gothic"/>
                </a:rPr>
                <a:t>model weights</a:t>
              </a:r>
              <a:endParaRPr sz="2800">
                <a:solidFill>
                  <a:srgbClr val="53585F"/>
                </a:solidFill>
                <a:latin typeface="Spoqa Han Sans Neo" panose="020B0500000000000000" pitchFamily="34" charset="-128"/>
                <a:ea typeface="Spoqa Han Sans Neo" panose="020B0500000000000000" pitchFamily="34" charset="-128"/>
                <a:cs typeface="NanumGothic"/>
                <a:sym typeface="Nanum Gothic"/>
              </a:endParaRPr>
            </a:p>
            <a:p>
              <a:pPr marL="0" lvl="0" indent="0" algn="ctr" rtl="0">
                <a:spcBef>
                  <a:spcPts val="0"/>
                </a:spcBef>
                <a:spcAft>
                  <a:spcPts val="0"/>
                </a:spcAft>
                <a:buNone/>
              </a:pPr>
              <a:r>
                <a:rPr lang="en" sz="2800">
                  <a:solidFill>
                    <a:srgbClr val="53585F"/>
                  </a:solidFill>
                  <a:latin typeface="Spoqa Han Sans Neo" panose="020B0500000000000000" pitchFamily="34" charset="-128"/>
                  <a:ea typeface="Spoqa Han Sans Neo" panose="020B0500000000000000" pitchFamily="34" charset="-128"/>
                  <a:cs typeface="NanumGothic"/>
                  <a:sym typeface="Nanum Gothic"/>
                </a:rPr>
                <a:t>config file</a:t>
              </a:r>
              <a:endParaRPr sz="2800">
                <a:solidFill>
                  <a:srgbClr val="53585F"/>
                </a:solidFill>
                <a:latin typeface="Spoqa Han Sans Neo" panose="020B0500000000000000" pitchFamily="34" charset="-128"/>
                <a:ea typeface="Spoqa Han Sans Neo" panose="020B0500000000000000" pitchFamily="34" charset="-128"/>
                <a:cs typeface="NanumGothic"/>
                <a:sym typeface="Nanum Gothic"/>
              </a:endParaRPr>
            </a:p>
            <a:p>
              <a:pPr marL="0" lvl="0" indent="0" algn="ctr" rtl="0">
                <a:spcBef>
                  <a:spcPts val="0"/>
                </a:spcBef>
                <a:spcAft>
                  <a:spcPts val="0"/>
                </a:spcAft>
                <a:buNone/>
              </a:pPr>
              <a:r>
                <a:rPr lang="en" sz="2800">
                  <a:solidFill>
                    <a:srgbClr val="53585F"/>
                  </a:solidFill>
                  <a:latin typeface="Spoqa Han Sans Neo" panose="020B0500000000000000" pitchFamily="34" charset="-128"/>
                  <a:ea typeface="Spoqa Han Sans Neo" panose="020B0500000000000000" pitchFamily="34" charset="-128"/>
                  <a:cs typeface="NanumGothic"/>
                  <a:sym typeface="Nanum Gothic"/>
                </a:rPr>
                <a:t>dataset</a:t>
              </a:r>
              <a:endParaRPr sz="280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cxnSp>
          <p:nvCxnSpPr>
            <p:cNvPr id="25" name="Google Shape;568;p54">
              <a:extLst>
                <a:ext uri="{FF2B5EF4-FFF2-40B4-BE49-F238E27FC236}">
                  <a16:creationId xmlns:a16="http://schemas.microsoft.com/office/drawing/2014/main" id="{C5014ED4-214D-1143-B394-A85A10466D08}"/>
                </a:ext>
              </a:extLst>
            </p:cNvPr>
            <p:cNvCxnSpPr>
              <a:cxnSpLocks/>
              <a:stCxn id="24" idx="1"/>
              <a:endCxn id="36" idx="3"/>
            </p:cNvCxnSpPr>
            <p:nvPr/>
          </p:nvCxnSpPr>
          <p:spPr>
            <a:xfrm flipH="1">
              <a:off x="5166750" y="3154094"/>
              <a:ext cx="267812" cy="906"/>
            </a:xfrm>
            <a:prstGeom prst="straightConnector1">
              <a:avLst/>
            </a:prstGeom>
            <a:noFill/>
            <a:ln w="38100" cap="flat" cmpd="sng">
              <a:solidFill>
                <a:schemeClr val="tx2"/>
              </a:solidFill>
              <a:prstDash val="solid"/>
              <a:round/>
              <a:headEnd type="none" w="med" len="med"/>
              <a:tailEnd type="triangle" w="med" len="med"/>
            </a:ln>
          </p:spPr>
        </p:cxnSp>
        <p:cxnSp>
          <p:nvCxnSpPr>
            <p:cNvPr id="26" name="Google Shape;570;p54">
              <a:extLst>
                <a:ext uri="{FF2B5EF4-FFF2-40B4-BE49-F238E27FC236}">
                  <a16:creationId xmlns:a16="http://schemas.microsoft.com/office/drawing/2014/main" id="{296A020E-D78D-F840-AB14-27352EEB4610}"/>
                </a:ext>
              </a:extLst>
            </p:cNvPr>
            <p:cNvCxnSpPr>
              <a:cxnSpLocks/>
              <a:stCxn id="24" idx="1"/>
              <a:endCxn id="22" idx="3"/>
            </p:cNvCxnSpPr>
            <p:nvPr/>
          </p:nvCxnSpPr>
          <p:spPr>
            <a:xfrm rot="10800000">
              <a:off x="5004798" y="2127970"/>
              <a:ext cx="429764" cy="1026124"/>
            </a:xfrm>
            <a:prstGeom prst="curvedConnector3">
              <a:avLst>
                <a:gd name="adj1" fmla="val 50000"/>
              </a:avLst>
            </a:prstGeom>
            <a:noFill/>
            <a:ln w="38100" cap="flat" cmpd="sng">
              <a:solidFill>
                <a:schemeClr val="tx2"/>
              </a:solidFill>
              <a:prstDash val="dot"/>
              <a:round/>
              <a:headEnd type="none" w="med" len="med"/>
              <a:tailEnd type="triangle" w="med" len="med"/>
            </a:ln>
          </p:spPr>
        </p:cxnSp>
        <p:cxnSp>
          <p:nvCxnSpPr>
            <p:cNvPr id="27" name="Google Shape;571;p54">
              <a:extLst>
                <a:ext uri="{FF2B5EF4-FFF2-40B4-BE49-F238E27FC236}">
                  <a16:creationId xmlns:a16="http://schemas.microsoft.com/office/drawing/2014/main" id="{1D7CB867-DB9C-D44B-8982-2CB7DBE9A417}"/>
                </a:ext>
              </a:extLst>
            </p:cNvPr>
            <p:cNvCxnSpPr>
              <a:cxnSpLocks/>
              <a:stCxn id="24" idx="1"/>
              <a:endCxn id="23" idx="3"/>
            </p:cNvCxnSpPr>
            <p:nvPr/>
          </p:nvCxnSpPr>
          <p:spPr>
            <a:xfrm rot="10800000" flipV="1">
              <a:off x="5004798" y="3154094"/>
              <a:ext cx="429764" cy="1026156"/>
            </a:xfrm>
            <a:prstGeom prst="curvedConnector3">
              <a:avLst>
                <a:gd name="adj1" fmla="val 50000"/>
              </a:avLst>
            </a:prstGeom>
            <a:noFill/>
            <a:ln w="38100" cap="flat" cmpd="sng">
              <a:solidFill>
                <a:schemeClr val="tx2"/>
              </a:solidFill>
              <a:prstDash val="dot"/>
              <a:round/>
              <a:headEnd type="none" w="med" len="med"/>
              <a:tailEnd type="triangle" w="med" len="med"/>
            </a:ln>
          </p:spPr>
        </p:cxnSp>
        <p:sp>
          <p:nvSpPr>
            <p:cNvPr id="28" name="Google Shape;572;p54">
              <a:extLst>
                <a:ext uri="{FF2B5EF4-FFF2-40B4-BE49-F238E27FC236}">
                  <a16:creationId xmlns:a16="http://schemas.microsoft.com/office/drawing/2014/main" id="{EE87DD71-94BF-2D45-A767-B06366E8CDA9}"/>
                </a:ext>
              </a:extLst>
            </p:cNvPr>
            <p:cNvSpPr txBox="1"/>
            <p:nvPr/>
          </p:nvSpPr>
          <p:spPr>
            <a:xfrm>
              <a:off x="7019413" y="3023662"/>
              <a:ext cx="804600" cy="260855"/>
            </a:xfrm>
            <a:prstGeom prst="rect">
              <a:avLst/>
            </a:prstGeom>
            <a:noFill/>
            <a:ln w="38100" cap="flat" cmpd="sng">
              <a:solidFill>
                <a:schemeClr val="tx2"/>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sz="2000" dirty="0">
                  <a:solidFill>
                    <a:srgbClr val="53585F"/>
                  </a:solidFill>
                  <a:latin typeface="Spoqa Han Sans Neo" panose="020B0500000000000000" pitchFamily="34" charset="-128"/>
                  <a:ea typeface="Spoqa Han Sans Neo" panose="020B0500000000000000" pitchFamily="34" charset="-128"/>
                  <a:cs typeface="NanumGothic"/>
                  <a:sym typeface="Nanum Gothic"/>
                </a:rPr>
                <a:t>Research </a:t>
              </a:r>
              <a:r>
                <a:rPr lang="en" sz="2000" dirty="0" err="1">
                  <a:solidFill>
                    <a:srgbClr val="53585F"/>
                  </a:solidFill>
                  <a:latin typeface="Spoqa Han Sans Neo" panose="020B0500000000000000" pitchFamily="34" charset="-128"/>
                  <a:ea typeface="Spoqa Han Sans Neo" panose="020B0500000000000000" pitchFamily="34" charset="-128"/>
                  <a:cs typeface="NanumGothic"/>
                  <a:sym typeface="Nanum Gothic"/>
                </a:rPr>
                <a:t>학습</a:t>
              </a:r>
              <a:r>
                <a:rPr lang="en" sz="2000" dirty="0">
                  <a:solidFill>
                    <a:srgbClr val="53585F"/>
                  </a:solidFill>
                  <a:latin typeface="Spoqa Han Sans Neo" panose="020B0500000000000000" pitchFamily="34" charset="-128"/>
                  <a:ea typeface="Spoqa Han Sans Neo" panose="020B0500000000000000" pitchFamily="34" charset="-128"/>
                  <a:cs typeface="NanumGothic"/>
                  <a:sym typeface="Nanum Gothic"/>
                </a:rPr>
                <a:t> </a:t>
              </a:r>
              <a:r>
                <a:rPr lang="en" sz="2000" dirty="0" err="1">
                  <a:solidFill>
                    <a:srgbClr val="53585F"/>
                  </a:solidFill>
                  <a:latin typeface="Spoqa Han Sans Neo" panose="020B0500000000000000" pitchFamily="34" charset="-128"/>
                  <a:ea typeface="Spoqa Han Sans Neo" panose="020B0500000000000000" pitchFamily="34" charset="-128"/>
                  <a:cs typeface="NanumGothic"/>
                  <a:sym typeface="Nanum Gothic"/>
                </a:rPr>
                <a:t>코드</a:t>
              </a:r>
              <a:endParaRPr sz="2000" dirty="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cxnSp>
          <p:nvCxnSpPr>
            <p:cNvPr id="29" name="Google Shape;573;p54">
              <a:extLst>
                <a:ext uri="{FF2B5EF4-FFF2-40B4-BE49-F238E27FC236}">
                  <a16:creationId xmlns:a16="http://schemas.microsoft.com/office/drawing/2014/main" id="{CC2473E5-B7BF-CE40-890F-E854A4879163}"/>
                </a:ext>
              </a:extLst>
            </p:cNvPr>
            <p:cNvCxnSpPr>
              <a:cxnSpLocks/>
              <a:stCxn id="28" idx="1"/>
              <a:endCxn id="24" idx="3"/>
            </p:cNvCxnSpPr>
            <p:nvPr/>
          </p:nvCxnSpPr>
          <p:spPr>
            <a:xfrm flipH="1">
              <a:off x="6627962" y="3154089"/>
              <a:ext cx="391451" cy="5"/>
            </a:xfrm>
            <a:prstGeom prst="straightConnector1">
              <a:avLst/>
            </a:prstGeom>
            <a:noFill/>
            <a:ln w="38100" cap="flat" cmpd="sng">
              <a:solidFill>
                <a:schemeClr val="tx2"/>
              </a:solidFill>
              <a:prstDash val="solid"/>
              <a:round/>
              <a:headEnd type="none" w="med" len="med"/>
              <a:tailEnd type="triangle" w="med" len="med"/>
            </a:ln>
          </p:spPr>
        </p:cxnSp>
        <p:sp>
          <p:nvSpPr>
            <p:cNvPr id="30" name="Google Shape;574;p54">
              <a:extLst>
                <a:ext uri="{FF2B5EF4-FFF2-40B4-BE49-F238E27FC236}">
                  <a16:creationId xmlns:a16="http://schemas.microsoft.com/office/drawing/2014/main" id="{66952E85-6A3C-2A43-9ACC-FE218D2EC10D}"/>
                </a:ext>
              </a:extLst>
            </p:cNvPr>
            <p:cNvSpPr txBox="1"/>
            <p:nvPr/>
          </p:nvSpPr>
          <p:spPr>
            <a:xfrm>
              <a:off x="8215500" y="2923342"/>
              <a:ext cx="969900" cy="461519"/>
            </a:xfrm>
            <a:prstGeom prst="rect">
              <a:avLst/>
            </a:prstGeom>
            <a:noFill/>
            <a:ln w="38100" cap="flat" cmpd="sng">
              <a:solidFill>
                <a:schemeClr val="tx2"/>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sz="2000">
                  <a:solidFill>
                    <a:srgbClr val="53585F"/>
                  </a:solidFill>
                  <a:latin typeface="Spoqa Han Sans Neo" panose="020B0500000000000000" pitchFamily="34" charset="-128"/>
                  <a:ea typeface="Spoqa Han Sans Neo" panose="020B0500000000000000" pitchFamily="34" charset="-128"/>
                  <a:cs typeface="NanumGothic"/>
                  <a:sym typeface="Nanum Gothic"/>
                </a:rPr>
                <a:t>Data Pipeline으로 표준화된 train/test dataset</a:t>
              </a:r>
              <a:endParaRPr sz="200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cxnSp>
          <p:nvCxnSpPr>
            <p:cNvPr id="31" name="Google Shape;575;p54">
              <a:extLst>
                <a:ext uri="{FF2B5EF4-FFF2-40B4-BE49-F238E27FC236}">
                  <a16:creationId xmlns:a16="http://schemas.microsoft.com/office/drawing/2014/main" id="{9FB2F4AD-A203-0C4D-84CE-2AC0683D4E72}"/>
                </a:ext>
              </a:extLst>
            </p:cNvPr>
            <p:cNvCxnSpPr>
              <a:cxnSpLocks/>
              <a:stCxn id="30" idx="1"/>
              <a:endCxn id="28" idx="3"/>
            </p:cNvCxnSpPr>
            <p:nvPr/>
          </p:nvCxnSpPr>
          <p:spPr>
            <a:xfrm flipH="1" flipV="1">
              <a:off x="7824013" y="3154089"/>
              <a:ext cx="391487" cy="12"/>
            </a:xfrm>
            <a:prstGeom prst="straightConnector1">
              <a:avLst/>
            </a:prstGeom>
            <a:noFill/>
            <a:ln w="38100" cap="flat" cmpd="sng">
              <a:solidFill>
                <a:schemeClr val="tx2"/>
              </a:solidFill>
              <a:prstDash val="solid"/>
              <a:round/>
              <a:headEnd type="none" w="med" len="med"/>
              <a:tailEnd type="triangle" w="med" len="med"/>
            </a:ln>
          </p:spPr>
        </p:cxnSp>
        <p:sp>
          <p:nvSpPr>
            <p:cNvPr id="32" name="Google Shape;576;p54">
              <a:extLst>
                <a:ext uri="{FF2B5EF4-FFF2-40B4-BE49-F238E27FC236}">
                  <a16:creationId xmlns:a16="http://schemas.microsoft.com/office/drawing/2014/main" id="{4568CBF8-F888-E540-9CB5-9136BD75004F}"/>
                </a:ext>
              </a:extLst>
            </p:cNvPr>
            <p:cNvSpPr txBox="1"/>
            <p:nvPr/>
          </p:nvSpPr>
          <p:spPr>
            <a:xfrm>
              <a:off x="939450" y="3024572"/>
              <a:ext cx="690300" cy="260855"/>
            </a:xfrm>
            <a:prstGeom prst="rect">
              <a:avLst/>
            </a:prstGeom>
            <a:noFill/>
            <a:ln w="38100" cap="flat" cmpd="sng">
              <a:solidFill>
                <a:schemeClr val="tx2"/>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sz="2000">
                  <a:solidFill>
                    <a:srgbClr val="53585F"/>
                  </a:solidFill>
                  <a:latin typeface="Spoqa Han Sans Neo" panose="020B0500000000000000" pitchFamily="34" charset="-128"/>
                  <a:ea typeface="Spoqa Han Sans Neo" panose="020B0500000000000000" pitchFamily="34" charset="-128"/>
                  <a:cs typeface="NanumGothic"/>
                  <a:sym typeface="Nanum Gothic"/>
                </a:rPr>
                <a:t>Model Registry</a:t>
              </a:r>
              <a:endParaRPr sz="200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cxnSp>
          <p:nvCxnSpPr>
            <p:cNvPr id="33" name="Google Shape;577;p54">
              <a:extLst>
                <a:ext uri="{FF2B5EF4-FFF2-40B4-BE49-F238E27FC236}">
                  <a16:creationId xmlns:a16="http://schemas.microsoft.com/office/drawing/2014/main" id="{7470AB54-1146-3049-8DAF-98D072A912BA}"/>
                </a:ext>
              </a:extLst>
            </p:cNvPr>
            <p:cNvCxnSpPr>
              <a:cxnSpLocks/>
              <a:stCxn id="36" idx="1"/>
              <a:endCxn id="32" idx="3"/>
            </p:cNvCxnSpPr>
            <p:nvPr/>
          </p:nvCxnSpPr>
          <p:spPr>
            <a:xfrm flipH="1" flipV="1">
              <a:off x="1629750" y="3155000"/>
              <a:ext cx="170100" cy="1"/>
            </a:xfrm>
            <a:prstGeom prst="straightConnector1">
              <a:avLst/>
            </a:prstGeom>
            <a:noFill/>
            <a:ln w="38100" cap="flat" cmpd="sng">
              <a:solidFill>
                <a:schemeClr val="tx2"/>
              </a:solidFill>
              <a:prstDash val="solid"/>
              <a:round/>
              <a:headEnd type="none" w="med" len="med"/>
              <a:tailEnd type="triangle" w="med" len="med"/>
            </a:ln>
          </p:spPr>
        </p:cxnSp>
        <p:sp>
          <p:nvSpPr>
            <p:cNvPr id="34" name="Google Shape;578;p54">
              <a:extLst>
                <a:ext uri="{FF2B5EF4-FFF2-40B4-BE49-F238E27FC236}">
                  <a16:creationId xmlns:a16="http://schemas.microsoft.com/office/drawing/2014/main" id="{E2E012D8-23FC-5D43-ACBD-7E6A8D7C7F6A}"/>
                </a:ext>
              </a:extLst>
            </p:cNvPr>
            <p:cNvSpPr txBox="1"/>
            <p:nvPr/>
          </p:nvSpPr>
          <p:spPr>
            <a:xfrm>
              <a:off x="-46525" y="3024572"/>
              <a:ext cx="755100" cy="260855"/>
            </a:xfrm>
            <a:prstGeom prst="rect">
              <a:avLst/>
            </a:prstGeom>
            <a:noFill/>
            <a:ln w="38100" cap="flat" cmpd="sng">
              <a:solidFill>
                <a:schemeClr val="tx2"/>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sz="2000">
                  <a:solidFill>
                    <a:srgbClr val="53585F"/>
                  </a:solidFill>
                  <a:latin typeface="Spoqa Han Sans Neo" panose="020B0500000000000000" pitchFamily="34" charset="-128"/>
                  <a:ea typeface="Spoqa Han Sans Neo" panose="020B0500000000000000" pitchFamily="34" charset="-128"/>
                  <a:cs typeface="NanumGothic"/>
                  <a:sym typeface="Nanum Gothic"/>
                </a:rPr>
                <a:t>Inference Server</a:t>
              </a:r>
              <a:endParaRPr sz="200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cxnSp>
          <p:nvCxnSpPr>
            <p:cNvPr id="35" name="Google Shape;579;p54">
              <a:extLst>
                <a:ext uri="{FF2B5EF4-FFF2-40B4-BE49-F238E27FC236}">
                  <a16:creationId xmlns:a16="http://schemas.microsoft.com/office/drawing/2014/main" id="{6191AA09-B68B-6445-AFDB-D78CDA8F69FA}"/>
                </a:ext>
              </a:extLst>
            </p:cNvPr>
            <p:cNvCxnSpPr>
              <a:cxnSpLocks/>
              <a:stCxn id="32" idx="1"/>
              <a:endCxn id="34" idx="3"/>
            </p:cNvCxnSpPr>
            <p:nvPr/>
          </p:nvCxnSpPr>
          <p:spPr>
            <a:xfrm flipH="1">
              <a:off x="708575" y="3155000"/>
              <a:ext cx="230875" cy="0"/>
            </a:xfrm>
            <a:prstGeom prst="straightConnector1">
              <a:avLst/>
            </a:prstGeom>
            <a:noFill/>
            <a:ln w="38100" cap="flat" cmpd="sng">
              <a:solidFill>
                <a:schemeClr val="tx2"/>
              </a:solidFill>
              <a:prstDash val="solid"/>
              <a:round/>
              <a:headEnd type="none" w="med" len="med"/>
              <a:tailEnd type="triangle" w="med" len="med"/>
            </a:ln>
          </p:spPr>
        </p:cxnSp>
        <p:sp>
          <p:nvSpPr>
            <p:cNvPr id="36" name="Google Shape;569;p54">
              <a:extLst>
                <a:ext uri="{FF2B5EF4-FFF2-40B4-BE49-F238E27FC236}">
                  <a16:creationId xmlns:a16="http://schemas.microsoft.com/office/drawing/2014/main" id="{2B7F90E9-FCC5-9240-9619-CC97E97304F9}"/>
                </a:ext>
              </a:extLst>
            </p:cNvPr>
            <p:cNvSpPr/>
            <p:nvPr/>
          </p:nvSpPr>
          <p:spPr>
            <a:xfrm>
              <a:off x="1799850" y="1816700"/>
              <a:ext cx="3366900" cy="2676600"/>
            </a:xfrm>
            <a:prstGeom prst="rect">
              <a:avLst/>
            </a:prstGeom>
            <a:noFill/>
            <a:ln w="3810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400">
                <a:solidFill>
                  <a:srgbClr val="53585F"/>
                </a:solidFill>
                <a:latin typeface="Spoqa Han Sans Neo" panose="020B0500000000000000" pitchFamily="34" charset="-128"/>
                <a:ea typeface="Spoqa Han Sans Neo" panose="020B0500000000000000" pitchFamily="34" charset="-128"/>
              </a:endParaRPr>
            </a:p>
          </p:txBody>
        </p:sp>
        <p:sp>
          <p:nvSpPr>
            <p:cNvPr id="37" name="Google Shape;580;p54">
              <a:extLst>
                <a:ext uri="{FF2B5EF4-FFF2-40B4-BE49-F238E27FC236}">
                  <a16:creationId xmlns:a16="http://schemas.microsoft.com/office/drawing/2014/main" id="{5C34F341-6364-E645-8581-6A57DF1230BF}"/>
                </a:ext>
              </a:extLst>
            </p:cNvPr>
            <p:cNvSpPr txBox="1"/>
            <p:nvPr/>
          </p:nvSpPr>
          <p:spPr>
            <a:xfrm>
              <a:off x="7788896" y="3023662"/>
              <a:ext cx="481800" cy="120389"/>
            </a:xfrm>
            <a:prstGeom prst="rect">
              <a:avLst/>
            </a:prstGeom>
            <a:noFill/>
            <a:ln w="38100">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200" dirty="0">
                  <a:solidFill>
                    <a:srgbClr val="53585F"/>
                  </a:solidFill>
                  <a:latin typeface="Spoqa Han Sans Neo" panose="020B0500000000000000" pitchFamily="34" charset="-128"/>
                  <a:ea typeface="Spoqa Han Sans Neo" panose="020B0500000000000000" pitchFamily="34" charset="-128"/>
                  <a:cs typeface="NanumGothic"/>
                  <a:sym typeface="Nanum Gothic"/>
                </a:rPr>
                <a:t>Train Data</a:t>
              </a:r>
              <a:endParaRPr sz="1200" dirty="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sp>
          <p:nvSpPr>
            <p:cNvPr id="38" name="Google Shape;581;p54">
              <a:extLst>
                <a:ext uri="{FF2B5EF4-FFF2-40B4-BE49-F238E27FC236}">
                  <a16:creationId xmlns:a16="http://schemas.microsoft.com/office/drawing/2014/main" id="{D2EE1C89-9B5B-FA48-BF17-FAC1C6C5B14D}"/>
                </a:ext>
              </a:extLst>
            </p:cNvPr>
            <p:cNvSpPr txBox="1"/>
            <p:nvPr/>
          </p:nvSpPr>
          <p:spPr>
            <a:xfrm>
              <a:off x="436938" y="4049786"/>
              <a:ext cx="804600" cy="260855"/>
            </a:xfrm>
            <a:prstGeom prst="rect">
              <a:avLst/>
            </a:prstGeom>
            <a:noFill/>
            <a:ln w="38100" cap="flat" cmpd="sng">
              <a:solidFill>
                <a:schemeClr val="tx2"/>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sz="2000">
                  <a:solidFill>
                    <a:srgbClr val="53585F"/>
                  </a:solidFill>
                  <a:latin typeface="Spoqa Han Sans Neo" panose="020B0500000000000000" pitchFamily="34" charset="-128"/>
                  <a:ea typeface="Spoqa Han Sans Neo" panose="020B0500000000000000" pitchFamily="34" charset="-128"/>
                  <a:cs typeface="NanumGothic"/>
                  <a:sym typeface="Nanum Gothic"/>
                </a:rPr>
                <a:t>Model Validation</a:t>
              </a:r>
              <a:endParaRPr sz="200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cxnSp>
          <p:nvCxnSpPr>
            <p:cNvPr id="39" name="Google Shape;582;p54">
              <a:extLst>
                <a:ext uri="{FF2B5EF4-FFF2-40B4-BE49-F238E27FC236}">
                  <a16:creationId xmlns:a16="http://schemas.microsoft.com/office/drawing/2014/main" id="{86F00C17-1D3D-DF42-836E-9AC73CD5FFEE}"/>
                </a:ext>
              </a:extLst>
            </p:cNvPr>
            <p:cNvCxnSpPr>
              <a:cxnSpLocks/>
              <a:stCxn id="24" idx="2"/>
              <a:endCxn id="38" idx="2"/>
            </p:cNvCxnSpPr>
            <p:nvPr/>
          </p:nvCxnSpPr>
          <p:spPr>
            <a:xfrm rot="5400000">
              <a:off x="3047606" y="1326985"/>
              <a:ext cx="775288" cy="5192024"/>
            </a:xfrm>
            <a:prstGeom prst="bentConnector3">
              <a:avLst>
                <a:gd name="adj1" fmla="val 153886"/>
              </a:avLst>
            </a:prstGeom>
            <a:noFill/>
            <a:ln w="38100" cap="flat" cmpd="sng">
              <a:solidFill>
                <a:schemeClr val="tx2"/>
              </a:solidFill>
              <a:prstDash val="dot"/>
              <a:round/>
              <a:headEnd type="none" w="med" len="med"/>
              <a:tailEnd type="triangle" w="med" len="med"/>
            </a:ln>
          </p:spPr>
        </p:cxnSp>
        <p:cxnSp>
          <p:nvCxnSpPr>
            <p:cNvPr id="40" name="Google Shape;583;p54">
              <a:extLst>
                <a:ext uri="{FF2B5EF4-FFF2-40B4-BE49-F238E27FC236}">
                  <a16:creationId xmlns:a16="http://schemas.microsoft.com/office/drawing/2014/main" id="{45FECD5B-793C-DB42-949E-44F1E737FF79}"/>
                </a:ext>
              </a:extLst>
            </p:cNvPr>
            <p:cNvCxnSpPr>
              <a:cxnSpLocks/>
              <a:stCxn id="36" idx="2"/>
              <a:endCxn id="38" idx="2"/>
            </p:cNvCxnSpPr>
            <p:nvPr/>
          </p:nvCxnSpPr>
          <p:spPr>
            <a:xfrm rot="5400000" flipH="1">
              <a:off x="2069939" y="3079940"/>
              <a:ext cx="182659" cy="2644062"/>
            </a:xfrm>
            <a:prstGeom prst="bentConnector3">
              <a:avLst>
                <a:gd name="adj1" fmla="val -129813"/>
              </a:avLst>
            </a:prstGeom>
            <a:noFill/>
            <a:ln w="38100" cap="flat" cmpd="sng">
              <a:solidFill>
                <a:schemeClr val="tx2"/>
              </a:solidFill>
              <a:prstDash val="dot"/>
              <a:round/>
              <a:headEnd type="none" w="med" len="med"/>
              <a:tailEnd type="triangle" w="med" len="med"/>
            </a:ln>
          </p:spPr>
        </p:cxnSp>
        <p:cxnSp>
          <p:nvCxnSpPr>
            <p:cNvPr id="41" name="Google Shape;585;p54">
              <a:extLst>
                <a:ext uri="{FF2B5EF4-FFF2-40B4-BE49-F238E27FC236}">
                  <a16:creationId xmlns:a16="http://schemas.microsoft.com/office/drawing/2014/main" id="{CEBF0558-AC64-4B40-987E-BD4A07AB4EEF}"/>
                </a:ext>
              </a:extLst>
            </p:cNvPr>
            <p:cNvCxnSpPr>
              <a:cxnSpLocks/>
              <a:stCxn id="38" idx="0"/>
              <a:endCxn id="34" idx="3"/>
            </p:cNvCxnSpPr>
            <p:nvPr/>
          </p:nvCxnSpPr>
          <p:spPr>
            <a:xfrm rot="16200000" flipV="1">
              <a:off x="326514" y="3537061"/>
              <a:ext cx="894786" cy="130663"/>
            </a:xfrm>
            <a:prstGeom prst="bentConnector2">
              <a:avLst/>
            </a:prstGeom>
            <a:noFill/>
            <a:ln w="38100" cap="flat" cmpd="sng">
              <a:solidFill>
                <a:schemeClr val="tx2"/>
              </a:solidFill>
              <a:prstDash val="dot"/>
              <a:round/>
              <a:headEnd type="none" w="med" len="med"/>
              <a:tailEnd type="triangle" w="med" len="med"/>
            </a:ln>
          </p:spPr>
        </p:cxnSp>
        <p:sp>
          <p:nvSpPr>
            <p:cNvPr id="43" name="Google Shape;587;p54">
              <a:extLst>
                <a:ext uri="{FF2B5EF4-FFF2-40B4-BE49-F238E27FC236}">
                  <a16:creationId xmlns:a16="http://schemas.microsoft.com/office/drawing/2014/main" id="{E5A7A472-AC58-2B4B-B858-0DDC5EED60D2}"/>
                </a:ext>
              </a:extLst>
            </p:cNvPr>
            <p:cNvSpPr txBox="1"/>
            <p:nvPr/>
          </p:nvSpPr>
          <p:spPr>
            <a:xfrm>
              <a:off x="5268650" y="4389708"/>
              <a:ext cx="804600" cy="180589"/>
            </a:xfrm>
            <a:prstGeom prst="rect">
              <a:avLst/>
            </a:prstGeom>
            <a:noFill/>
            <a:ln w="38100">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200">
                  <a:solidFill>
                    <a:srgbClr val="53585F"/>
                  </a:solidFill>
                  <a:latin typeface="Spoqa Han Sans Neo" panose="020B0500000000000000" pitchFamily="34" charset="-128"/>
                  <a:ea typeface="Spoqa Han Sans Neo" panose="020B0500000000000000" pitchFamily="34" charset="-128"/>
                  <a:cs typeface="NanumGothic"/>
                  <a:sym typeface="Nanum Gothic"/>
                </a:rPr>
                <a:t>Model Weight Validation</a:t>
              </a:r>
              <a:endParaRPr sz="120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sp>
          <p:nvSpPr>
            <p:cNvPr id="44" name="Google Shape;588;p54">
              <a:extLst>
                <a:ext uri="{FF2B5EF4-FFF2-40B4-BE49-F238E27FC236}">
                  <a16:creationId xmlns:a16="http://schemas.microsoft.com/office/drawing/2014/main" id="{DE8516A6-9AB9-F94E-877A-A2C771282F23}"/>
                </a:ext>
              </a:extLst>
            </p:cNvPr>
            <p:cNvSpPr txBox="1"/>
            <p:nvPr/>
          </p:nvSpPr>
          <p:spPr>
            <a:xfrm>
              <a:off x="2001225" y="4507707"/>
              <a:ext cx="1443300" cy="120389"/>
            </a:xfrm>
            <a:prstGeom prst="rect">
              <a:avLst/>
            </a:prstGeom>
            <a:noFill/>
            <a:ln w="38100">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200">
                  <a:solidFill>
                    <a:srgbClr val="53585F"/>
                  </a:solidFill>
                  <a:latin typeface="Spoqa Han Sans Neo" panose="020B0500000000000000" pitchFamily="34" charset="-128"/>
                  <a:ea typeface="Spoqa Han Sans Neo" panose="020B0500000000000000" pitchFamily="34" charset="-128"/>
                  <a:cs typeface="NanumGothic"/>
                  <a:sym typeface="Nanum Gothic"/>
                </a:rPr>
                <a:t>Integrated Validation</a:t>
              </a:r>
              <a:endParaRPr sz="1200">
                <a:solidFill>
                  <a:srgbClr val="53585F"/>
                </a:solidFill>
                <a:latin typeface="Spoqa Han Sans Neo" panose="020B0500000000000000" pitchFamily="34" charset="-128"/>
                <a:ea typeface="Spoqa Han Sans Neo" panose="020B0500000000000000" pitchFamily="34" charset="-128"/>
                <a:cs typeface="NanumGothic"/>
                <a:sym typeface="Nanum Gothic"/>
              </a:endParaRPr>
            </a:p>
          </p:txBody>
        </p:sp>
      </p:grpSp>
    </p:spTree>
    <p:extLst>
      <p:ext uri="{BB962C8B-B14F-4D97-AF65-F5344CB8AC3E}">
        <p14:creationId xmlns:p14="http://schemas.microsoft.com/office/powerpoint/2010/main" val="321109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Inference </a:t>
            </a:r>
            <a:r>
              <a:rPr lang="ko-KR" altLang="en-US" b="1" dirty="0"/>
              <a:t>속도를 높이는 일반적인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endParaRPr lang="en-US" altLang="ko-KR" b="1"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Shape 133">
            <a:extLst>
              <a:ext uri="{FF2B5EF4-FFF2-40B4-BE49-F238E27FC236}">
                <a16:creationId xmlns:a16="http://schemas.microsoft.com/office/drawing/2014/main" id="{532795D6-942A-E645-8566-439D0C699540}"/>
              </a:ext>
            </a:extLst>
          </p:cNvPr>
          <p:cNvSpPr/>
          <p:nvPr/>
        </p:nvSpPr>
        <p:spPr>
          <a:xfrm>
            <a:off x="1961097" y="3609082"/>
            <a:ext cx="21164910" cy="911589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742950" indent="-742950" defTabSz="457200">
              <a:lnSpc>
                <a:spcPct val="150000"/>
              </a:lnSpc>
              <a:spcBef>
                <a:spcPts val="1200"/>
              </a:spcBef>
              <a:spcAft>
                <a:spcPts val="1500"/>
              </a:spcAft>
              <a:buFontTx/>
              <a:buAutoNum type="arabicPeriod"/>
              <a:defRPr sz="4500" spc="-45">
                <a:solidFill>
                  <a:srgbClr val="53585F"/>
                </a:solidFill>
                <a:latin typeface="SpoqaHanSans-Bold"/>
                <a:ea typeface="SpoqaHanSans-Bold"/>
                <a:cs typeface="SpoqaHanSans-Bold"/>
                <a:sym typeface="SpoqaHanSans-Bold"/>
              </a:defRPr>
            </a:pPr>
            <a:r>
              <a:rPr kumimoji="1" lang="en-US" altLang="ko-KR" sz="3600" dirty="0">
                <a:latin typeface="Spoqa Han Sans Neo" panose="020B0500000000000000" pitchFamily="34" charset="-128"/>
                <a:ea typeface="Spoqa Han Sans Neo" panose="020B0500000000000000" pitchFamily="34" charset="-128"/>
                <a:sym typeface="Wingdings" pitchFamily="2" charset="2"/>
              </a:rPr>
              <a:t>Network</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의 </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Forward</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err="1">
                <a:latin typeface="Spoqa Han Sans Neo" panose="020B0500000000000000" pitchFamily="34" charset="-128"/>
                <a:ea typeface="Spoqa Han Sans Neo" panose="020B0500000000000000" pitchFamily="34" charset="-128"/>
                <a:sym typeface="Wingdings" pitchFamily="2" charset="2"/>
              </a:rPr>
              <a:t>로직과</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 전후 처리 </a:t>
            </a:r>
            <a:r>
              <a:rPr kumimoji="1" lang="ko-KR" altLang="en-US" sz="3600" dirty="0" err="1">
                <a:latin typeface="Spoqa Han Sans Neo" panose="020B0500000000000000" pitchFamily="34" charset="-128"/>
                <a:ea typeface="Spoqa Han Sans Neo" panose="020B0500000000000000" pitchFamily="34" charset="-128"/>
                <a:sym typeface="Wingdings" pitchFamily="2" charset="2"/>
              </a:rPr>
              <a:t>로직이</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 비효율적인지 점검한다</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br>
              <a:rPr kumimoji="1" lang="en-US" altLang="ko-KR" sz="3600" dirty="0">
                <a:latin typeface="Spoqa Han Sans Neo" panose="020B0500000000000000" pitchFamily="34" charset="-128"/>
                <a:ea typeface="Spoqa Han Sans Neo" panose="020B0500000000000000" pitchFamily="34" charset="-128"/>
                <a:sym typeface="Wingdings" pitchFamily="2" charset="2"/>
              </a:rPr>
            </a:br>
            <a:r>
              <a:rPr kumimoji="1" lang="en-US" altLang="ko-KR" sz="2400" dirty="0">
                <a:latin typeface="Spoqa Han Sans Neo" panose="020B0500000000000000" pitchFamily="34" charset="-128"/>
                <a:ea typeface="Spoqa Han Sans Neo" panose="020B0500000000000000" pitchFamily="34" charset="-128"/>
                <a:sym typeface="Wingdings" pitchFamily="2" charset="2"/>
              </a:rPr>
              <a:t>(https://</a:t>
            </a:r>
            <a:r>
              <a:rPr kumimoji="1" lang="en-US" altLang="ko-KR" sz="2400" dirty="0" err="1">
                <a:latin typeface="Spoqa Han Sans Neo" panose="020B0500000000000000" pitchFamily="34" charset="-128"/>
                <a:ea typeface="Spoqa Han Sans Neo" panose="020B0500000000000000" pitchFamily="34" charset="-128"/>
                <a:sym typeface="Wingdings" pitchFamily="2" charset="2"/>
              </a:rPr>
              <a:t>github.com</a:t>
            </a:r>
            <a:r>
              <a:rPr kumimoji="1" lang="en-US" altLang="ko-KR" sz="2400" dirty="0">
                <a:latin typeface="Spoqa Han Sans Neo" panose="020B0500000000000000" pitchFamily="34" charset="-128"/>
                <a:ea typeface="Spoqa Han Sans Neo" panose="020B0500000000000000" pitchFamily="34" charset="-128"/>
                <a:sym typeface="Wingdings" pitchFamily="2" charset="2"/>
              </a:rPr>
              <a:t>/</a:t>
            </a:r>
            <a:r>
              <a:rPr kumimoji="1" lang="en-US" altLang="ko-KR" sz="2400" dirty="0" err="1">
                <a:latin typeface="Spoqa Han Sans Neo" panose="020B0500000000000000" pitchFamily="34" charset="-128"/>
                <a:ea typeface="Spoqa Han Sans Neo" panose="020B0500000000000000" pitchFamily="34" charset="-128"/>
                <a:sym typeface="Wingdings" pitchFamily="2" charset="2"/>
              </a:rPr>
              <a:t>rkern</a:t>
            </a:r>
            <a:r>
              <a:rPr kumimoji="1" lang="en-US" altLang="ko-KR" sz="2400" dirty="0">
                <a:latin typeface="Spoqa Han Sans Neo" panose="020B0500000000000000" pitchFamily="34" charset="-128"/>
                <a:ea typeface="Spoqa Han Sans Neo" panose="020B0500000000000000" pitchFamily="34" charset="-128"/>
                <a:sym typeface="Wingdings" pitchFamily="2" charset="2"/>
              </a:rPr>
              <a:t>/</a:t>
            </a:r>
            <a:r>
              <a:rPr kumimoji="1" lang="en-US" altLang="ko-KR" sz="2400" dirty="0" err="1">
                <a:latin typeface="Spoqa Han Sans Neo" panose="020B0500000000000000" pitchFamily="34" charset="-128"/>
                <a:ea typeface="Spoqa Han Sans Neo" panose="020B0500000000000000" pitchFamily="34" charset="-128"/>
                <a:sym typeface="Wingdings" pitchFamily="2" charset="2"/>
              </a:rPr>
              <a:t>line_profiler</a:t>
            </a:r>
            <a:r>
              <a:rPr kumimoji="1" lang="en-US" altLang="ko-KR" sz="2400" dirty="0">
                <a:latin typeface="Spoqa Han Sans Neo" panose="020B0500000000000000" pitchFamily="34" charset="-128"/>
                <a:ea typeface="Spoqa Han Sans Neo" panose="020B0500000000000000" pitchFamily="34" charset="-128"/>
                <a:sym typeface="Wingdings" pitchFamily="2" charset="2"/>
              </a:rPr>
              <a:t>)</a:t>
            </a:r>
            <a:endParaRPr kumimoji="1" lang="en-US" altLang="ko-KR" sz="3600" dirty="0">
              <a:latin typeface="Spoqa Han Sans Neo" panose="020B0500000000000000" pitchFamily="34" charset="-128"/>
              <a:ea typeface="Spoqa Han Sans Neo" panose="020B0500000000000000" pitchFamily="34" charset="-128"/>
            </a:endParaRPr>
          </a:p>
          <a:p>
            <a:pPr marL="742950" indent="-742950" defTabSz="457200">
              <a:lnSpc>
                <a:spcPct val="150000"/>
              </a:lnSpc>
              <a:spcBef>
                <a:spcPts val="1200"/>
              </a:spcBef>
              <a:spcAft>
                <a:spcPts val="1500"/>
              </a:spcAft>
              <a:buAutoNum type="arabicPeriod"/>
              <a:defRPr sz="4500" spc="-45">
                <a:solidFill>
                  <a:srgbClr val="53585F"/>
                </a:solidFill>
                <a:latin typeface="SpoqaHanSans-Bold"/>
                <a:ea typeface="SpoqaHanSans-Bold"/>
                <a:cs typeface="SpoqaHanSans-Bold"/>
                <a:sym typeface="SpoqaHanSans-Bold"/>
              </a:defRPr>
            </a:pPr>
            <a:r>
              <a:rPr kumimoji="1" lang="ko-KR" altLang="en-US" sz="3600" dirty="0">
                <a:latin typeface="Spoqa Han Sans Neo" panose="020B0500000000000000" pitchFamily="34" charset="-128"/>
                <a:ea typeface="Spoqa Han Sans Neo" panose="020B0500000000000000" pitchFamily="34" charset="-128"/>
              </a:rPr>
              <a:t>모델 아키텍처를 교체한다</a:t>
            </a:r>
            <a:r>
              <a:rPr kumimoji="1" lang="en-US" altLang="ko-KR" sz="3600" dirty="0">
                <a:latin typeface="Spoqa Han Sans Neo" panose="020B0500000000000000" pitchFamily="34" charset="-128"/>
                <a:ea typeface="Spoqa Han Sans Neo" panose="020B0500000000000000" pitchFamily="34" charset="-128"/>
              </a:rPr>
              <a:t>.  (x  ?</a:t>
            </a:r>
            <a:r>
              <a:rPr kumimoji="1" lang="ko-KR" altLang="en-US" sz="3600" dirty="0">
                <a:latin typeface="Spoqa Han Sans Neo" panose="020B0500000000000000" pitchFamily="34" charset="-128"/>
                <a:ea typeface="Spoqa Han Sans Neo" panose="020B0500000000000000" pitchFamily="34" charset="-128"/>
              </a:rPr>
              <a:t>배</a:t>
            </a:r>
            <a:r>
              <a:rPr kumimoji="1" lang="en-US" altLang="ko-KR" sz="3600" dirty="0">
                <a:latin typeface="Spoqa Han Sans Neo" panose="020B0500000000000000" pitchFamily="34" charset="-128"/>
                <a:ea typeface="Spoqa Han Sans Neo" panose="020B0500000000000000" pitchFamily="34" charset="-128"/>
              </a:rPr>
              <a:t>)</a:t>
            </a:r>
          </a:p>
          <a:p>
            <a:pPr marL="1200092" lvl="1" indent="-742950" defTabSz="457200">
              <a:lnSpc>
                <a:spcPct val="150000"/>
              </a:lnSpc>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R" altLang="en-US" sz="3200" dirty="0">
                <a:latin typeface="Spoqa Han Sans Neo" panose="020B0500000000000000" pitchFamily="34" charset="-128"/>
                <a:ea typeface="Spoqa Han Sans Neo" panose="020B0500000000000000" pitchFamily="34" charset="-128"/>
                <a:sym typeface="Wingdings" pitchFamily="2" charset="2"/>
              </a:rPr>
              <a:t>더 얕은 모델</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 Auto-regressive  Self-attention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기반의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feed-forward </a:t>
            </a:r>
            <a:r>
              <a:rPr kumimoji="1" lang="ko-Kore-KR" altLang="en-US" sz="3200" dirty="0">
                <a:latin typeface="Spoqa Han Sans Neo" panose="020B0500000000000000" pitchFamily="34" charset="-128"/>
                <a:ea typeface="Spoqa Han Sans Neo" panose="020B0500000000000000" pitchFamily="34" charset="-128"/>
                <a:sym typeface="Wingdings" pitchFamily="2" charset="2"/>
              </a:rPr>
              <a:t>방</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식</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등</a:t>
            </a:r>
            <a:endParaRPr kumimoji="1" lang="en-US" altLang="ko-KR" sz="2800" dirty="0">
              <a:latin typeface="Spoqa Han Sans Neo" panose="020B0500000000000000" pitchFamily="34" charset="-128"/>
              <a:ea typeface="Spoqa Han Sans Neo" panose="020B0500000000000000" pitchFamily="34" charset="-128"/>
              <a:sym typeface="Wingdings" pitchFamily="2" charset="2"/>
            </a:endParaRPr>
          </a:p>
          <a:p>
            <a:pPr marL="742950" indent="-742950" defTabSz="457200">
              <a:lnSpc>
                <a:spcPct val="150000"/>
              </a:lnSpc>
              <a:spcBef>
                <a:spcPts val="1200"/>
              </a:spcBef>
              <a:spcAft>
                <a:spcPts val="1500"/>
              </a:spcAft>
              <a:buFont typeface="+mj-lt"/>
              <a:buAutoNum type="arabicPeriod"/>
              <a:defRPr sz="4500" spc="-45">
                <a:solidFill>
                  <a:srgbClr val="53585F"/>
                </a:solidFill>
                <a:latin typeface="SpoqaHanSans-Bold"/>
                <a:ea typeface="SpoqaHanSans-Bold"/>
                <a:cs typeface="SpoqaHanSans-Bold"/>
                <a:sym typeface="SpoqaHanSans-Bold"/>
              </a:defRPr>
            </a:pPr>
            <a:r>
              <a:rPr kumimoji="1" lang="en-US" altLang="ko-KR" sz="3600" dirty="0">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모델을 </a:t>
            </a:r>
            <a:r>
              <a:rPr kumimoji="1" lang="ko-KR" altLang="en-US" sz="3600" dirty="0" err="1">
                <a:latin typeface="Spoqa Han Sans Neo" panose="020B0500000000000000" pitchFamily="34" charset="-128"/>
                <a:ea typeface="Spoqa Han Sans Neo" panose="020B0500000000000000" pitchFamily="34" charset="-128"/>
                <a:sym typeface="Wingdings" pitchFamily="2" charset="2"/>
              </a:rPr>
              <a:t>서빙하는</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 </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Framework / Infra</a:t>
            </a:r>
            <a:r>
              <a:rPr kumimoji="1" lang="ko-KR" altLang="en-US" sz="3600" dirty="0" err="1">
                <a:latin typeface="Spoqa Han Sans Neo" panose="020B0500000000000000" pitchFamily="34" charset="-128"/>
                <a:ea typeface="Spoqa Han Sans Neo" panose="020B0500000000000000" pitchFamily="34" charset="-128"/>
                <a:sym typeface="Wingdings" pitchFamily="2" charset="2"/>
              </a:rPr>
              <a:t>를</a:t>
            </a:r>
            <a:r>
              <a:rPr kumimoji="1" lang="ko-KR" altLang="en-US" sz="3600" dirty="0">
                <a:latin typeface="Spoqa Han Sans Neo" panose="020B0500000000000000" pitchFamily="34" charset="-128"/>
                <a:ea typeface="Spoqa Han Sans Neo" panose="020B0500000000000000" pitchFamily="34" charset="-128"/>
                <a:sym typeface="Wingdings" pitchFamily="2" charset="2"/>
              </a:rPr>
              <a:t> 바꿔본다</a:t>
            </a:r>
            <a:r>
              <a:rPr kumimoji="1" lang="en-US" altLang="ko-KR" sz="3600" dirty="0">
                <a:latin typeface="Spoqa Han Sans Neo" panose="020B0500000000000000" pitchFamily="34" charset="-128"/>
                <a:ea typeface="Spoqa Han Sans Neo" panose="020B0500000000000000" pitchFamily="34" charset="-128"/>
                <a:sym typeface="Wingdings" pitchFamily="2" charset="2"/>
              </a:rPr>
              <a:t>.</a:t>
            </a:r>
          </a:p>
          <a:p>
            <a:pPr marL="1028642" lvl="1" indent="-571500" defTabSz="457200">
              <a:lnSpc>
                <a:spcPct val="150000"/>
              </a:lnSpc>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R" sz="3200" dirty="0">
                <a:latin typeface="Spoqa Han Sans Neo" panose="020B0500000000000000" pitchFamily="34" charset="-128"/>
                <a:ea typeface="Spoqa Han Sans Neo" panose="020B0500000000000000" pitchFamily="34" charset="-128"/>
                <a:sym typeface="Wingdings" pitchFamily="2" charset="2"/>
              </a:rPr>
              <a:t>Tensorflow/Pytorch  ONNX/</a:t>
            </a:r>
            <a:r>
              <a:rPr kumimoji="1" lang="en-US" altLang="ko-KR" sz="3200" dirty="0" err="1">
                <a:latin typeface="Spoqa Han Sans Neo" panose="020B0500000000000000" pitchFamily="34" charset="-128"/>
                <a:ea typeface="Spoqa Han Sans Neo" panose="020B0500000000000000" pitchFamily="34" charset="-128"/>
                <a:sym typeface="Wingdings" pitchFamily="2" charset="2"/>
              </a:rPr>
              <a:t>TensorRT</a:t>
            </a:r>
            <a:endParaRPr kumimoji="1" lang="en-US" altLang="ko-KR" sz="3200" dirty="0">
              <a:latin typeface="Spoqa Han Sans Neo" panose="020B0500000000000000" pitchFamily="34" charset="-128"/>
              <a:ea typeface="Spoqa Han Sans Neo" panose="020B0500000000000000" pitchFamily="34" charset="-128"/>
              <a:sym typeface="Wingdings" pitchFamily="2" charset="2"/>
            </a:endParaRPr>
          </a:p>
          <a:p>
            <a:pPr marL="1028642" lvl="1" indent="-571500" defTabSz="457200">
              <a:lnSpc>
                <a:spcPct val="150000"/>
              </a:lnSpc>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R" sz="3200" dirty="0">
                <a:latin typeface="Spoqa Han Sans Neo" panose="020B0500000000000000" pitchFamily="34" charset="-128"/>
                <a:ea typeface="Spoqa Han Sans Neo" panose="020B0500000000000000" pitchFamily="34" charset="-128"/>
                <a:sym typeface="Wingdings" pitchFamily="2" charset="2"/>
              </a:rPr>
              <a:t>Python  C++</a:t>
            </a:r>
          </a:p>
          <a:p>
            <a:pPr marL="1028642" lvl="1" indent="-571500" defTabSz="457200">
              <a:lnSpc>
                <a:spcPct val="150000"/>
              </a:lnSpc>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R" sz="3200" dirty="0">
                <a:latin typeface="Spoqa Han Sans Neo" panose="020B0500000000000000" pitchFamily="34" charset="-128"/>
                <a:ea typeface="Spoqa Han Sans Neo" panose="020B0500000000000000" pitchFamily="34" charset="-128"/>
                <a:sym typeface="Wingdings" pitchFamily="2" charset="2"/>
              </a:rPr>
              <a:t>CPU-inference  GPU-inference</a:t>
            </a:r>
          </a:p>
          <a:p>
            <a:pPr marL="1028642" lvl="1" indent="-571500" defTabSz="457200">
              <a:lnSpc>
                <a:spcPct val="150000"/>
              </a:lnSpc>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R" sz="3200" dirty="0">
                <a:latin typeface="Spoqa Han Sans Neo" panose="020B0500000000000000" pitchFamily="34" charset="-128"/>
                <a:ea typeface="Spoqa Han Sans Neo" panose="020B0500000000000000" pitchFamily="34" charset="-128"/>
                <a:sym typeface="Wingdings" pitchFamily="2" charset="2"/>
              </a:rPr>
              <a:t>pod</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의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replica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증가</a:t>
            </a:r>
            <a:endParaRPr kumimoji="1" lang="en-US" altLang="ko-KR" sz="3200" dirty="0">
              <a:latin typeface="Spoqa Han Sans Neo" panose="020B0500000000000000" pitchFamily="34" charset="-128"/>
              <a:ea typeface="Spoqa Han Sans Neo" panose="020B0500000000000000" pitchFamily="34" charset="-128"/>
              <a:sym typeface="Wingdings" pitchFamily="2" charset="2"/>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1026" name="Picture 2">
            <a:extLst>
              <a:ext uri="{FF2B5EF4-FFF2-40B4-BE49-F238E27FC236}">
                <a16:creationId xmlns:a16="http://schemas.microsoft.com/office/drawing/2014/main" id="{C87B4CD2-F008-764B-AEC8-25B1D1C84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7314" y="0"/>
            <a:ext cx="6024090" cy="33854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80CFB7-5035-FF49-BE17-91E2244B00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52680" y="2961138"/>
            <a:ext cx="5526028" cy="33326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8308423-D55E-7B42-9915-69285F0C8055}"/>
              </a:ext>
            </a:extLst>
          </p:cNvPr>
          <p:cNvSpPr txBox="1"/>
          <p:nvPr/>
        </p:nvSpPr>
        <p:spPr>
          <a:xfrm>
            <a:off x="17689484" y="6330645"/>
            <a:ext cx="6692930" cy="646331"/>
          </a:xfrm>
          <a:prstGeom prst="rect">
            <a:avLst/>
          </a:prstGeom>
          <a:noFill/>
        </p:spPr>
        <p:txBody>
          <a:bodyPr wrap="square">
            <a:spAutoFit/>
          </a:bodyPr>
          <a:lstStyle/>
          <a:p>
            <a:r>
              <a:rPr lang="ko-Kore-KR" altLang="en-US" dirty="0">
                <a:solidFill>
                  <a:srgbClr val="53585F"/>
                </a:solidFill>
              </a:rPr>
              <a:t>https://medium.com/microsoftazure/accelerate-your-nlp-pipelines-using-hugging-face-transformers-and-onnx-runtime-2443578f4333</a:t>
            </a:r>
          </a:p>
        </p:txBody>
      </p:sp>
      <p:sp>
        <p:nvSpPr>
          <p:cNvPr id="16" name="TextBox 15">
            <a:extLst>
              <a:ext uri="{FF2B5EF4-FFF2-40B4-BE49-F238E27FC236}">
                <a16:creationId xmlns:a16="http://schemas.microsoft.com/office/drawing/2014/main" id="{72484126-42AD-0941-8979-D9B1F4924D37}"/>
              </a:ext>
            </a:extLst>
          </p:cNvPr>
          <p:cNvSpPr txBox="1"/>
          <p:nvPr/>
        </p:nvSpPr>
        <p:spPr>
          <a:xfrm>
            <a:off x="14437314" y="2839322"/>
            <a:ext cx="6778655" cy="523220"/>
          </a:xfrm>
          <a:prstGeom prst="rect">
            <a:avLst/>
          </a:prstGeom>
          <a:noFill/>
        </p:spPr>
        <p:txBody>
          <a:bodyPr wrap="square">
            <a:spAutoFit/>
          </a:bodyPr>
          <a:lstStyle/>
          <a:p>
            <a:r>
              <a:rPr lang="ko-Kore-KR" altLang="en-US" sz="1400" dirty="0">
                <a:solidFill>
                  <a:srgbClr val="53585F"/>
                </a:solidFill>
              </a:rPr>
              <a:t>https://medium.com/@fanzongshaoxing/accelerate-pytorch-model-with-tensorrt-via-onnx-d5b5164b369</a:t>
            </a:r>
          </a:p>
        </p:txBody>
      </p:sp>
    </p:spTree>
    <p:extLst>
      <p:ext uri="{BB962C8B-B14F-4D97-AF65-F5344CB8AC3E}">
        <p14:creationId xmlns:p14="http://schemas.microsoft.com/office/powerpoint/2010/main" val="1445882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Auto-ML</a:t>
            </a:r>
            <a:r>
              <a:rPr kumimoji="1" lang="ko-Kore-KR" altLang="en-US" sz="2800" dirty="0">
                <a:latin typeface="Spoqa Han Sans Neo" panose="020B0500000000000000" pitchFamily="34" charset="-128"/>
                <a:ea typeface="Spoqa Han Sans Neo" panose="020B0500000000000000" pitchFamily="34" charset="-128"/>
              </a:rPr>
              <a:t>의 종류</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21986C88-48CD-E146-9F9E-F892BB020325}"/>
              </a:ext>
            </a:extLst>
          </p:cNvPr>
          <p:cNvSpPr txBox="1"/>
          <p:nvPr/>
        </p:nvSpPr>
        <p:spPr>
          <a:xfrm>
            <a:off x="1907829" y="12811334"/>
            <a:ext cx="18917784" cy="369332"/>
          </a:xfrm>
          <a:prstGeom prst="rect">
            <a:avLst/>
          </a:prstGeom>
          <a:noFill/>
        </p:spPr>
        <p:txBody>
          <a:bodyPr wrap="square">
            <a:spAutoFit/>
          </a:bodyPr>
          <a:lstStyle/>
          <a:p>
            <a:pPr algn="ctr"/>
            <a:r>
              <a:rPr lang="en" altLang="ko-Kore-KR" dirty="0">
                <a:solidFill>
                  <a:srgbClr val="53585F"/>
                </a:solidFill>
              </a:rPr>
              <a:t>He, Xin, </a:t>
            </a:r>
            <a:r>
              <a:rPr lang="en" altLang="ko-Kore-KR" dirty="0" err="1">
                <a:solidFill>
                  <a:srgbClr val="53585F"/>
                </a:solidFill>
              </a:rPr>
              <a:t>Kaiyong</a:t>
            </a:r>
            <a:r>
              <a:rPr lang="en" altLang="ko-Kore-KR" dirty="0">
                <a:solidFill>
                  <a:srgbClr val="53585F"/>
                </a:solidFill>
              </a:rPr>
              <a:t> Zhao, and </a:t>
            </a:r>
            <a:r>
              <a:rPr lang="en" altLang="ko-Kore-KR" dirty="0" err="1">
                <a:solidFill>
                  <a:srgbClr val="53585F"/>
                </a:solidFill>
              </a:rPr>
              <a:t>Xiaowen</a:t>
            </a:r>
            <a:r>
              <a:rPr lang="en" altLang="ko-Kore-KR" dirty="0">
                <a:solidFill>
                  <a:srgbClr val="53585F"/>
                </a:solidFill>
              </a:rPr>
              <a:t> Chu. "</a:t>
            </a:r>
            <a:r>
              <a:rPr lang="en" altLang="ko-Kore-KR" dirty="0" err="1">
                <a:solidFill>
                  <a:srgbClr val="53585F"/>
                </a:solidFill>
              </a:rPr>
              <a:t>AutoML</a:t>
            </a:r>
            <a:r>
              <a:rPr lang="en" altLang="ko-Kore-KR" dirty="0">
                <a:solidFill>
                  <a:srgbClr val="53585F"/>
                </a:solidFill>
              </a:rPr>
              <a:t>: A Survey of the State-of-the-Art." </a:t>
            </a:r>
            <a:r>
              <a:rPr lang="en" altLang="ko-Kore-KR" i="1" dirty="0">
                <a:solidFill>
                  <a:srgbClr val="53585F"/>
                </a:solidFill>
              </a:rPr>
              <a:t>Knowledge-Based Systems</a:t>
            </a:r>
            <a:r>
              <a:rPr lang="en" altLang="ko-Kore-KR" dirty="0">
                <a:solidFill>
                  <a:srgbClr val="53585F"/>
                </a:solidFill>
              </a:rPr>
              <a:t> 212 (2021): 106622.</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3" name="그림 2">
            <a:extLst>
              <a:ext uri="{FF2B5EF4-FFF2-40B4-BE49-F238E27FC236}">
                <a16:creationId xmlns:a16="http://schemas.microsoft.com/office/drawing/2014/main" id="{63B97770-9049-044A-862A-3B9E37E4D801}"/>
              </a:ext>
            </a:extLst>
          </p:cNvPr>
          <p:cNvPicPr>
            <a:picLocks noChangeAspect="1"/>
          </p:cNvPicPr>
          <p:nvPr/>
        </p:nvPicPr>
        <p:blipFill>
          <a:blip r:embed="rId4"/>
          <a:stretch>
            <a:fillRect/>
          </a:stretch>
        </p:blipFill>
        <p:spPr>
          <a:xfrm>
            <a:off x="1524000" y="3013814"/>
            <a:ext cx="18456687" cy="8993645"/>
          </a:xfrm>
          <a:prstGeom prst="rect">
            <a:avLst/>
          </a:prstGeom>
        </p:spPr>
      </p:pic>
    </p:spTree>
    <p:extLst>
      <p:ext uri="{BB962C8B-B14F-4D97-AF65-F5344CB8AC3E}">
        <p14:creationId xmlns:p14="http://schemas.microsoft.com/office/powerpoint/2010/main" val="400679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Auto-ML</a:t>
            </a:r>
            <a:r>
              <a:rPr kumimoji="1" lang="ko-Kore-KR" altLang="en-US" sz="2800" dirty="0">
                <a:latin typeface="Spoqa Han Sans Neo" panose="020B0500000000000000" pitchFamily="34" charset="-128"/>
                <a:ea typeface="Spoqa Han Sans Neo" panose="020B0500000000000000" pitchFamily="34" charset="-128"/>
              </a:rPr>
              <a:t>의 종류</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21986C88-48CD-E146-9F9E-F892BB020325}"/>
              </a:ext>
            </a:extLst>
          </p:cNvPr>
          <p:cNvSpPr txBox="1"/>
          <p:nvPr/>
        </p:nvSpPr>
        <p:spPr>
          <a:xfrm>
            <a:off x="1907829" y="13236268"/>
            <a:ext cx="18917784" cy="369332"/>
          </a:xfrm>
          <a:prstGeom prst="rect">
            <a:avLst/>
          </a:prstGeom>
          <a:noFill/>
        </p:spPr>
        <p:txBody>
          <a:bodyPr wrap="square">
            <a:spAutoFit/>
          </a:bodyPr>
          <a:lstStyle/>
          <a:p>
            <a:pPr algn="ctr"/>
            <a:r>
              <a:rPr lang="en" altLang="ko-Kore-KR" dirty="0">
                <a:solidFill>
                  <a:srgbClr val="53585F"/>
                </a:solidFill>
              </a:rPr>
              <a:t>https://</a:t>
            </a:r>
            <a:r>
              <a:rPr lang="en" altLang="ko-Kore-KR" dirty="0" err="1">
                <a:solidFill>
                  <a:srgbClr val="53585F"/>
                </a:solidFill>
              </a:rPr>
              <a:t>github.com</a:t>
            </a:r>
            <a:r>
              <a:rPr lang="en" altLang="ko-Kore-KR" dirty="0">
                <a:solidFill>
                  <a:srgbClr val="53585F"/>
                </a:solidFill>
              </a:rPr>
              <a:t>/</a:t>
            </a:r>
            <a:r>
              <a:rPr lang="en" altLang="ko-Kore-KR" dirty="0" err="1">
                <a:solidFill>
                  <a:srgbClr val="53585F"/>
                </a:solidFill>
              </a:rPr>
              <a:t>hibayesian</a:t>
            </a:r>
            <a:r>
              <a:rPr lang="en" altLang="ko-Kore-KR" dirty="0">
                <a:solidFill>
                  <a:srgbClr val="53585F"/>
                </a:solidFill>
              </a:rPr>
              <a:t>/awesome-</a:t>
            </a:r>
            <a:r>
              <a:rPr lang="en" altLang="ko-Kore-KR" dirty="0" err="1">
                <a:solidFill>
                  <a:srgbClr val="53585F"/>
                </a:solidFill>
              </a:rPr>
              <a:t>automl</a:t>
            </a:r>
            <a:r>
              <a:rPr lang="en" altLang="ko-Kore-KR" dirty="0">
                <a:solidFill>
                  <a:srgbClr val="53585F"/>
                </a:solidFill>
              </a:rPr>
              <a:t>-papers</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25602" name="Picture 2">
            <a:extLst>
              <a:ext uri="{FF2B5EF4-FFF2-40B4-BE49-F238E27FC236}">
                <a16:creationId xmlns:a16="http://schemas.microsoft.com/office/drawing/2014/main" id="{E6FB3C59-7491-DF43-9C8B-57C00E202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705" y="3228364"/>
            <a:ext cx="13927925" cy="9767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B58BB72-586E-8142-9859-14FC1DA1DF6C}"/>
              </a:ext>
            </a:extLst>
          </p:cNvPr>
          <p:cNvSpPr txBox="1"/>
          <p:nvPr/>
        </p:nvSpPr>
        <p:spPr>
          <a:xfrm>
            <a:off x="14543630" y="3515825"/>
            <a:ext cx="8588219" cy="4995342"/>
          </a:xfrm>
          <a:prstGeom prst="rect">
            <a:avLst/>
          </a:prstGeom>
          <a:noFill/>
        </p:spPr>
        <p:txBody>
          <a:bodyPr wrap="square" rtlCol="0">
            <a:spAutoFit/>
          </a:bodyPr>
          <a:lstStyle/>
          <a:p>
            <a:pPr>
              <a:lnSpc>
                <a:spcPct val="150000"/>
              </a:lnSpc>
            </a:pPr>
            <a:r>
              <a:rPr kumimoji="1" lang="ko-Kore-KR" altLang="en-US" sz="3600" dirty="0">
                <a:solidFill>
                  <a:srgbClr val="53585F"/>
                </a:solidFill>
                <a:latin typeface="Spoqa Han Sans Neo" panose="020B0500000000000000" pitchFamily="34" charset="-128"/>
                <a:ea typeface="Spoqa Han Sans Neo" panose="020B0500000000000000" pitchFamily="34" charset="-128"/>
              </a:rPr>
              <a:t>최근의 연구토픽은 </a:t>
            </a:r>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kumimoji="1" lang="en-US" altLang="ko-Kore-KR" sz="3600" b="1" dirty="0">
                <a:solidFill>
                  <a:srgbClr val="53585F"/>
                </a:solidFill>
                <a:latin typeface="Spoqa Han Sans Neo Bold" panose="020B0500000000000000" pitchFamily="34" charset="-128"/>
                <a:ea typeface="Spoqa Han Sans Neo Bold" panose="020B0500000000000000" pitchFamily="34" charset="-128"/>
              </a:rPr>
              <a:t>Hyper Parameter Optimization (HPO),</a:t>
            </a:r>
          </a:p>
          <a:p>
            <a:pPr>
              <a:lnSpc>
                <a:spcPct val="150000"/>
              </a:lnSpc>
            </a:pPr>
            <a:r>
              <a:rPr kumimoji="1" lang="en-US" altLang="ko-Kore-KR" sz="3600" b="1" dirty="0">
                <a:solidFill>
                  <a:srgbClr val="53585F"/>
                </a:solidFill>
                <a:latin typeface="Spoqa Han Sans Neo Bold" panose="020B0500000000000000" pitchFamily="34" charset="-128"/>
                <a:ea typeface="Spoqa Han Sans Neo Bold" panose="020B0500000000000000" pitchFamily="34" charset="-128"/>
              </a:rPr>
              <a:t>Neural Architecture Search (NAS)</a:t>
            </a:r>
          </a:p>
          <a:p>
            <a:pPr>
              <a:lnSpc>
                <a:spcPct val="150000"/>
              </a:lnSpc>
            </a:pPr>
            <a:r>
              <a:rPr kumimoji="1" lang="ko-Kore-KR" altLang="en-US" sz="3600" dirty="0">
                <a:solidFill>
                  <a:srgbClr val="53585F"/>
                </a:solidFill>
                <a:latin typeface="Spoqa Han Sans Neo" panose="020B0500000000000000" pitchFamily="34" charset="-128"/>
                <a:ea typeface="Spoqa Han Sans Neo" panose="020B0500000000000000" pitchFamily="34" charset="-128"/>
              </a:rPr>
              <a:t>이 주를 이루고</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kumimoji="1" lang="ko-Kore-KR" altLang="en-US" sz="3600" dirty="0">
                <a:solidFill>
                  <a:srgbClr val="53585F"/>
                </a:solidFill>
                <a:latin typeface="Spoqa Han Sans Neo" panose="020B0500000000000000" pitchFamily="34" charset="-128"/>
                <a:ea typeface="Spoqa Han Sans Neo" panose="020B0500000000000000" pitchFamily="34" charset="-128"/>
              </a:rPr>
              <a:t>넓은 의미에서</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meta-learning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등도</a:t>
            </a:r>
            <a:br>
              <a:rPr kumimoji="1" lang="en-US" altLang="ko-Kore-KR" sz="3600" dirty="0">
                <a:solidFill>
                  <a:srgbClr val="53585F"/>
                </a:solidFill>
                <a:latin typeface="Spoqa Han Sans Neo" panose="020B0500000000000000" pitchFamily="34" charset="-128"/>
                <a:ea typeface="Spoqa Han Sans Neo" panose="020B0500000000000000" pitchFamily="34" charset="-128"/>
              </a:rPr>
            </a:br>
            <a:r>
              <a:rPr kumimoji="1" lang="ko-Kore-KR" altLang="en-US" sz="3600" dirty="0">
                <a:solidFill>
                  <a:srgbClr val="53585F"/>
                </a:solidFill>
                <a:latin typeface="Spoqa Han Sans Neo" panose="020B0500000000000000" pitchFamily="34" charset="-128"/>
                <a:ea typeface="Spoqa Han Sans Neo" panose="020B0500000000000000" pitchFamily="34" charset="-128"/>
              </a:rPr>
              <a:t>포함시키기도 한다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p:txBody>
      </p:sp>
    </p:spTree>
    <p:extLst>
      <p:ext uri="{BB962C8B-B14F-4D97-AF65-F5344CB8AC3E}">
        <p14:creationId xmlns:p14="http://schemas.microsoft.com/office/powerpoint/2010/main" val="2055619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Hyper-Parameter Optimization (HPO)</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21986C88-48CD-E146-9F9E-F892BB020325}"/>
              </a:ext>
            </a:extLst>
          </p:cNvPr>
          <p:cNvSpPr txBox="1"/>
          <p:nvPr/>
        </p:nvSpPr>
        <p:spPr>
          <a:xfrm>
            <a:off x="1907829" y="12811334"/>
            <a:ext cx="18917784" cy="369332"/>
          </a:xfrm>
          <a:prstGeom prst="rect">
            <a:avLst/>
          </a:prstGeom>
          <a:noFill/>
        </p:spPr>
        <p:txBody>
          <a:bodyPr wrap="square">
            <a:spAutoFit/>
          </a:bodyPr>
          <a:lstStyle/>
          <a:p>
            <a:pPr algn="ctr"/>
            <a:r>
              <a:rPr lang="en" altLang="ko-Kore-KR" dirty="0" err="1">
                <a:solidFill>
                  <a:srgbClr val="53585F"/>
                </a:solidFill>
              </a:rPr>
              <a:t>Hutter</a:t>
            </a:r>
            <a:r>
              <a:rPr lang="en" altLang="ko-Kore-KR" dirty="0">
                <a:solidFill>
                  <a:srgbClr val="53585F"/>
                </a:solidFill>
              </a:rPr>
              <a:t>, Frank, Lars </a:t>
            </a:r>
            <a:r>
              <a:rPr lang="en" altLang="ko-Kore-KR" dirty="0" err="1">
                <a:solidFill>
                  <a:srgbClr val="53585F"/>
                </a:solidFill>
              </a:rPr>
              <a:t>Kotthoff</a:t>
            </a:r>
            <a:r>
              <a:rPr lang="en" altLang="ko-Kore-KR" dirty="0">
                <a:solidFill>
                  <a:srgbClr val="53585F"/>
                </a:solidFill>
              </a:rPr>
              <a:t>, and Joaquin </a:t>
            </a:r>
            <a:r>
              <a:rPr lang="en" altLang="ko-Kore-KR" dirty="0" err="1">
                <a:solidFill>
                  <a:srgbClr val="53585F"/>
                </a:solidFill>
              </a:rPr>
              <a:t>Vanschoren</a:t>
            </a:r>
            <a:r>
              <a:rPr lang="en" altLang="ko-Kore-KR" dirty="0">
                <a:solidFill>
                  <a:srgbClr val="53585F"/>
                </a:solidFill>
              </a:rPr>
              <a:t>. Automated machine learning: methods, systems, challenges. Springer Nature, 2019.</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3" name="그림 2">
            <a:extLst>
              <a:ext uri="{FF2B5EF4-FFF2-40B4-BE49-F238E27FC236}">
                <a16:creationId xmlns:a16="http://schemas.microsoft.com/office/drawing/2014/main" id="{AA825B00-2C8D-FB4B-ABAF-2F43CD7249AC}"/>
              </a:ext>
            </a:extLst>
          </p:cNvPr>
          <p:cNvPicPr>
            <a:picLocks noChangeAspect="1"/>
          </p:cNvPicPr>
          <p:nvPr/>
        </p:nvPicPr>
        <p:blipFill>
          <a:blip r:embed="rId4"/>
          <a:stretch>
            <a:fillRect/>
          </a:stretch>
        </p:blipFill>
        <p:spPr>
          <a:xfrm>
            <a:off x="14934227" y="3089807"/>
            <a:ext cx="8873386" cy="4565462"/>
          </a:xfrm>
          <a:prstGeom prst="rect">
            <a:avLst/>
          </a:prstGeom>
        </p:spPr>
      </p:pic>
      <p:sp>
        <p:nvSpPr>
          <p:cNvPr id="5" name="TextBox 4">
            <a:extLst>
              <a:ext uri="{FF2B5EF4-FFF2-40B4-BE49-F238E27FC236}">
                <a16:creationId xmlns:a16="http://schemas.microsoft.com/office/drawing/2014/main" id="{DC459912-AC2D-064E-81CB-F2BE4DE9BBA0}"/>
              </a:ext>
            </a:extLst>
          </p:cNvPr>
          <p:cNvSpPr txBox="1"/>
          <p:nvPr/>
        </p:nvSpPr>
        <p:spPr>
          <a:xfrm>
            <a:off x="1810120" y="3089807"/>
            <a:ext cx="18086017" cy="5927841"/>
          </a:xfrm>
          <a:prstGeom prst="rect">
            <a:avLst/>
          </a:prstGeom>
          <a:noFill/>
        </p:spPr>
        <p:txBody>
          <a:bodyPr wrap="square" rtlCol="0">
            <a:spAutoFit/>
          </a:bodyPr>
          <a:lstStyle/>
          <a:p>
            <a:pPr>
              <a:lnSpc>
                <a:spcPct val="150000"/>
              </a:lnSpc>
            </a:pPr>
            <a:r>
              <a:rPr kumimoji="1" lang="ko-KR" altLang="en-US" sz="3200" dirty="0">
                <a:solidFill>
                  <a:srgbClr val="53585F"/>
                </a:solidFill>
                <a:latin typeface="Spoqa Han Sans Neo" panose="020B0500000000000000" pitchFamily="34" charset="-128"/>
                <a:ea typeface="Spoqa Han Sans Neo" panose="020B0500000000000000" pitchFamily="34" charset="-128"/>
              </a:rPr>
              <a:t>동일한 </a:t>
            </a:r>
            <a:r>
              <a:rPr kumimoji="1" lang="en" altLang="ko-Kore-KR" sz="3200" dirty="0">
                <a:solidFill>
                  <a:srgbClr val="53585F"/>
                </a:solidFill>
                <a:latin typeface="Spoqa Han Sans Neo" panose="020B0500000000000000" pitchFamily="34" charset="-128"/>
                <a:ea typeface="Spoqa Han Sans Neo" panose="020B0500000000000000" pitchFamily="34" charset="-128"/>
              </a:rPr>
              <a:t>ML </a:t>
            </a:r>
            <a:r>
              <a:rPr kumimoji="1" lang="ko-KR" altLang="en-US" sz="3200" dirty="0">
                <a:solidFill>
                  <a:srgbClr val="53585F"/>
                </a:solidFill>
                <a:latin typeface="Spoqa Han Sans Neo" panose="020B0500000000000000" pitchFamily="34" charset="-128"/>
                <a:ea typeface="Spoqa Han Sans Neo" panose="020B0500000000000000" pitchFamily="34" charset="-128"/>
              </a:rPr>
              <a:t>모델에서 </a:t>
            </a:r>
            <a:r>
              <a:rPr kumimoji="1" lang="en" altLang="ko-Kore-KR" sz="3200" dirty="0">
                <a:solidFill>
                  <a:srgbClr val="53585F"/>
                </a:solidFill>
                <a:latin typeface="Spoqa Han Sans Neo" panose="020B0500000000000000" pitchFamily="34" charset="-128"/>
                <a:ea typeface="Spoqa Han Sans Neo" panose="020B0500000000000000" pitchFamily="34" charset="-128"/>
              </a:rPr>
              <a:t>Hyperparameter </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rPr>
              <a:t> 최적화하여 튜닝하는 기법</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kumimoji="1" lang="ko-Kore-KR" altLang="en-US" sz="3200" dirty="0">
                <a:solidFill>
                  <a:srgbClr val="53585F"/>
                </a:solidFill>
                <a:latin typeface="Spoqa Han Sans Neo" panose="020B0500000000000000" pitchFamily="34" charset="-128"/>
                <a:ea typeface="Spoqa Han Sans Neo" panose="020B0500000000000000" pitchFamily="34" charset="-128"/>
              </a:rPr>
              <a:t>크게</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Grid / Random Search(model free approach)</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와 </a:t>
            </a:r>
            <a:br>
              <a:rPr kumimoji="1" lang="en-US" altLang="ko-Kore-KR" sz="3200" dirty="0">
                <a:solidFill>
                  <a:srgbClr val="53585F"/>
                </a:solidFill>
                <a:latin typeface="Spoqa Han Sans Neo" panose="020B0500000000000000" pitchFamily="34" charset="-128"/>
                <a:ea typeface="Spoqa Han Sans Neo" panose="020B0500000000000000" pitchFamily="34" charset="-128"/>
              </a:rPr>
            </a:br>
            <a:r>
              <a:rPr kumimoji="1" lang="en-US" altLang="ko-Kore-KR" sz="3200" dirty="0">
                <a:solidFill>
                  <a:srgbClr val="53585F"/>
                </a:solidFill>
                <a:latin typeface="Spoqa Han Sans Neo" panose="020B0500000000000000" pitchFamily="34" charset="-128"/>
                <a:ea typeface="Spoqa Han Sans Neo" panose="020B0500000000000000" pitchFamily="34" charset="-128"/>
              </a:rPr>
              <a:t>Bayesian Optimization (Bol model based approach)</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가 주를 이룬다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br>
              <a:rPr kumimoji="1" lang="en-US" altLang="ko-Kore-KR" sz="3200" dirty="0">
                <a:solidFill>
                  <a:srgbClr val="53585F"/>
                </a:solidFill>
                <a:latin typeface="Spoqa Han Sans Neo" panose="020B0500000000000000" pitchFamily="34" charset="-128"/>
                <a:ea typeface="Spoqa Han Sans Neo" panose="020B0500000000000000" pitchFamily="34" charset="-128"/>
              </a:rPr>
            </a:b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Grid search</a:t>
            </a:r>
            <a:r>
              <a:rPr kumimoji="1" lang="en-US" altLang="ko-KR" sz="3200" dirty="0">
                <a:solidFill>
                  <a:srgbClr val="53585F"/>
                </a:solidFill>
                <a:latin typeface="Spoqa Han Sans Neo" panose="020B0500000000000000" pitchFamily="34" charset="-128"/>
                <a:ea typeface="Spoqa Han Sans Neo" panose="020B0500000000000000" pitchFamily="34" charset="-128"/>
              </a:rPr>
              <a:t>: search spaced</a:t>
            </a:r>
            <a:r>
              <a:rPr kumimoji="1" lang="ko-KR" altLang="en-US" sz="3200" dirty="0">
                <a:solidFill>
                  <a:srgbClr val="53585F"/>
                </a:solidFill>
                <a:latin typeface="Spoqa Han Sans Neo" panose="020B0500000000000000" pitchFamily="34" charset="-128"/>
                <a:ea typeface="Spoqa Han Sans Neo" panose="020B0500000000000000" pitchFamily="34" charset="-128"/>
              </a:rPr>
              <a:t>을 나누고 일정 간격으로 </a:t>
            </a:r>
            <a:r>
              <a:rPr kumimoji="1" lang="en-US" altLang="ko-KR" sz="3200" dirty="0">
                <a:solidFill>
                  <a:srgbClr val="53585F"/>
                </a:solidFill>
                <a:latin typeface="Spoqa Han Sans Neo" panose="020B0500000000000000" pitchFamily="34" charset="-128"/>
                <a:ea typeface="Spoqa Han Sans Neo" panose="020B0500000000000000" pitchFamily="34" charset="-128"/>
              </a:rPr>
              <a:t>search</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rPr>
              <a:t> 진행한다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Random search: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랜덤으로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hyper parameter</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를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search</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한다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p:txBody>
      </p:sp>
    </p:spTree>
    <p:extLst>
      <p:ext uri="{BB962C8B-B14F-4D97-AF65-F5344CB8AC3E}">
        <p14:creationId xmlns:p14="http://schemas.microsoft.com/office/powerpoint/2010/main" val="157413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Hyper-Parameter Optimization (HPO)</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21986C88-48CD-E146-9F9E-F892BB020325}"/>
              </a:ext>
            </a:extLst>
          </p:cNvPr>
          <p:cNvSpPr txBox="1"/>
          <p:nvPr/>
        </p:nvSpPr>
        <p:spPr>
          <a:xfrm>
            <a:off x="1907829" y="12811334"/>
            <a:ext cx="18917784" cy="369332"/>
          </a:xfrm>
          <a:prstGeom prst="rect">
            <a:avLst/>
          </a:prstGeom>
          <a:noFill/>
        </p:spPr>
        <p:txBody>
          <a:bodyPr wrap="square">
            <a:spAutoFit/>
          </a:bodyPr>
          <a:lstStyle/>
          <a:p>
            <a:pPr algn="ctr"/>
            <a:r>
              <a:rPr lang="en" altLang="ko-Kore-KR" dirty="0" err="1">
                <a:solidFill>
                  <a:srgbClr val="53585F"/>
                </a:solidFill>
              </a:rPr>
              <a:t>Hutter</a:t>
            </a:r>
            <a:r>
              <a:rPr lang="en" altLang="ko-Kore-KR" dirty="0">
                <a:solidFill>
                  <a:srgbClr val="53585F"/>
                </a:solidFill>
              </a:rPr>
              <a:t>, Frank, Lars </a:t>
            </a:r>
            <a:r>
              <a:rPr lang="en" altLang="ko-Kore-KR" dirty="0" err="1">
                <a:solidFill>
                  <a:srgbClr val="53585F"/>
                </a:solidFill>
              </a:rPr>
              <a:t>Kotthoff</a:t>
            </a:r>
            <a:r>
              <a:rPr lang="en" altLang="ko-Kore-KR" dirty="0">
                <a:solidFill>
                  <a:srgbClr val="53585F"/>
                </a:solidFill>
              </a:rPr>
              <a:t>, and Joaquin </a:t>
            </a:r>
            <a:r>
              <a:rPr lang="en" altLang="ko-Kore-KR" dirty="0" err="1">
                <a:solidFill>
                  <a:srgbClr val="53585F"/>
                </a:solidFill>
              </a:rPr>
              <a:t>Vanschoren</a:t>
            </a:r>
            <a:r>
              <a:rPr lang="en" altLang="ko-Kore-KR" dirty="0">
                <a:solidFill>
                  <a:srgbClr val="53585F"/>
                </a:solidFill>
              </a:rPr>
              <a:t>. Automated machine learning: methods, systems, challenges. Springer Nature, 2019.</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C459912-AC2D-064E-81CB-F2BE4DE9BBA0}"/>
                  </a:ext>
                </a:extLst>
              </p:cNvPr>
              <p:cNvSpPr txBox="1"/>
              <p:nvPr/>
            </p:nvSpPr>
            <p:spPr>
              <a:xfrm>
                <a:off x="1810120" y="3089807"/>
                <a:ext cx="18086017" cy="9619300"/>
              </a:xfrm>
              <a:prstGeom prst="rect">
                <a:avLst/>
              </a:prstGeom>
              <a:noFill/>
            </p:spPr>
            <p:txBody>
              <a:bodyPr wrap="square" rtlCol="0">
                <a:spAutoFit/>
              </a:bodyPr>
              <a:lstStyle/>
              <a:p>
                <a:pPr>
                  <a:lnSpc>
                    <a:spcPct val="150000"/>
                  </a:lnSpc>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Bayesian optimization:  sequential model-based optimization(SMBO)</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로 </a:t>
                </a:r>
                <a:br>
                  <a:rPr kumimoji="1" lang="en-US" altLang="ko-Kore-KR" sz="3200" dirty="0">
                    <a:solidFill>
                      <a:srgbClr val="53585F"/>
                    </a:solidFill>
                    <a:latin typeface="Spoqa Han Sans Neo" panose="020B0500000000000000" pitchFamily="34" charset="-128"/>
                    <a:ea typeface="Spoqa Han Sans Neo" panose="020B0500000000000000" pitchFamily="34" charset="-128"/>
                  </a:rPr>
                </a:br>
                <a:r>
                  <a:rPr kumimoji="1" lang="en-US" altLang="ko-Kore-KR" sz="3200" dirty="0">
                    <a:solidFill>
                      <a:srgbClr val="53585F"/>
                    </a:solidFill>
                    <a:latin typeface="Spoqa Han Sans Neo" panose="020B0500000000000000" pitchFamily="34" charset="-128"/>
                    <a:ea typeface="Spoqa Han Sans Neo" panose="020B0500000000000000" pitchFamily="34" charset="-128"/>
                  </a:rPr>
                  <a:t>validation set</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에 대해 확률론적으로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hyperparameter</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를 뽑는다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kumimoji="1" lang="ko-Kore-KR" altLang="en-US" sz="3200" dirty="0">
                    <a:solidFill>
                      <a:srgbClr val="53585F"/>
                    </a:solidFill>
                    <a:latin typeface="Spoqa Han Sans Neo" panose="020B0500000000000000" pitchFamily="34" charset="-128"/>
                    <a:ea typeface="Spoqa Han Sans Neo" panose="020B0500000000000000" pitchFamily="34" charset="-128"/>
                  </a:rPr>
                  <a:t>이때 뽑는 기준은</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valid set</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에 대해 진행을 한다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Evaluation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함수를 </a:t>
                </a:r>
                <a14:m>
                  <m:oMath xmlns:m="http://schemas.openxmlformats.org/officeDocument/2006/math">
                    <m:r>
                      <m:rPr>
                        <m:sty m:val="p"/>
                      </m:rPr>
                      <a:rPr kumimoji="1" lang="en-US" altLang="ko-KR" sz="3200" b="0" i="0" smtClean="0">
                        <a:solidFill>
                          <a:srgbClr val="53585F"/>
                        </a:solidFill>
                        <a:latin typeface="Cambria Math" panose="02040503050406030204" pitchFamily="18" charset="0"/>
                        <a:ea typeface="Spoqa Han Sans Neo" panose="020B0500000000000000" pitchFamily="34" charset="-128"/>
                      </a:rPr>
                      <m:t>f</m:t>
                    </m:r>
                  </m:oMath>
                </a14:m>
                <a:r>
                  <a:rPr kumimoji="1" lang="en-US" altLang="ko-Kore-KR" sz="3200" dirty="0">
                    <a:solidFill>
                      <a:srgbClr val="53585F"/>
                    </a:solidFill>
                    <a:latin typeface="Spoqa Han Sans Neo" panose="020B0500000000000000" pitchFamily="34" charset="-128"/>
                    <a:ea typeface="Spoqa Han Sans Neo" panose="020B0500000000000000" pitchFamily="34" charset="-128"/>
                  </a:rPr>
                  <a:t>, search space</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를 </a:t>
                </a:r>
                <a14:m>
                  <m:oMath xmlns:m="http://schemas.openxmlformats.org/officeDocument/2006/math">
                    <m:r>
                      <m:rPr>
                        <m:sty m:val="p"/>
                      </m:rPr>
                      <a:rPr kumimoji="1" lang="en-US" altLang="ko-KR" sz="3200" b="0" i="0" smtClean="0">
                        <a:solidFill>
                          <a:srgbClr val="53585F"/>
                        </a:solidFill>
                        <a:latin typeface="Cambria Math" panose="02040503050406030204" pitchFamily="18" charset="0"/>
                        <a:ea typeface="Spoqa Han Sans Neo" panose="020B0500000000000000" pitchFamily="34" charset="-128"/>
                      </a:rPr>
                      <m:t>Θ</m:t>
                    </m:r>
                  </m:oMath>
                </a14:m>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습득 함수를 </a:t>
                </a:r>
                <a14:m>
                  <m:oMath xmlns:m="http://schemas.openxmlformats.org/officeDocument/2006/math">
                    <m:r>
                      <a:rPr kumimoji="1" lang="en-US" altLang="ko-KR" sz="3200" b="0" i="1" dirty="0" smtClean="0">
                        <a:solidFill>
                          <a:srgbClr val="53585F"/>
                        </a:solidFill>
                        <a:latin typeface="Cambria Math" panose="02040503050406030204" pitchFamily="18" charset="0"/>
                        <a:ea typeface="Spoqa Han Sans Neo Bold" panose="020B0500000000000000" pitchFamily="34" charset="-128"/>
                      </a:rPr>
                      <m:t>𝑆</m:t>
                    </m:r>
                  </m:oMath>
                </a14:m>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확률적인 모델을 </a:t>
                </a:r>
                <a14:m>
                  <m:oMath xmlns:m="http://schemas.openxmlformats.org/officeDocument/2006/math">
                    <m:r>
                      <m:rPr>
                        <m:sty m:val="p"/>
                      </m:rPr>
                      <a:rPr kumimoji="1" lang="en-US" altLang="ko-KR" sz="3200" b="0" i="0" smtClean="0">
                        <a:solidFill>
                          <a:srgbClr val="53585F"/>
                        </a:solidFill>
                        <a:latin typeface="Cambria Math" panose="02040503050406030204" pitchFamily="18" charset="0"/>
                        <a:ea typeface="Spoqa Han Sans Neo" panose="020B0500000000000000" pitchFamily="34" charset="-128"/>
                      </a:rPr>
                      <m:t>M</m:t>
                    </m:r>
                  </m:oMath>
                </a14:m>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kumimoji="1" lang="en-US" altLang="ko-KR" sz="3200" dirty="0">
                    <a:solidFill>
                      <a:srgbClr val="53585F"/>
                    </a:solidFill>
                    <a:latin typeface="Spoqa Han Sans Neo" panose="020B0500000000000000" pitchFamily="34" charset="-128"/>
                    <a:ea typeface="Spoqa Han Sans Neo" panose="020B0500000000000000" pitchFamily="34" charset="-128"/>
                  </a:rPr>
                  <a:t>Record dataset </a:t>
                </a:r>
                <a:r>
                  <a:rPr kumimoji="1" lang="ko-KR" altLang="en-US" sz="3200" dirty="0">
                    <a:solidFill>
                      <a:srgbClr val="53585F"/>
                    </a:solidFill>
                    <a:latin typeface="Spoqa Han Sans Neo" panose="020B0500000000000000" pitchFamily="34" charset="-128"/>
                    <a:ea typeface="Spoqa Han Sans Neo" panose="020B0500000000000000" pitchFamily="34" charset="-128"/>
                  </a:rPr>
                  <a:t>을 </a:t>
                </a:r>
                <a14:m>
                  <m:oMath xmlns:m="http://schemas.openxmlformats.org/officeDocument/2006/math">
                    <m:r>
                      <a:rPr kumimoji="1" lang="en-US" altLang="ko-KR" sz="3200" b="0" i="1" smtClean="0">
                        <a:solidFill>
                          <a:srgbClr val="53585F"/>
                        </a:solidFill>
                        <a:latin typeface="Cambria Math" panose="02040503050406030204" pitchFamily="18" charset="0"/>
                        <a:ea typeface="Spoqa Han Sans Neo Bold" panose="020B0500000000000000" pitchFamily="34" charset="-128"/>
                      </a:rPr>
                      <m:t>𝐷</m:t>
                    </m:r>
                  </m:oMath>
                </a14:m>
                <a:r>
                  <a:rPr kumimoji="1" lang="ko-KR" altLang="en-US" sz="3200" dirty="0">
                    <a:solidFill>
                      <a:srgbClr val="53585F"/>
                    </a:solidFill>
                    <a:latin typeface="Spoqa Han Sans Neo" panose="020B0500000000000000" pitchFamily="34" charset="-128"/>
                    <a:ea typeface="Spoqa Han Sans Neo" panose="020B0500000000000000" pitchFamily="34" charset="-128"/>
                  </a:rPr>
                  <a:t>이고 각 샘플을 </a:t>
                </a:r>
                <a14:m>
                  <m:oMath xmlns:m="http://schemas.openxmlformats.org/officeDocument/2006/math">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dPr>
                      <m:e>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𝜃</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𝑖</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 </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𝑦</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𝑖</m:t>
                            </m:r>
                          </m:sub>
                        </m:sSub>
                      </m:e>
                    </m:d>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𝐷</m:t>
                    </m:r>
                  </m:oMath>
                </a14:m>
                <a:r>
                  <a:rPr kumimoji="1" lang="ko-KR" altLang="en-US" sz="3200" dirty="0">
                    <a:solidFill>
                      <a:srgbClr val="53585F"/>
                    </a:solidFill>
                    <a:latin typeface="Spoqa Han Sans Neo" panose="020B0500000000000000" pitchFamily="34" charset="-128"/>
                    <a:ea typeface="Spoqa Han Sans Neo" panose="020B0500000000000000" pitchFamily="34" charset="-128"/>
                  </a:rPr>
                  <a:t>이고 </a:t>
                </a:r>
                <a14:m>
                  <m:oMath xmlns:m="http://schemas.openxmlformats.org/officeDocument/2006/math">
                    <m:sSub>
                      <m:sSubPr>
                        <m:ctrlPr>
                          <a:rPr kumimoji="1" lang="en-US" altLang="ko-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R" sz="3200" i="1">
                            <a:solidFill>
                              <a:srgbClr val="53585F"/>
                            </a:solidFill>
                            <a:latin typeface="Cambria Math" panose="02040503050406030204" pitchFamily="18" charset="0"/>
                            <a:ea typeface="Spoqa Han Sans Neo Bold" panose="020B0500000000000000" pitchFamily="34" charset="-128"/>
                          </a:rPr>
                          <m:t>𝜃</m:t>
                        </m:r>
                      </m:e>
                      <m:sub>
                        <m:r>
                          <a:rPr kumimoji="1" lang="en-US" altLang="ko-KR" sz="3200" i="1">
                            <a:solidFill>
                              <a:srgbClr val="53585F"/>
                            </a:solidFill>
                            <a:latin typeface="Cambria Math" panose="02040503050406030204" pitchFamily="18" charset="0"/>
                            <a:ea typeface="Spoqa Han Sans Neo Bold" panose="020B0500000000000000" pitchFamily="34" charset="-128"/>
                          </a:rPr>
                          <m:t>𝑖</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r>
                      <m:rPr>
                        <m:sty m:val="p"/>
                      </m:rPr>
                      <a:rPr kumimoji="1" lang="en-US" altLang="ko-KR" sz="3200" b="0" i="0" smtClean="0">
                        <a:solidFill>
                          <a:srgbClr val="53585F"/>
                        </a:solidFill>
                        <a:latin typeface="Cambria Math" panose="02040503050406030204" pitchFamily="18" charset="0"/>
                        <a:ea typeface="Spoqa Han Sans Neo Bold" panose="020B0500000000000000" pitchFamily="34" charset="-128"/>
                      </a:rPr>
                      <m:t>Θ</m:t>
                    </m:r>
                    <m:r>
                      <a:rPr kumimoji="1" lang="en-US" altLang="ko-KR" sz="3200" i="1">
                        <a:solidFill>
                          <a:srgbClr val="53585F"/>
                        </a:solidFill>
                        <a:latin typeface="Cambria Math" panose="02040503050406030204" pitchFamily="18" charset="0"/>
                        <a:ea typeface="Spoqa Han Sans Neo Bold" panose="020B0500000000000000" pitchFamily="34" charset="-128"/>
                      </a:rPr>
                      <m:t> </m:t>
                    </m:r>
                  </m:oMath>
                </a14:m>
                <a:r>
                  <a:rPr kumimoji="1" lang="ko-KR" altLang="en-US" sz="3200" dirty="0">
                    <a:solidFill>
                      <a:srgbClr val="53585F"/>
                    </a:solidFill>
                    <a:latin typeface="Spoqa Han Sans Neo" panose="020B0500000000000000" pitchFamily="34" charset="-128"/>
                    <a:ea typeface="Spoqa Han Sans Neo" panose="020B0500000000000000" pitchFamily="34" charset="-128"/>
                  </a:rPr>
                  <a:t>을 샘플링된 </a:t>
                </a:r>
                <a:br>
                  <a:rPr kumimoji="1" lang="en-US" altLang="ko-KR" sz="3200" dirty="0">
                    <a:solidFill>
                      <a:srgbClr val="53585F"/>
                    </a:solidFill>
                    <a:latin typeface="Spoqa Han Sans Neo" panose="020B0500000000000000" pitchFamily="34" charset="-128"/>
                    <a:ea typeface="Spoqa Han Sans Neo" panose="020B0500000000000000" pitchFamily="34" charset="-128"/>
                  </a:rPr>
                </a:br>
                <a:r>
                  <a:rPr kumimoji="1" lang="en-US" altLang="ko-KR" sz="3200" dirty="0">
                    <a:solidFill>
                      <a:srgbClr val="53585F"/>
                    </a:solidFill>
                    <a:latin typeface="Spoqa Han Sans Neo" panose="020B0500000000000000" pitchFamily="34" charset="-128"/>
                    <a:ea typeface="Spoqa Han Sans Neo" panose="020B0500000000000000" pitchFamily="34" charset="-128"/>
                  </a:rPr>
                  <a:t>neural architecture, </a:t>
                </a:r>
                <a14:m>
                  <m:oMath xmlns:m="http://schemas.openxmlformats.org/officeDocument/2006/math">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𝑦</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𝑖</m:t>
                        </m:r>
                      </m:sub>
                    </m:sSub>
                  </m:oMath>
                </a14:m>
                <a:r>
                  <a:rPr kumimoji="1" lang="ko-Kore-KR" altLang="en-US" sz="3200" dirty="0">
                    <a:solidFill>
                      <a:srgbClr val="53585F"/>
                    </a:solidFill>
                    <a:latin typeface="Spoqa Han Sans Neo" panose="020B0500000000000000" pitchFamily="34" charset="-128"/>
                    <a:ea typeface="Spoqa Han Sans Neo" panose="020B0500000000000000" pitchFamily="34" charset="-128"/>
                  </a:rPr>
                  <a:t>을</a:t>
                </a:r>
                <a:r>
                  <a:rPr kumimoji="1" lang="ko-KR" altLang="en-US" sz="3200" dirty="0">
                    <a:solidFill>
                      <a:srgbClr val="53585F"/>
                    </a:solidFill>
                    <a:latin typeface="Spoqa Han Sans Neo" panose="020B0500000000000000" pitchFamily="34" charset="-128"/>
                    <a:ea typeface="Spoqa Han Sans Neo" panose="020B0500000000000000" pitchFamily="34" charset="-128"/>
                  </a:rPr>
                  <a:t> 평가된 방법이라 한다면</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SMBO</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는 오른쪽과 같다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kumimoji="1" lang="ko-Kore-KR" altLang="en-US" sz="3200" dirty="0">
                    <a:solidFill>
                      <a:srgbClr val="53585F"/>
                    </a:solidFill>
                    <a:latin typeface="Spoqa Han Sans Neo" panose="020B0500000000000000" pitchFamily="34" charset="-128"/>
                    <a:ea typeface="Spoqa Han Sans Neo" panose="020B0500000000000000" pitchFamily="34" charset="-128"/>
                  </a:rPr>
                  <a:t>각 방법을 풀면</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아래와 같고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T</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번 반복한다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kumimoji="1" lang="en-US" altLang="ko-KR" sz="3200" dirty="0">
                    <a:solidFill>
                      <a:srgbClr val="53585F"/>
                    </a:solidFill>
                    <a:latin typeface="Spoqa Han Sans Neo" panose="020B0500000000000000" pitchFamily="34" charset="-128"/>
                    <a:ea typeface="Spoqa Han Sans Neo" panose="020B0500000000000000" pitchFamily="34" charset="-128"/>
                  </a:rPr>
                  <a:t>[1] record dataset(D) </a:t>
                </a:r>
                <a:r>
                  <a:rPr kumimoji="1" lang="ko-KR" altLang="en-US" sz="3200" dirty="0">
                    <a:solidFill>
                      <a:srgbClr val="53585F"/>
                    </a:solidFill>
                    <a:latin typeface="Spoqa Han Sans Neo" panose="020B0500000000000000" pitchFamily="34" charset="-128"/>
                    <a:ea typeface="Spoqa Han Sans Neo" panose="020B0500000000000000" pitchFamily="34" charset="-128"/>
                  </a:rPr>
                  <a:t>에 </a:t>
                </a:r>
                <a:r>
                  <a:rPr kumimoji="1" lang="en-US" altLang="ko-KR" sz="3200" dirty="0">
                    <a:solidFill>
                      <a:srgbClr val="53585F"/>
                    </a:solidFill>
                    <a:latin typeface="Spoqa Han Sans Neo" panose="020B0500000000000000" pitchFamily="34" charset="-128"/>
                    <a:ea typeface="Spoqa Han Sans Neo" panose="020B0500000000000000" pitchFamily="34" charset="-128"/>
                  </a:rPr>
                  <a:t>probabilistic model M</a:t>
                </a:r>
                <a:r>
                  <a:rPr kumimoji="1" lang="ko-KR" altLang="en-US" sz="3200" dirty="0">
                    <a:solidFill>
                      <a:srgbClr val="53585F"/>
                    </a:solidFill>
                    <a:latin typeface="Spoqa Han Sans Neo" panose="020B0500000000000000" pitchFamily="34" charset="-128"/>
                    <a:ea typeface="Spoqa Han Sans Neo" panose="020B0500000000000000" pitchFamily="34" charset="-128"/>
                  </a:rPr>
                  <a:t>을 </a:t>
                </a:r>
                <a:r>
                  <a:rPr kumimoji="1" lang="en-US" altLang="ko-KR" sz="3200" dirty="0">
                    <a:solidFill>
                      <a:srgbClr val="53585F"/>
                    </a:solidFill>
                    <a:latin typeface="Spoqa Han Sans Neo" panose="020B0500000000000000" pitchFamily="34" charset="-128"/>
                    <a:ea typeface="Spoqa Han Sans Neo" panose="020B0500000000000000" pitchFamily="34" charset="-128"/>
                  </a:rPr>
                  <a:t>fit</a:t>
                </a:r>
                <a:r>
                  <a:rPr kumimoji="1" lang="ko-KR" altLang="en-US" sz="3200" dirty="0">
                    <a:solidFill>
                      <a:srgbClr val="53585F"/>
                    </a:solidFill>
                    <a:latin typeface="Spoqa Han Sans Neo" panose="020B0500000000000000" pitchFamily="34" charset="-128"/>
                    <a:ea typeface="Spoqa Han Sans Neo" panose="020B0500000000000000" pitchFamily="34" charset="-128"/>
                  </a:rPr>
                  <a:t>하기 위해 </a:t>
                </a:r>
                <a:r>
                  <a:rPr kumimoji="1" lang="en-US" altLang="ko-KR" sz="3200" dirty="0">
                    <a:solidFill>
                      <a:srgbClr val="53585F"/>
                    </a:solidFill>
                    <a:latin typeface="Spoqa Han Sans Neo" panose="020B0500000000000000" pitchFamily="34" charset="-128"/>
                    <a:ea typeface="Spoqa Han Sans Neo" panose="020B0500000000000000" pitchFamily="34" charset="-128"/>
                  </a:rPr>
                  <a:t>tune</a:t>
                </a:r>
                <a:r>
                  <a:rPr kumimoji="1" lang="ko-KR" altLang="en-US" sz="3200" dirty="0">
                    <a:solidFill>
                      <a:srgbClr val="53585F"/>
                    </a:solidFill>
                    <a:latin typeface="Spoqa Han Sans Neo" panose="020B0500000000000000" pitchFamily="34" charset="-128"/>
                    <a:ea typeface="Spoqa Han Sans Neo" panose="020B0500000000000000" pitchFamily="34" charset="-128"/>
                  </a:rPr>
                  <a:t>한다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kumimoji="1" lang="en-US" altLang="ko-KR" sz="3200" dirty="0">
                    <a:solidFill>
                      <a:srgbClr val="53585F"/>
                    </a:solidFill>
                    <a:latin typeface="Spoqa Han Sans Neo" panose="020B0500000000000000" pitchFamily="34" charset="-128"/>
                    <a:ea typeface="Spoqa Han Sans Neo" panose="020B0500000000000000" pitchFamily="34" charset="-128"/>
                  </a:rPr>
                  <a:t>[2] </a:t>
                </a:r>
                <a:r>
                  <a:rPr kumimoji="1" lang="ko-KR" altLang="en-US" sz="3200" dirty="0">
                    <a:solidFill>
                      <a:srgbClr val="53585F"/>
                    </a:solidFill>
                    <a:latin typeface="Spoqa Han Sans Neo" panose="020B0500000000000000" pitchFamily="34" charset="-128"/>
                    <a:ea typeface="Spoqa Han Sans Neo" panose="020B0500000000000000" pitchFamily="34" charset="-128"/>
                  </a:rPr>
                  <a:t>습득 함수 </a:t>
                </a:r>
                <a:r>
                  <a:rPr kumimoji="1" lang="en-US" altLang="ko-KR" sz="3200" dirty="0">
                    <a:solidFill>
                      <a:srgbClr val="53585F"/>
                    </a:solidFill>
                    <a:latin typeface="Spoqa Han Sans Neo" panose="020B0500000000000000" pitchFamily="34" charset="-128"/>
                    <a:ea typeface="Spoqa Han Sans Neo" panose="020B0500000000000000" pitchFamily="34" charset="-128"/>
                  </a:rPr>
                  <a:t>S</a:t>
                </a:r>
                <a:r>
                  <a:rPr kumimoji="1" lang="ko-KR" altLang="en-US" sz="3200" dirty="0">
                    <a:solidFill>
                      <a:srgbClr val="53585F"/>
                    </a:solidFill>
                    <a:latin typeface="Spoqa Han Sans Neo" panose="020B0500000000000000" pitchFamily="34" charset="-128"/>
                    <a:ea typeface="Spoqa Han Sans Neo" panose="020B0500000000000000" pitchFamily="34" charset="-128"/>
                  </a:rPr>
                  <a:t>는 </a:t>
                </a:r>
                <a:r>
                  <a:rPr kumimoji="1" lang="en-US" altLang="ko-KR" sz="3200" dirty="0">
                    <a:solidFill>
                      <a:srgbClr val="53585F"/>
                    </a:solidFill>
                    <a:latin typeface="Spoqa Han Sans Neo" panose="020B0500000000000000" pitchFamily="34" charset="-128"/>
                    <a:ea typeface="Spoqa Han Sans Neo" panose="020B0500000000000000" pitchFamily="34" charset="-128"/>
                  </a:rPr>
                  <a:t>probabilistic model M</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으로부터</a:t>
                </a:r>
                <a:r>
                  <a:rPr kumimoji="1" lang="ko-KR" altLang="en-US" sz="3200" dirty="0">
                    <a:solidFill>
                      <a:srgbClr val="53585F"/>
                    </a:solidFill>
                    <a:latin typeface="Spoqa Han Sans Neo" panose="020B0500000000000000" pitchFamily="34" charset="-128"/>
                    <a:ea typeface="Spoqa Han Sans Neo" panose="020B0500000000000000" pitchFamily="34" charset="-128"/>
                  </a:rPr>
                  <a:t> 다음 </a:t>
                </a:r>
                <a:r>
                  <a:rPr kumimoji="1" lang="en-US" altLang="ko-KR" sz="3200" dirty="0">
                    <a:solidFill>
                      <a:srgbClr val="53585F"/>
                    </a:solidFill>
                    <a:latin typeface="Spoqa Han Sans Neo" panose="020B0500000000000000" pitchFamily="34" charset="-128"/>
                    <a:ea typeface="Spoqa Han Sans Neo" panose="020B0500000000000000" pitchFamily="34" charset="-128"/>
                  </a:rPr>
                  <a:t>neural network</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rPr>
                  <a:t> 뽑고</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kumimoji="1" lang="en-US" altLang="ko-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R" sz="3200" i="1">
                            <a:solidFill>
                              <a:srgbClr val="53585F"/>
                            </a:solidFill>
                            <a:latin typeface="Cambria Math" panose="02040503050406030204" pitchFamily="18" charset="0"/>
                            <a:ea typeface="Spoqa Han Sans Neo Bold" panose="020B0500000000000000" pitchFamily="34" charset="-128"/>
                          </a:rPr>
                          <m:t>𝜃</m:t>
                        </m:r>
                      </m:e>
                      <m:sub>
                        <m:r>
                          <a:rPr kumimoji="1" lang="en-US" altLang="ko-KR" sz="3200" i="1">
                            <a:solidFill>
                              <a:srgbClr val="53585F"/>
                            </a:solidFill>
                            <a:latin typeface="Cambria Math" panose="02040503050406030204" pitchFamily="18" charset="0"/>
                            <a:ea typeface="Spoqa Han Sans Neo Bold" panose="020B0500000000000000" pitchFamily="34" charset="-128"/>
                          </a:rPr>
                          <m:t>𝑖</m:t>
                        </m:r>
                      </m:sub>
                    </m:sSub>
                  </m:oMath>
                </a14:m>
                <a:r>
                  <a:rPr kumimoji="1" lang="ko-Kore-KR" altLang="en-US" sz="3200" dirty="0">
                    <a:solidFill>
                      <a:srgbClr val="53585F"/>
                    </a:solidFill>
                    <a:latin typeface="Spoqa Han Sans Neo" panose="020B0500000000000000" pitchFamily="34" charset="-128"/>
                    <a:ea typeface="Spoqa Han Sans Neo" panose="020B0500000000000000" pitchFamily="34" charset="-128"/>
                  </a:rPr>
                  <a:t>를 추출한다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kumimoji="1" lang="en-US" altLang="ko-KR" sz="3200" dirty="0">
                    <a:solidFill>
                      <a:srgbClr val="53585F"/>
                    </a:solidFill>
                    <a:latin typeface="Spoqa Han Sans Neo" panose="020B0500000000000000" pitchFamily="34" charset="-128"/>
                    <a:ea typeface="Spoqa Han Sans Neo" panose="020B0500000000000000" pitchFamily="34" charset="-128"/>
                  </a:rPr>
                  <a:t>[3] f</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rPr>
                  <a:t> 통해 </a:t>
                </a:r>
                <a:r>
                  <a:rPr kumimoji="1" lang="en-US" altLang="ko-KR" sz="3200" dirty="0">
                    <a:solidFill>
                      <a:srgbClr val="53585F"/>
                    </a:solidFill>
                    <a:latin typeface="Spoqa Han Sans Neo" panose="020B0500000000000000" pitchFamily="34" charset="-128"/>
                    <a:ea typeface="Spoqa Han Sans Neo" panose="020B0500000000000000" pitchFamily="34" charset="-128"/>
                  </a:rPr>
                  <a:t>neural network</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rPr>
                  <a:t> 학습</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r>
                  <a:rPr kumimoji="1" lang="ko-KR" altLang="en-US" sz="3200" dirty="0">
                    <a:solidFill>
                      <a:srgbClr val="53585F"/>
                    </a:solidFill>
                    <a:latin typeface="Spoqa Han Sans Neo" panose="020B0500000000000000" pitchFamily="34" charset="-128"/>
                    <a:ea typeface="Spoqa Han Sans Neo" panose="020B0500000000000000" pitchFamily="34" charset="-128"/>
                  </a:rPr>
                  <a:t>평가한다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kumimoji="1" lang="en-US" altLang="ko-KR" sz="3200" dirty="0">
                    <a:solidFill>
                      <a:srgbClr val="53585F"/>
                    </a:solidFill>
                    <a:latin typeface="Spoqa Han Sans Neo" panose="020B0500000000000000" pitchFamily="34" charset="-128"/>
                    <a:ea typeface="Spoqa Han Sans Neo" panose="020B0500000000000000" pitchFamily="34" charset="-128"/>
                  </a:rPr>
                  <a:t>[4] record dataset</a:t>
                </a:r>
                <a:r>
                  <a:rPr kumimoji="1" lang="ko-KR" altLang="en-US" sz="3200" dirty="0">
                    <a:solidFill>
                      <a:srgbClr val="53585F"/>
                    </a:solidFill>
                    <a:latin typeface="Spoqa Han Sans Neo" panose="020B0500000000000000" pitchFamily="34" charset="-128"/>
                    <a:ea typeface="Spoqa Han Sans Neo" panose="020B0500000000000000" pitchFamily="34" charset="-128"/>
                  </a:rPr>
                  <a:t>을 </a:t>
                </a:r>
                <a14:m>
                  <m:oMath xmlns:m="http://schemas.openxmlformats.org/officeDocument/2006/math">
                    <m:d>
                      <m:dPr>
                        <m:ctrlPr>
                          <a:rPr kumimoji="1" lang="en-US" altLang="ko-KR" sz="3200" i="1">
                            <a:solidFill>
                              <a:srgbClr val="53585F"/>
                            </a:solidFill>
                            <a:latin typeface="Cambria Math" panose="02040503050406030204" pitchFamily="18" charset="0"/>
                            <a:ea typeface="Spoqa Han Sans Neo Bold" panose="020B0500000000000000" pitchFamily="34" charset="-128"/>
                          </a:rPr>
                        </m:ctrlPr>
                      </m:dPr>
                      <m:e>
                        <m:sSub>
                          <m:sSubPr>
                            <m:ctrlPr>
                              <a:rPr kumimoji="1" lang="en-US" altLang="ko-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R" sz="3200" i="1">
                                <a:solidFill>
                                  <a:srgbClr val="53585F"/>
                                </a:solidFill>
                                <a:latin typeface="Cambria Math" panose="02040503050406030204" pitchFamily="18" charset="0"/>
                                <a:ea typeface="Spoqa Han Sans Neo Bold" panose="020B0500000000000000" pitchFamily="34" charset="-128"/>
                              </a:rPr>
                              <m:t>𝜃</m:t>
                            </m:r>
                          </m:e>
                          <m:sub>
                            <m:r>
                              <a:rPr kumimoji="1" lang="en-US" altLang="ko-KR" sz="3200" i="1">
                                <a:solidFill>
                                  <a:srgbClr val="53585F"/>
                                </a:solidFill>
                                <a:latin typeface="Cambria Math" panose="02040503050406030204" pitchFamily="18" charset="0"/>
                                <a:ea typeface="Spoqa Han Sans Neo Bold" panose="020B0500000000000000" pitchFamily="34" charset="-128"/>
                              </a:rPr>
                              <m:t>𝑖</m:t>
                            </m:r>
                          </m:sub>
                        </m:sSub>
                        <m:r>
                          <a:rPr kumimoji="1" lang="en-US" altLang="ko-KR" sz="3200" i="1">
                            <a:solidFill>
                              <a:srgbClr val="53585F"/>
                            </a:solidFill>
                            <a:latin typeface="Cambria Math" panose="02040503050406030204" pitchFamily="18" charset="0"/>
                            <a:ea typeface="Spoqa Han Sans Neo Bold" panose="020B0500000000000000" pitchFamily="34" charset="-128"/>
                          </a:rPr>
                          <m:t>, </m:t>
                        </m:r>
                        <m:sSub>
                          <m:sSubPr>
                            <m:ctrlPr>
                              <a:rPr kumimoji="1" lang="en-US" altLang="ko-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R" sz="3200" i="1">
                                <a:solidFill>
                                  <a:srgbClr val="53585F"/>
                                </a:solidFill>
                                <a:latin typeface="Cambria Math" panose="02040503050406030204" pitchFamily="18" charset="0"/>
                                <a:ea typeface="Spoqa Han Sans Neo Bold" panose="020B0500000000000000" pitchFamily="34" charset="-128"/>
                              </a:rPr>
                              <m:t>𝑦</m:t>
                            </m:r>
                          </m:e>
                          <m:sub>
                            <m:r>
                              <a:rPr kumimoji="1" lang="en-US" altLang="ko-KR" sz="3200" i="1">
                                <a:solidFill>
                                  <a:srgbClr val="53585F"/>
                                </a:solidFill>
                                <a:latin typeface="Cambria Math" panose="02040503050406030204" pitchFamily="18" charset="0"/>
                                <a:ea typeface="Spoqa Han Sans Neo Bold" panose="020B0500000000000000" pitchFamily="34" charset="-128"/>
                              </a:rPr>
                              <m:t>𝑖</m:t>
                            </m:r>
                          </m:sub>
                        </m:sSub>
                      </m:e>
                    </m:d>
                    <m:r>
                      <a:rPr kumimoji="1" lang="en-US" altLang="ko-KR" sz="3200" i="1">
                        <a:solidFill>
                          <a:srgbClr val="53585F"/>
                        </a:solidFill>
                        <a:latin typeface="Cambria Math" panose="02040503050406030204" pitchFamily="18" charset="0"/>
                        <a:ea typeface="Spoqa Han Sans Neo Bold" panose="020B0500000000000000" pitchFamily="34" charset="-128"/>
                      </a:rPr>
                      <m:t> </m:t>
                    </m:r>
                  </m:oMath>
                </a14:m>
                <a:r>
                  <a:rPr kumimoji="1" lang="ko-Kore-KR" altLang="en-US" sz="3200" dirty="0">
                    <a:solidFill>
                      <a:srgbClr val="53585F"/>
                    </a:solidFill>
                    <a:latin typeface="Spoqa Han Sans Neo" panose="020B0500000000000000" pitchFamily="34" charset="-128"/>
                    <a:ea typeface="Spoqa Han Sans Neo" panose="020B0500000000000000" pitchFamily="34" charset="-128"/>
                  </a:rPr>
                  <a:t>을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update</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한다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p>
            </p:txBody>
          </p:sp>
        </mc:Choice>
        <mc:Fallback>
          <p:sp>
            <p:nvSpPr>
              <p:cNvPr id="5" name="TextBox 4">
                <a:extLst>
                  <a:ext uri="{FF2B5EF4-FFF2-40B4-BE49-F238E27FC236}">
                    <a16:creationId xmlns:a16="http://schemas.microsoft.com/office/drawing/2014/main" id="{DC459912-AC2D-064E-81CB-F2BE4DE9BBA0}"/>
                  </a:ext>
                </a:extLst>
              </p:cNvPr>
              <p:cNvSpPr txBox="1">
                <a:spLocks noRot="1" noChangeAspect="1" noMove="1" noResize="1" noEditPoints="1" noAdjustHandles="1" noChangeArrowheads="1" noChangeShapeType="1" noTextEdit="1"/>
              </p:cNvSpPr>
              <p:nvPr/>
            </p:nvSpPr>
            <p:spPr>
              <a:xfrm>
                <a:off x="1810120" y="3089807"/>
                <a:ext cx="18086017" cy="9619300"/>
              </a:xfrm>
              <a:prstGeom prst="rect">
                <a:avLst/>
              </a:prstGeom>
              <a:blipFill>
                <a:blip r:embed="rId4"/>
                <a:stretch>
                  <a:fillRect l="-842" b="-1055"/>
                </a:stretch>
              </a:blipFill>
            </p:spPr>
            <p:txBody>
              <a:bodyPr/>
              <a:lstStyle/>
              <a:p>
                <a:r>
                  <a:rPr lang="ko-Kore-KR" altLang="en-US">
                    <a:noFill/>
                  </a:rPr>
                  <a:t> </a:t>
                </a:r>
              </a:p>
            </p:txBody>
          </p:sp>
        </mc:Fallback>
      </mc:AlternateContent>
      <p:pic>
        <p:nvPicPr>
          <p:cNvPr id="6" name="그림 5">
            <a:extLst>
              <a:ext uri="{FF2B5EF4-FFF2-40B4-BE49-F238E27FC236}">
                <a16:creationId xmlns:a16="http://schemas.microsoft.com/office/drawing/2014/main" id="{1EFD5EF6-464C-4F42-8DF3-F294F80CEB03}"/>
              </a:ext>
            </a:extLst>
          </p:cNvPr>
          <p:cNvPicPr>
            <a:picLocks noChangeAspect="1"/>
          </p:cNvPicPr>
          <p:nvPr/>
        </p:nvPicPr>
        <p:blipFill>
          <a:blip r:embed="rId5"/>
          <a:stretch>
            <a:fillRect/>
          </a:stretch>
        </p:blipFill>
        <p:spPr>
          <a:xfrm>
            <a:off x="15155853" y="4021140"/>
            <a:ext cx="8873386" cy="4194353"/>
          </a:xfrm>
          <a:prstGeom prst="rect">
            <a:avLst/>
          </a:prstGeom>
        </p:spPr>
      </p:pic>
    </p:spTree>
    <p:extLst>
      <p:ext uri="{BB962C8B-B14F-4D97-AF65-F5344CB8AC3E}">
        <p14:creationId xmlns:p14="http://schemas.microsoft.com/office/powerpoint/2010/main" val="3463540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Hyper-Parameter Optimization (HPO)</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21986C88-48CD-E146-9F9E-F892BB020325}"/>
              </a:ext>
            </a:extLst>
          </p:cNvPr>
          <p:cNvSpPr txBox="1"/>
          <p:nvPr/>
        </p:nvSpPr>
        <p:spPr>
          <a:xfrm>
            <a:off x="1907829" y="12811334"/>
            <a:ext cx="18917784" cy="369332"/>
          </a:xfrm>
          <a:prstGeom prst="rect">
            <a:avLst/>
          </a:prstGeom>
          <a:noFill/>
        </p:spPr>
        <p:txBody>
          <a:bodyPr wrap="square">
            <a:spAutoFit/>
          </a:bodyPr>
          <a:lstStyle/>
          <a:p>
            <a:pPr algn="ctr"/>
            <a:r>
              <a:rPr lang="en" altLang="ko-Kore-KR" dirty="0" err="1">
                <a:solidFill>
                  <a:srgbClr val="53585F"/>
                </a:solidFill>
              </a:rPr>
              <a:t>Hutter</a:t>
            </a:r>
            <a:r>
              <a:rPr lang="en" altLang="ko-Kore-KR" dirty="0">
                <a:solidFill>
                  <a:srgbClr val="53585F"/>
                </a:solidFill>
              </a:rPr>
              <a:t>, Frank, Lars </a:t>
            </a:r>
            <a:r>
              <a:rPr lang="en" altLang="ko-Kore-KR" dirty="0" err="1">
                <a:solidFill>
                  <a:srgbClr val="53585F"/>
                </a:solidFill>
              </a:rPr>
              <a:t>Kotthoff</a:t>
            </a:r>
            <a:r>
              <a:rPr lang="en" altLang="ko-Kore-KR" dirty="0">
                <a:solidFill>
                  <a:srgbClr val="53585F"/>
                </a:solidFill>
              </a:rPr>
              <a:t>, and Joaquin </a:t>
            </a:r>
            <a:r>
              <a:rPr lang="en" altLang="ko-Kore-KR" dirty="0" err="1">
                <a:solidFill>
                  <a:srgbClr val="53585F"/>
                </a:solidFill>
              </a:rPr>
              <a:t>Vanschoren</a:t>
            </a:r>
            <a:r>
              <a:rPr lang="en" altLang="ko-Kore-KR" dirty="0">
                <a:solidFill>
                  <a:srgbClr val="53585F"/>
                </a:solidFill>
              </a:rPr>
              <a:t>. Automated machine learning: methods, systems, challenges. Springer Nature, 2019.</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
        <p:nvSpPr>
          <p:cNvPr id="5" name="TextBox 4">
            <a:extLst>
              <a:ext uri="{FF2B5EF4-FFF2-40B4-BE49-F238E27FC236}">
                <a16:creationId xmlns:a16="http://schemas.microsoft.com/office/drawing/2014/main" id="{DC459912-AC2D-064E-81CB-F2BE4DE9BBA0}"/>
              </a:ext>
            </a:extLst>
          </p:cNvPr>
          <p:cNvSpPr txBox="1"/>
          <p:nvPr/>
        </p:nvSpPr>
        <p:spPr>
          <a:xfrm>
            <a:off x="2323712" y="3947188"/>
            <a:ext cx="18086017" cy="3711850"/>
          </a:xfrm>
          <a:prstGeom prst="rect">
            <a:avLst/>
          </a:prstGeom>
          <a:noFill/>
        </p:spPr>
        <p:txBody>
          <a:bodyPr wrap="square" rtlCol="0">
            <a:spAutoFit/>
          </a:bodyPr>
          <a:lstStyle/>
          <a:p>
            <a:pPr>
              <a:lnSpc>
                <a:spcPct val="150000"/>
              </a:lnSpc>
            </a:pPr>
            <a:r>
              <a:rPr kumimoji="1" lang="ko-Kore-KR" altLang="en-US" sz="3200" dirty="0">
                <a:solidFill>
                  <a:srgbClr val="53585F"/>
                </a:solidFill>
                <a:latin typeface="Spoqa Han Sans Neo" panose="020B0500000000000000" pitchFamily="34" charset="-128"/>
                <a:ea typeface="Spoqa Han Sans Neo" panose="020B0500000000000000" pitchFamily="34" charset="-128"/>
              </a:rPr>
              <a:t>실무에서는</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kumimoji="1" lang="ko-KR" altLang="en-US" sz="3200" dirty="0">
                <a:solidFill>
                  <a:srgbClr val="53585F"/>
                </a:solidFill>
                <a:latin typeface="Spoqa Han Sans Neo" panose="020B0500000000000000" pitchFamily="34" charset="-128"/>
                <a:ea typeface="Spoqa Han Sans Neo" panose="020B0500000000000000" pitchFamily="34" charset="-128"/>
              </a:rPr>
              <a:t>직접 구현하지 않아도</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a:solidFill>
                  <a:srgbClr val="53585F"/>
                </a:solidFill>
                <a:latin typeface="Spoqa Han Sans Neo" panose="020B0500000000000000" pitchFamily="34" charset="-128"/>
                <a:ea typeface="Spoqa Han Sans Neo" panose="020B0500000000000000" pitchFamily="34" charset="-128"/>
              </a:rPr>
              <a:t>다양한 </a:t>
            </a:r>
            <a:r>
              <a:rPr kumimoji="1" lang="en" altLang="ko-Kore-KR" sz="3200" dirty="0">
                <a:solidFill>
                  <a:srgbClr val="53585F"/>
                </a:solidFill>
                <a:latin typeface="Spoqa Han Sans Neo" panose="020B0500000000000000" pitchFamily="34" charset="-128"/>
                <a:ea typeface="Spoqa Han Sans Neo" panose="020B0500000000000000" pitchFamily="34" charset="-128"/>
              </a:rPr>
              <a:t>open-source </a:t>
            </a:r>
            <a:r>
              <a:rPr kumimoji="1" lang="ko-KR" altLang="en-US" sz="3200" dirty="0">
                <a:solidFill>
                  <a:srgbClr val="53585F"/>
                </a:solidFill>
                <a:latin typeface="Spoqa Han Sans Neo" panose="020B0500000000000000" pitchFamily="34" charset="-128"/>
                <a:ea typeface="Spoqa Han Sans Neo" panose="020B0500000000000000" pitchFamily="34" charset="-128"/>
              </a:rPr>
              <a:t>라이브러리를 사용 가능</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Ray Tune, </a:t>
            </a:r>
            <a:r>
              <a:rPr kumimoji="1" lang="en-US" altLang="ko-Kore-KR" sz="3200" dirty="0" err="1">
                <a:solidFill>
                  <a:srgbClr val="53585F"/>
                </a:solidFill>
                <a:latin typeface="Spoqa Han Sans Neo" panose="020B0500000000000000" pitchFamily="34" charset="-128"/>
                <a:ea typeface="Spoqa Han Sans Neo" panose="020B0500000000000000" pitchFamily="34" charset="-128"/>
              </a:rPr>
              <a:t>Optuna</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en-US" altLang="ko-Kore-KR" sz="3200" dirty="0" err="1">
                <a:solidFill>
                  <a:srgbClr val="53585F"/>
                </a:solidFill>
                <a:latin typeface="Spoqa Han Sans Neo" panose="020B0500000000000000" pitchFamily="34" charset="-128"/>
                <a:ea typeface="Spoqa Han Sans Neo" panose="020B0500000000000000" pitchFamily="34" charset="-128"/>
              </a:rPr>
              <a:t>HyperOpt</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NNI Tuner, Mango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등 </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3315537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Neural Architecture Search (NAS)</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21986C88-48CD-E146-9F9E-F892BB020325}"/>
              </a:ext>
            </a:extLst>
          </p:cNvPr>
          <p:cNvSpPr txBox="1"/>
          <p:nvPr/>
        </p:nvSpPr>
        <p:spPr>
          <a:xfrm>
            <a:off x="1248610" y="12672834"/>
            <a:ext cx="18917784" cy="646331"/>
          </a:xfrm>
          <a:prstGeom prst="rect">
            <a:avLst/>
          </a:prstGeom>
          <a:noFill/>
        </p:spPr>
        <p:txBody>
          <a:bodyPr wrap="square">
            <a:spAutoFit/>
          </a:bodyPr>
          <a:lstStyle/>
          <a:p>
            <a:pPr algn="ctr"/>
            <a:r>
              <a:rPr lang="en" altLang="ko-Kore-KR" dirty="0">
                <a:solidFill>
                  <a:srgbClr val="53585F"/>
                </a:solidFill>
              </a:rPr>
              <a:t>He, Xin, </a:t>
            </a:r>
            <a:r>
              <a:rPr lang="en" altLang="ko-Kore-KR" dirty="0" err="1">
                <a:solidFill>
                  <a:srgbClr val="53585F"/>
                </a:solidFill>
              </a:rPr>
              <a:t>Kaiyong</a:t>
            </a:r>
            <a:r>
              <a:rPr lang="en" altLang="ko-Kore-KR" dirty="0">
                <a:solidFill>
                  <a:srgbClr val="53585F"/>
                </a:solidFill>
              </a:rPr>
              <a:t> Zhao, and </a:t>
            </a:r>
            <a:r>
              <a:rPr lang="en" altLang="ko-Kore-KR" dirty="0" err="1">
                <a:solidFill>
                  <a:srgbClr val="53585F"/>
                </a:solidFill>
              </a:rPr>
              <a:t>Xiaowen</a:t>
            </a:r>
            <a:r>
              <a:rPr lang="en" altLang="ko-Kore-KR" dirty="0">
                <a:solidFill>
                  <a:srgbClr val="53585F"/>
                </a:solidFill>
              </a:rPr>
              <a:t> Chu. "</a:t>
            </a:r>
            <a:r>
              <a:rPr lang="en" altLang="ko-Kore-KR" dirty="0" err="1">
                <a:solidFill>
                  <a:srgbClr val="53585F"/>
                </a:solidFill>
              </a:rPr>
              <a:t>AutoML</a:t>
            </a:r>
            <a:r>
              <a:rPr lang="en" altLang="ko-Kore-KR" dirty="0">
                <a:solidFill>
                  <a:srgbClr val="53585F"/>
                </a:solidFill>
              </a:rPr>
              <a:t>: A Survey of the State-of-the-Art." Knowledge-Based Systems 212 (2021): 106622.</a:t>
            </a:r>
          </a:p>
          <a:p>
            <a:pPr algn="ctr"/>
            <a:r>
              <a:rPr lang="en" altLang="ko-Kore-KR" dirty="0">
                <a:solidFill>
                  <a:srgbClr val="53585F"/>
                </a:solidFill>
                <a:latin typeface="Spoqa Han Sans Neo" panose="020B0500000000000000" pitchFamily="34" charset="-128"/>
                <a:ea typeface="Spoqa Han Sans Neo" panose="020B0500000000000000" pitchFamily="34" charset="-128"/>
              </a:rPr>
              <a:t>Elsken, Thomas, Jan Hendrik Metzen, and Frank </a:t>
            </a:r>
            <a:r>
              <a:rPr lang="en" altLang="ko-Kore-KR" dirty="0" err="1">
                <a:solidFill>
                  <a:srgbClr val="53585F"/>
                </a:solidFill>
                <a:latin typeface="Spoqa Han Sans Neo" panose="020B0500000000000000" pitchFamily="34" charset="-128"/>
                <a:ea typeface="Spoqa Han Sans Neo" panose="020B0500000000000000" pitchFamily="34" charset="-128"/>
              </a:rPr>
              <a:t>Hutter</a:t>
            </a:r>
            <a:r>
              <a:rPr lang="en" altLang="ko-Kore-KR" dirty="0">
                <a:solidFill>
                  <a:srgbClr val="53585F"/>
                </a:solidFill>
                <a:latin typeface="Spoqa Han Sans Neo" panose="020B0500000000000000" pitchFamily="34" charset="-128"/>
                <a:ea typeface="Spoqa Han Sans Neo" panose="020B0500000000000000" pitchFamily="34" charset="-128"/>
              </a:rPr>
              <a:t>. "Neural architecture search: A survey." The Journal of Machine Learning Research 20.1 (2019): 1997-2017.</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
        <p:nvSpPr>
          <p:cNvPr id="5" name="TextBox 4">
            <a:extLst>
              <a:ext uri="{FF2B5EF4-FFF2-40B4-BE49-F238E27FC236}">
                <a16:creationId xmlns:a16="http://schemas.microsoft.com/office/drawing/2014/main" id="{DC459912-AC2D-064E-81CB-F2BE4DE9BBA0}"/>
              </a:ext>
            </a:extLst>
          </p:cNvPr>
          <p:cNvSpPr txBox="1"/>
          <p:nvPr/>
        </p:nvSpPr>
        <p:spPr>
          <a:xfrm>
            <a:off x="12145940" y="8055592"/>
            <a:ext cx="7735048" cy="4450514"/>
          </a:xfrm>
          <a:prstGeom prst="rect">
            <a:avLst/>
          </a:prstGeom>
          <a:noFill/>
        </p:spPr>
        <p:txBody>
          <a:bodyPr wrap="square" rtlCol="0">
            <a:spAutoFit/>
          </a:bodyPr>
          <a:lstStyle/>
          <a:p>
            <a:pPr>
              <a:lnSpc>
                <a:spcPct val="150000"/>
              </a:lnSpc>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Search space</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를 어떻게 설정했느냐</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kumimoji="1" lang="en-US" altLang="ko-Kore-KR" sz="3200" dirty="0">
                <a:solidFill>
                  <a:srgbClr val="53585F"/>
                </a:solidFill>
                <a:latin typeface="Spoqa Han Sans Neo" panose="020B0500000000000000" pitchFamily="34" charset="-128"/>
                <a:ea typeface="Spoqa Han Sans Neo" panose="020B0500000000000000" pitchFamily="34" charset="-128"/>
              </a:rPr>
              <a:t>Architecture optimization</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을 어떤 방법으로 했느냐</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p>
          <a:p>
            <a:pPr>
              <a:lnSpc>
                <a:spcPct val="150000"/>
              </a:lnSpc>
            </a:pPr>
            <a:r>
              <a:rPr kumimoji="1" lang="ko-Kore-KR" altLang="en-US" sz="3200" dirty="0">
                <a:solidFill>
                  <a:srgbClr val="53585F"/>
                </a:solidFill>
                <a:latin typeface="Spoqa Han Sans Neo" panose="020B0500000000000000" pitchFamily="34" charset="-128"/>
                <a:ea typeface="Spoqa Han Sans Neo" panose="020B0500000000000000" pitchFamily="34" charset="-128"/>
              </a:rPr>
              <a:t>어떤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estimation</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으로 했느냐에 따라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NAS</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의 종류가 달라진다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br>
              <a:rPr kumimoji="1" lang="en-US" altLang="ko-Kore-KR" sz="3200" dirty="0">
                <a:solidFill>
                  <a:srgbClr val="53585F"/>
                </a:solidFill>
                <a:latin typeface="Spoqa Han Sans Neo" panose="020B0500000000000000" pitchFamily="34" charset="-128"/>
                <a:ea typeface="Spoqa Han Sans Neo" panose="020B0500000000000000" pitchFamily="34" charset="-128"/>
              </a:rPr>
            </a:b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Model generation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부분 위주로 알아보자</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p:txBody>
      </p:sp>
      <p:pic>
        <p:nvPicPr>
          <p:cNvPr id="2" name="그림 1">
            <a:extLst>
              <a:ext uri="{FF2B5EF4-FFF2-40B4-BE49-F238E27FC236}">
                <a16:creationId xmlns:a16="http://schemas.microsoft.com/office/drawing/2014/main" id="{DD0D64D8-9886-6F49-9375-0D59CC82120F}"/>
              </a:ext>
            </a:extLst>
          </p:cNvPr>
          <p:cNvPicPr>
            <a:picLocks noChangeAspect="1"/>
          </p:cNvPicPr>
          <p:nvPr/>
        </p:nvPicPr>
        <p:blipFill>
          <a:blip r:embed="rId4"/>
          <a:stretch>
            <a:fillRect/>
          </a:stretch>
        </p:blipFill>
        <p:spPr>
          <a:xfrm>
            <a:off x="1524000" y="2931290"/>
            <a:ext cx="10194098" cy="9472088"/>
          </a:xfrm>
          <a:prstGeom prst="rect">
            <a:avLst/>
          </a:prstGeom>
        </p:spPr>
      </p:pic>
      <p:pic>
        <p:nvPicPr>
          <p:cNvPr id="3" name="그림 2">
            <a:extLst>
              <a:ext uri="{FF2B5EF4-FFF2-40B4-BE49-F238E27FC236}">
                <a16:creationId xmlns:a16="http://schemas.microsoft.com/office/drawing/2014/main" id="{B75C8A5A-699D-6C44-99D1-A2888A8288C0}"/>
              </a:ext>
            </a:extLst>
          </p:cNvPr>
          <p:cNvPicPr>
            <a:picLocks noChangeAspect="1"/>
          </p:cNvPicPr>
          <p:nvPr/>
        </p:nvPicPr>
        <p:blipFill>
          <a:blip r:embed="rId5"/>
          <a:stretch>
            <a:fillRect/>
          </a:stretch>
        </p:blipFill>
        <p:spPr>
          <a:xfrm>
            <a:off x="11702948" y="2975679"/>
            <a:ext cx="11651823" cy="4913185"/>
          </a:xfrm>
          <a:prstGeom prst="rect">
            <a:avLst/>
          </a:prstGeom>
        </p:spPr>
      </p:pic>
    </p:spTree>
    <p:extLst>
      <p:ext uri="{BB962C8B-B14F-4D97-AF65-F5344CB8AC3E}">
        <p14:creationId xmlns:p14="http://schemas.microsoft.com/office/powerpoint/2010/main" val="4212465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Neural Architecture Search (NAS) </a:t>
            </a:r>
            <a:r>
              <a:rPr kumimoji="1" lang="en-US" altLang="ko-KR" sz="2800" dirty="0">
                <a:latin typeface="Spoqa Han Sans Neo" panose="020B0500000000000000" pitchFamily="34" charset="-128"/>
                <a:ea typeface="Spoqa Han Sans Neo" panose="020B0500000000000000" pitchFamily="34" charset="-128"/>
              </a:rPr>
              <a:t>– Search space: Sequential layer-wise operation</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35842" name="Picture 2" descr="The sequential layer-wise operation search space">
            <a:extLst>
              <a:ext uri="{FF2B5EF4-FFF2-40B4-BE49-F238E27FC236}">
                <a16:creationId xmlns:a16="http://schemas.microsoft.com/office/drawing/2014/main" id="{8CAF3F98-9141-4B4A-9AB4-27F3EE01B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228" y="2918269"/>
            <a:ext cx="11538319" cy="77871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DFD8CC4-BBCD-6644-B96D-FC03E64BCE04}"/>
              </a:ext>
            </a:extLst>
          </p:cNvPr>
          <p:cNvSpPr txBox="1"/>
          <p:nvPr/>
        </p:nvSpPr>
        <p:spPr>
          <a:xfrm>
            <a:off x="1107496" y="10855479"/>
            <a:ext cx="10871791" cy="646331"/>
          </a:xfrm>
          <a:prstGeom prst="rect">
            <a:avLst/>
          </a:prstGeom>
          <a:noFill/>
        </p:spPr>
        <p:txBody>
          <a:bodyPr wrap="square">
            <a:spAutoFit/>
          </a:bodyPr>
          <a:lstStyle/>
          <a:p>
            <a:r>
              <a:rPr lang="en" altLang="ko-Kore-KR" b="0" i="0" dirty="0" err="1">
                <a:solidFill>
                  <a:srgbClr val="53585F"/>
                </a:solidFill>
                <a:effectLst/>
                <a:latin typeface="Arial" panose="020B0604020202020204" pitchFamily="34" charset="0"/>
              </a:rPr>
              <a:t>Zoph</a:t>
            </a:r>
            <a:r>
              <a:rPr lang="en" altLang="ko-Kore-KR" b="0" i="0" dirty="0">
                <a:solidFill>
                  <a:srgbClr val="53585F"/>
                </a:solidFill>
                <a:effectLst/>
                <a:latin typeface="Arial" panose="020B0604020202020204" pitchFamily="34" charset="0"/>
              </a:rPr>
              <a:t>, Barret, and Quoc V. Le. "Neural architecture search with reinforcement learning." </a:t>
            </a:r>
            <a:r>
              <a:rPr lang="en" altLang="ko-Kore-KR" b="0" i="1" dirty="0" err="1">
                <a:solidFill>
                  <a:srgbClr val="53585F"/>
                </a:solidFill>
                <a:effectLst/>
                <a:latin typeface="Arial" panose="020B0604020202020204" pitchFamily="34" charset="0"/>
              </a:rPr>
              <a:t>arXiv</a:t>
            </a:r>
            <a:r>
              <a:rPr lang="en" altLang="ko-Kore-KR" b="0" i="1" dirty="0">
                <a:solidFill>
                  <a:srgbClr val="53585F"/>
                </a:solidFill>
                <a:effectLst/>
                <a:latin typeface="Arial" panose="020B0604020202020204" pitchFamily="34" charset="0"/>
              </a:rPr>
              <a:t> preprint arXiv:1611.01578</a:t>
            </a:r>
            <a:r>
              <a:rPr lang="en" altLang="ko-Kore-KR" b="0" i="0" dirty="0">
                <a:solidFill>
                  <a:srgbClr val="53585F"/>
                </a:solidFill>
                <a:effectLst/>
                <a:latin typeface="Arial" panose="020B0604020202020204" pitchFamily="34" charset="0"/>
              </a:rPr>
              <a:t> (2016).</a:t>
            </a:r>
            <a:endParaRPr lang="ko-Kore-KR" altLang="en-US" dirty="0">
              <a:solidFill>
                <a:srgbClr val="53585F"/>
              </a:solidFill>
            </a:endParaRPr>
          </a:p>
        </p:txBody>
      </p:sp>
      <p:sp>
        <p:nvSpPr>
          <p:cNvPr id="17" name="TextBox 16">
            <a:extLst>
              <a:ext uri="{FF2B5EF4-FFF2-40B4-BE49-F238E27FC236}">
                <a16:creationId xmlns:a16="http://schemas.microsoft.com/office/drawing/2014/main" id="{CF44E438-A525-C14D-8E2E-CF3521642AFF}"/>
              </a:ext>
            </a:extLst>
          </p:cNvPr>
          <p:cNvSpPr txBox="1"/>
          <p:nvPr/>
        </p:nvSpPr>
        <p:spPr>
          <a:xfrm>
            <a:off x="12567681" y="3302577"/>
            <a:ext cx="10340163" cy="7876067"/>
          </a:xfrm>
          <a:prstGeom prst="rect">
            <a:avLst/>
          </a:prstGeom>
          <a:noFill/>
        </p:spPr>
        <p:txBody>
          <a:bodyPr wrap="square">
            <a:spAutoFit/>
          </a:bodyPr>
          <a:lstStyle/>
          <a:p>
            <a:pPr>
              <a:lnSpc>
                <a:spcPct val="150000"/>
              </a:lnSpc>
            </a:pPr>
            <a:r>
              <a:rPr lang="en-US" altLang="ko-KR" sz="2800" dirty="0">
                <a:solidFill>
                  <a:srgbClr val="53585F"/>
                </a:solidFill>
                <a:latin typeface="Spoqa Han Sans Neo" panose="020B0500000000000000" pitchFamily="34" charset="-128"/>
                <a:ea typeface="Spoqa Han Sans Neo" panose="020B0500000000000000" pitchFamily="34" charset="-128"/>
              </a:rPr>
              <a:t>NAS</a:t>
            </a:r>
            <a:r>
              <a:rPr lang="ko-KR" altLang="en-US" sz="2800" dirty="0">
                <a:solidFill>
                  <a:srgbClr val="53585F"/>
                </a:solidFill>
                <a:latin typeface="Spoqa Han Sans Neo" panose="020B0500000000000000" pitchFamily="34" charset="-128"/>
                <a:ea typeface="Spoqa Han Sans Neo" panose="020B0500000000000000" pitchFamily="34" charset="-128"/>
              </a:rPr>
              <a:t>의 </a:t>
            </a:r>
            <a:r>
              <a:rPr lang="en-US" altLang="ko-KR" sz="2800" dirty="0">
                <a:solidFill>
                  <a:srgbClr val="53585F"/>
                </a:solidFill>
                <a:latin typeface="Spoqa Han Sans Neo" panose="020B0500000000000000" pitchFamily="34" charset="-128"/>
                <a:ea typeface="Spoqa Han Sans Neo" panose="020B0500000000000000" pitchFamily="34" charset="-128"/>
              </a:rPr>
              <a:t>search space</a:t>
            </a:r>
            <a:r>
              <a:rPr lang="ko-KR" altLang="en-US" sz="2800" dirty="0">
                <a:solidFill>
                  <a:srgbClr val="53585F"/>
                </a:solidFill>
                <a:latin typeface="Spoqa Han Sans Neo" panose="020B0500000000000000" pitchFamily="34" charset="-128"/>
                <a:ea typeface="Spoqa Han Sans Neo" panose="020B0500000000000000" pitchFamily="34" charset="-128"/>
              </a:rPr>
              <a:t>을 설계하는 가장 단순한 방법은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초기 연구에서 볼 수 있는 순차적 계층별 운영 목록을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사용하여 </a:t>
            </a:r>
            <a:r>
              <a:rPr lang="en-US" altLang="ko-KR" sz="2800" dirty="0">
                <a:solidFill>
                  <a:srgbClr val="53585F"/>
                </a:solidFill>
                <a:latin typeface="Spoqa Han Sans Neo" panose="020B0500000000000000" pitchFamily="34" charset="-128"/>
                <a:ea typeface="Spoqa Han Sans Neo" panose="020B0500000000000000" pitchFamily="34" charset="-128"/>
              </a:rPr>
              <a:t>network</a:t>
            </a:r>
            <a:r>
              <a:rPr lang="ko-KR" altLang="en-US" sz="2800" dirty="0">
                <a:solidFill>
                  <a:srgbClr val="53585F"/>
                </a:solidFill>
                <a:latin typeface="Spoqa Han Sans Neo" panose="020B0500000000000000" pitchFamily="34" charset="-128"/>
                <a:ea typeface="Spoqa Han Sans Neo" panose="020B0500000000000000" pitchFamily="34" charset="-128"/>
              </a:rPr>
              <a:t>의 위상 배치를 묘사하는 것</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R" altLang="en-US" sz="2800" dirty="0">
                <a:solidFill>
                  <a:srgbClr val="53585F"/>
                </a:solidFill>
                <a:latin typeface="Spoqa Han Sans Neo" panose="020B0500000000000000" pitchFamily="34" charset="-128"/>
                <a:ea typeface="Spoqa Han Sans Neo" panose="020B0500000000000000" pitchFamily="34" charset="-128"/>
              </a:rPr>
              <a:t>네트워크 표현의 </a:t>
            </a:r>
            <a:r>
              <a:rPr lang="en-US" altLang="ko-KR" sz="2800" dirty="0">
                <a:solidFill>
                  <a:srgbClr val="53585F"/>
                </a:solidFill>
                <a:latin typeface="Spoqa Han Sans Neo" panose="020B0500000000000000" pitchFamily="34" charset="-128"/>
                <a:ea typeface="Spoqa Han Sans Neo" panose="020B0500000000000000" pitchFamily="34" charset="-128"/>
              </a:rPr>
              <a:t>serialization</a:t>
            </a:r>
            <a:r>
              <a:rPr lang="ko-KR" altLang="en-US" sz="2800" dirty="0">
                <a:solidFill>
                  <a:srgbClr val="53585F"/>
                </a:solidFill>
                <a:latin typeface="Spoqa Han Sans Neo" panose="020B0500000000000000" pitchFamily="34" charset="-128"/>
                <a:ea typeface="Spoqa Han Sans Neo" panose="020B0500000000000000" pitchFamily="34" charset="-128"/>
              </a:rPr>
              <a:t>은 각 운영이 서로 다른 계층별 </a:t>
            </a:r>
            <a:r>
              <a:rPr lang="en-US" altLang="ko-KR" sz="2800" dirty="0">
                <a:solidFill>
                  <a:srgbClr val="53585F"/>
                </a:solidFill>
                <a:latin typeface="Spoqa Han Sans Neo" panose="020B0500000000000000" pitchFamily="34" charset="-128"/>
                <a:ea typeface="Spoqa Han Sans Neo" panose="020B0500000000000000" pitchFamily="34" charset="-128"/>
              </a:rPr>
              <a:t>parameter</a:t>
            </a:r>
            <a:r>
              <a:rPr lang="ko-KR" altLang="en-US" sz="2800" dirty="0">
                <a:solidFill>
                  <a:srgbClr val="53585F"/>
                </a:solidFill>
                <a:latin typeface="Spoqa Han Sans Neo" panose="020B0500000000000000" pitchFamily="34" charset="-128"/>
                <a:ea typeface="Spoqa Han Sans Neo" panose="020B0500000000000000" pitchFamily="34" charset="-128"/>
              </a:rPr>
              <a:t>와 연관되어 있고 그러한 연관성은 하드</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err="1">
                <a:solidFill>
                  <a:srgbClr val="53585F"/>
                </a:solidFill>
                <a:latin typeface="Spoqa Han Sans Neo" panose="020B0500000000000000" pitchFamily="34" charset="-128"/>
                <a:ea typeface="Spoqa Han Sans Neo" panose="020B0500000000000000" pitchFamily="34" charset="-128"/>
              </a:rPr>
              <a:t>코딩될</a:t>
            </a:r>
            <a:r>
              <a:rPr lang="ko-KR" altLang="en-US" sz="2800" dirty="0">
                <a:solidFill>
                  <a:srgbClr val="53585F"/>
                </a:solidFill>
                <a:latin typeface="Spoqa Han Sans Neo" panose="020B0500000000000000" pitchFamily="34" charset="-128"/>
                <a:ea typeface="Spoqa Han Sans Neo" panose="020B0500000000000000" pitchFamily="34" charset="-128"/>
              </a:rPr>
              <a:t> 필요가 있기 때문에 상당한 양의 전문가 지식이 필요</a:t>
            </a:r>
            <a:r>
              <a:rPr lang="en-US" altLang="ko-KR" sz="2800" dirty="0">
                <a:solidFill>
                  <a:srgbClr val="53585F"/>
                </a:solidFill>
                <a:latin typeface="Spoqa Han Sans Neo" panose="020B0500000000000000" pitchFamily="34" charset="-128"/>
                <a:ea typeface="Spoqa Han Sans Neo" panose="020B0500000000000000" pitchFamily="34" charset="-128"/>
              </a:rPr>
              <a:t>! </a:t>
            </a:r>
          </a:p>
          <a:p>
            <a:pPr>
              <a:lnSpc>
                <a:spcPct val="150000"/>
              </a:lnSpc>
            </a:pPr>
            <a:r>
              <a:rPr lang="en-US" altLang="ko-KR" sz="2000" dirty="0">
                <a:solidFill>
                  <a:srgbClr val="53585F"/>
                </a:solidFill>
                <a:latin typeface="Spoqa Han Sans Neo" panose="020B0500000000000000" pitchFamily="34" charset="-128"/>
                <a:ea typeface="Spoqa Han Sans Neo" panose="020B0500000000000000" pitchFamily="34" charset="-128"/>
              </a:rPr>
              <a:t>(i.e.  convolution</a:t>
            </a:r>
            <a:r>
              <a:rPr lang="ko-KR" altLang="en-US" sz="2000" dirty="0">
                <a:solidFill>
                  <a:srgbClr val="53585F"/>
                </a:solidFill>
                <a:latin typeface="Spoqa Han Sans Neo" panose="020B0500000000000000" pitchFamily="34" charset="-128"/>
                <a:ea typeface="Spoqa Han Sans Neo" panose="020B0500000000000000" pitchFamily="34" charset="-128"/>
              </a:rPr>
              <a:t> 작업을 예측한 후 모델은 커널 크기</a:t>
            </a:r>
            <a:r>
              <a:rPr lang="en-US" altLang="ko-KR" sz="2000" dirty="0">
                <a:solidFill>
                  <a:srgbClr val="53585F"/>
                </a:solidFill>
                <a:latin typeface="Spoqa Han Sans Neo" panose="020B0500000000000000" pitchFamily="34" charset="-128"/>
                <a:ea typeface="Spoqa Han Sans Neo" panose="020B0500000000000000" pitchFamily="34" charset="-128"/>
              </a:rPr>
              <a:t>, </a:t>
            </a:r>
            <a:r>
              <a:rPr lang="ko-KR" altLang="en-US" sz="2000" dirty="0" err="1">
                <a:solidFill>
                  <a:srgbClr val="53585F"/>
                </a:solidFill>
                <a:latin typeface="Spoqa Han Sans Neo" panose="020B0500000000000000" pitchFamily="34" charset="-128"/>
                <a:ea typeface="Spoqa Han Sans Neo" panose="020B0500000000000000" pitchFamily="34" charset="-128"/>
              </a:rPr>
              <a:t>스트라이드</a:t>
            </a:r>
            <a:r>
              <a:rPr lang="ko-KR" altLang="en-US" sz="2000" dirty="0">
                <a:solidFill>
                  <a:srgbClr val="53585F"/>
                </a:solidFill>
                <a:latin typeface="Spoqa Han Sans Neo" panose="020B0500000000000000" pitchFamily="34" charset="-128"/>
                <a:ea typeface="Spoqa Han Sans Neo" panose="020B0500000000000000" pitchFamily="34" charset="-128"/>
              </a:rPr>
              <a:t> 크기 등을 출력해야 하며</a:t>
            </a:r>
            <a:r>
              <a:rPr lang="en-US" altLang="ko-KR" sz="2000" dirty="0">
                <a:solidFill>
                  <a:srgbClr val="53585F"/>
                </a:solidFill>
                <a:latin typeface="Spoqa Han Sans Neo" panose="020B0500000000000000" pitchFamily="34" charset="-128"/>
                <a:ea typeface="Spoqa Han Sans Neo" panose="020B0500000000000000" pitchFamily="34" charset="-128"/>
              </a:rPr>
              <a:t>, </a:t>
            </a:r>
            <a:r>
              <a:rPr lang="en" altLang="ko-Kore-KR" sz="2000" dirty="0">
                <a:solidFill>
                  <a:srgbClr val="53585F"/>
                </a:solidFill>
                <a:latin typeface="Spoqa Han Sans Neo" panose="020B0500000000000000" pitchFamily="34" charset="-128"/>
                <a:ea typeface="Spoqa Han Sans Neo" panose="020B0500000000000000" pitchFamily="34" charset="-128"/>
              </a:rPr>
              <a:t>FC </a:t>
            </a:r>
            <a:r>
              <a:rPr lang="ko-KR" altLang="en-US" sz="2000" dirty="0">
                <a:solidFill>
                  <a:srgbClr val="53585F"/>
                </a:solidFill>
                <a:latin typeface="Spoqa Han Sans Neo" panose="020B0500000000000000" pitchFamily="34" charset="-128"/>
                <a:ea typeface="Spoqa Han Sans Neo" panose="020B0500000000000000" pitchFamily="34" charset="-128"/>
              </a:rPr>
              <a:t>작업을 예측한 후에는 단위 수를 다음 예측으로 보아야 한다</a:t>
            </a:r>
            <a:r>
              <a:rPr lang="en-US" altLang="ko-KR" sz="20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lang="en-US" altLang="ko-Kore-KR" sz="20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R" altLang="en-US" sz="2800" dirty="0">
                <a:solidFill>
                  <a:srgbClr val="53585F"/>
                </a:solidFill>
                <a:latin typeface="Spoqa Han Sans Neo" panose="020B0500000000000000" pitchFamily="34" charset="-128"/>
                <a:ea typeface="Spoqa Han Sans Neo" panose="020B0500000000000000" pitchFamily="34" charset="-128"/>
              </a:rPr>
              <a:t>모델이 </a:t>
            </a:r>
            <a:r>
              <a:rPr lang="en-US" altLang="ko-KR" sz="2800" dirty="0">
                <a:solidFill>
                  <a:srgbClr val="53585F"/>
                </a:solidFill>
                <a:latin typeface="Spoqa Han Sans Neo" panose="020B0500000000000000" pitchFamily="34" charset="-128"/>
                <a:ea typeface="Spoqa Han Sans Neo" panose="020B0500000000000000" pitchFamily="34" charset="-128"/>
              </a:rPr>
              <a:t>valid</a:t>
            </a:r>
            <a:r>
              <a:rPr lang="ko-KR" altLang="en-US" sz="2800" dirty="0">
                <a:solidFill>
                  <a:srgbClr val="53585F"/>
                </a:solidFill>
                <a:latin typeface="Spoqa Han Sans Neo" panose="020B0500000000000000" pitchFamily="34" charset="-128"/>
                <a:ea typeface="Spoqa Han Sans Neo" panose="020B0500000000000000" pitchFamily="34" charset="-128"/>
              </a:rPr>
              <a:t>하지 않을 가능성이 있기 때문에</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lang="ko-KR" altLang="en-US" sz="2800" dirty="0">
                <a:solidFill>
                  <a:srgbClr val="53585F"/>
                </a:solidFill>
                <a:latin typeface="Spoqa Han Sans Neo" panose="020B0500000000000000" pitchFamily="34" charset="-128"/>
                <a:ea typeface="Spoqa Han Sans Neo" panose="020B0500000000000000" pitchFamily="34" charset="-128"/>
              </a:rPr>
              <a:t>검증 프로세스가 있어야 한다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lang="ko-Kore-KR" altLang="en-US" sz="28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825511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Neural Architecture Search (NAS) </a:t>
            </a:r>
            <a:r>
              <a:rPr kumimoji="1" lang="en-US" altLang="ko-KR" sz="2800" dirty="0">
                <a:latin typeface="Spoqa Han Sans Neo" panose="020B0500000000000000" pitchFamily="34" charset="-128"/>
                <a:ea typeface="Spoqa Han Sans Neo" panose="020B0500000000000000" pitchFamily="34" charset="-128"/>
              </a:rPr>
              <a:t>– Search space: cell-based representation</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7" name="TextBox 16">
            <a:extLst>
              <a:ext uri="{FF2B5EF4-FFF2-40B4-BE49-F238E27FC236}">
                <a16:creationId xmlns:a16="http://schemas.microsoft.com/office/drawing/2014/main" id="{CF44E438-A525-C14D-8E2E-CF3521642AFF}"/>
              </a:ext>
            </a:extLst>
          </p:cNvPr>
          <p:cNvSpPr txBox="1"/>
          <p:nvPr/>
        </p:nvSpPr>
        <p:spPr>
          <a:xfrm>
            <a:off x="9248343" y="4249483"/>
            <a:ext cx="10340163" cy="6491072"/>
          </a:xfrm>
          <a:prstGeom prst="rect">
            <a:avLst/>
          </a:prstGeom>
          <a:noFill/>
        </p:spPr>
        <p:txBody>
          <a:bodyPr wrap="square">
            <a:spAutoFit/>
          </a:bodyPr>
          <a:lstStyle/>
          <a:p>
            <a:pPr>
              <a:lnSpc>
                <a:spcPct val="150000"/>
              </a:lnSpc>
            </a:pPr>
            <a:r>
              <a:rPr lang="en-US" altLang="ko-KR" sz="2800" dirty="0">
                <a:solidFill>
                  <a:srgbClr val="53585F"/>
                </a:solidFill>
                <a:latin typeface="Spoqa Han Sans Neo" panose="020B0500000000000000" pitchFamily="34" charset="-128"/>
                <a:ea typeface="Spoqa Han Sans Neo" panose="020B0500000000000000" pitchFamily="34" charset="-128"/>
              </a:rPr>
              <a:t>Normal cell</a:t>
            </a:r>
            <a:r>
              <a:rPr lang="ko-KR" altLang="en-US" sz="2800" dirty="0">
                <a:solidFill>
                  <a:srgbClr val="53585F"/>
                </a:solidFill>
                <a:latin typeface="Spoqa Han Sans Neo" panose="020B0500000000000000" pitchFamily="34" charset="-128"/>
                <a:ea typeface="Spoqa Han Sans Neo" panose="020B0500000000000000" pitchFamily="34" charset="-128"/>
              </a:rPr>
              <a:t>과 </a:t>
            </a:r>
            <a:r>
              <a:rPr lang="en-US" altLang="ko-KR" sz="2800" dirty="0">
                <a:solidFill>
                  <a:srgbClr val="53585F"/>
                </a:solidFill>
                <a:latin typeface="Spoqa Han Sans Neo" panose="020B0500000000000000" pitchFamily="34" charset="-128"/>
                <a:ea typeface="Spoqa Han Sans Neo" panose="020B0500000000000000" pitchFamily="34" charset="-128"/>
              </a:rPr>
              <a:t>reduction cell (motifs)</a:t>
            </a:r>
            <a:r>
              <a:rPr lang="ko-KR" altLang="en-US" sz="2800" dirty="0">
                <a:solidFill>
                  <a:srgbClr val="53585F"/>
                </a:solidFill>
                <a:latin typeface="Spoqa Han Sans Neo" panose="020B0500000000000000" pitchFamily="34" charset="-128"/>
                <a:ea typeface="Spoqa Han Sans Neo" panose="020B0500000000000000" pitchFamily="34" charset="-128"/>
              </a:rPr>
              <a:t>로 나누고</a:t>
            </a:r>
            <a:r>
              <a:rPr lang="en-US" altLang="ko-KR" sz="2800" dirty="0">
                <a:solidFill>
                  <a:srgbClr val="53585F"/>
                </a:solidFill>
                <a:latin typeface="Spoqa Han Sans Neo" panose="020B0500000000000000" pitchFamily="34" charset="-128"/>
                <a:ea typeface="Spoqa Han Sans Neo" panose="020B0500000000000000" pitchFamily="34" charset="-128"/>
              </a:rPr>
              <a:t>,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미리 </a:t>
            </a:r>
            <a:r>
              <a:rPr lang="ko-KR" altLang="en-US" sz="2800" dirty="0" err="1">
                <a:solidFill>
                  <a:srgbClr val="53585F"/>
                </a:solidFill>
                <a:latin typeface="Spoqa Han Sans Neo" panose="020B0500000000000000" pitchFamily="34" charset="-128"/>
                <a:ea typeface="Spoqa Han Sans Neo" panose="020B0500000000000000" pitchFamily="34" charset="-128"/>
              </a:rPr>
              <a:t>정의해둔</a:t>
            </a:r>
            <a:r>
              <a:rPr lang="ko-KR" altLang="en-US" sz="2800" dirty="0">
                <a:solidFill>
                  <a:srgbClr val="53585F"/>
                </a:solidFill>
                <a:latin typeface="Spoqa Han Sans Neo" panose="020B0500000000000000" pitchFamily="34" charset="-128"/>
                <a:ea typeface="Spoqa Han Sans Neo" panose="020B0500000000000000" pitchFamily="34" charset="-128"/>
              </a:rPr>
              <a:t> 내에서 </a:t>
            </a:r>
            <a:r>
              <a:rPr lang="en-US" altLang="ko-KR" sz="2800" dirty="0">
                <a:solidFill>
                  <a:srgbClr val="53585F"/>
                </a:solidFill>
                <a:latin typeface="Spoqa Han Sans Neo" panose="020B0500000000000000" pitchFamily="34" charset="-128"/>
                <a:ea typeface="Spoqa Han Sans Neo" panose="020B0500000000000000" pitchFamily="34" charset="-128"/>
              </a:rPr>
              <a:t>cell representation</a:t>
            </a:r>
            <a:r>
              <a:rPr lang="ko-KR" altLang="en-US" sz="2800" dirty="0">
                <a:solidFill>
                  <a:srgbClr val="53585F"/>
                </a:solidFill>
                <a:latin typeface="Spoqa Han Sans Neo" panose="020B0500000000000000" pitchFamily="34" charset="-128"/>
                <a:ea typeface="Spoqa Han Sans Neo" panose="020B0500000000000000" pitchFamily="34" charset="-128"/>
              </a:rPr>
              <a:t>을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학습하게 한다</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여러 개를 사용가능하게</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US" altLang="ko-KR" sz="2800" dirty="0">
                <a:solidFill>
                  <a:srgbClr val="53585F"/>
                </a:solidFill>
                <a:latin typeface="Spoqa Han Sans Neo" panose="020B0500000000000000" pitchFamily="34" charset="-128"/>
                <a:ea typeface="Spoqa Han Sans Neo" panose="020B0500000000000000" pitchFamily="34" charset="-128"/>
              </a:rPr>
              <a:t>2</a:t>
            </a:r>
            <a:r>
              <a:rPr lang="ko-KR" altLang="en-US" sz="2800" dirty="0">
                <a:solidFill>
                  <a:srgbClr val="53585F"/>
                </a:solidFill>
                <a:latin typeface="Spoqa Han Sans Neo" panose="020B0500000000000000" pitchFamily="34" charset="-128"/>
                <a:ea typeface="Spoqa Han Sans Neo" panose="020B0500000000000000" pitchFamily="34" charset="-128"/>
              </a:rPr>
              <a:t>개의 </a:t>
            </a:r>
            <a:r>
              <a:rPr lang="en-US" altLang="ko-KR" sz="2800" dirty="0">
                <a:solidFill>
                  <a:srgbClr val="53585F"/>
                </a:solidFill>
                <a:latin typeface="Spoqa Han Sans Neo" panose="020B0500000000000000" pitchFamily="34" charset="-128"/>
                <a:ea typeface="Spoqa Han Sans Neo" panose="020B0500000000000000" pitchFamily="34" charset="-128"/>
              </a:rPr>
              <a:t>type</a:t>
            </a:r>
            <a:r>
              <a:rPr lang="ko-KR" altLang="en-US" sz="2800" dirty="0">
                <a:solidFill>
                  <a:srgbClr val="53585F"/>
                </a:solidFill>
                <a:latin typeface="Spoqa Han Sans Neo" panose="020B0500000000000000" pitchFamily="34" charset="-128"/>
                <a:ea typeface="Spoqa Han Sans Neo" panose="020B0500000000000000" pitchFamily="34" charset="-128"/>
              </a:rPr>
              <a:t>을 학습 </a:t>
            </a:r>
            <a:r>
              <a:rPr lang="en-US" altLang="ko-KR" sz="2800" dirty="0">
                <a:solidFill>
                  <a:srgbClr val="53585F"/>
                </a:solidFill>
                <a:latin typeface="Spoqa Han Sans Neo" panose="020B0500000000000000" pitchFamily="34" charset="-128"/>
                <a:ea typeface="Spoqa Han Sans Neo" panose="020B0500000000000000" pitchFamily="34" charset="-128"/>
              </a:rPr>
              <a:t>(normal cell, reduction cell)</a:t>
            </a:r>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Wingdings" pitchFamily="2" charset="2"/>
              <a:buChar char="è"/>
            </a:pP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검색 공간이 대폭 줄어든다</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lnSpc>
                <a:spcPct val="150000"/>
              </a:lnSpc>
              <a:buFont typeface="Wingdings" pitchFamily="2" charset="2"/>
              <a:buChar char="è"/>
            </a:pP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NAS</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의 결과물을 다른 데이터셋으로 쉽게 전송 가능하다 </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lnSpc>
                <a:spcPct val="150000"/>
              </a:lnSpc>
              <a:buFont typeface="Wingdings" pitchFamily="2" charset="2"/>
              <a:buChar char="è"/>
            </a:pPr>
            <a:r>
              <a:rPr lang="ko-KR" altLang="en-US" sz="2800" dirty="0">
                <a:solidFill>
                  <a:srgbClr val="53585F"/>
                </a:solidFill>
                <a:latin typeface="Spoqa Han Sans Neo" panose="020B0500000000000000" pitchFamily="34" charset="-128"/>
                <a:ea typeface="Spoqa Han Sans Neo" panose="020B0500000000000000" pitchFamily="34" charset="-128"/>
              </a:rPr>
              <a:t>아키텍처 엔지니어링에서 모듈을 반복적으로 쌓는 유용한 설계 패턴의 강력한 증거</a:t>
            </a:r>
            <a:r>
              <a:rPr lang="en-US" altLang="ko-KR" sz="2800" dirty="0">
                <a:solidFill>
                  <a:srgbClr val="53585F"/>
                </a:solidFill>
                <a:latin typeface="Spoqa Han Sans Neo" panose="020B0500000000000000" pitchFamily="34" charset="-128"/>
                <a:ea typeface="Spoqa Han Sans Neo" panose="020B0500000000000000" pitchFamily="34" charset="-128"/>
              </a:rPr>
              <a:t>! </a:t>
            </a:r>
            <a:endParaRPr lang="ko-Kore-KR" altLang="en-US" sz="2800" dirty="0">
              <a:solidFill>
                <a:srgbClr val="53585F"/>
              </a:solidFill>
              <a:latin typeface="Spoqa Han Sans Neo" panose="020B0500000000000000" pitchFamily="34" charset="-128"/>
              <a:ea typeface="Spoqa Han Sans Neo" panose="020B0500000000000000" pitchFamily="34" charset="-128"/>
            </a:endParaRPr>
          </a:p>
        </p:txBody>
      </p:sp>
      <p:sp>
        <p:nvSpPr>
          <p:cNvPr id="16" name="TextBox 15">
            <a:extLst>
              <a:ext uri="{FF2B5EF4-FFF2-40B4-BE49-F238E27FC236}">
                <a16:creationId xmlns:a16="http://schemas.microsoft.com/office/drawing/2014/main" id="{BDFF35FA-3ACA-6A44-96EC-D81156D90627}"/>
              </a:ext>
            </a:extLst>
          </p:cNvPr>
          <p:cNvSpPr txBox="1"/>
          <p:nvPr/>
        </p:nvSpPr>
        <p:spPr>
          <a:xfrm>
            <a:off x="850605" y="12911226"/>
            <a:ext cx="19354590" cy="646331"/>
          </a:xfrm>
          <a:prstGeom prst="rect">
            <a:avLst/>
          </a:prstGeom>
          <a:noFill/>
        </p:spPr>
        <p:txBody>
          <a:bodyPr wrap="square">
            <a:spAutoFit/>
          </a:bodyPr>
          <a:lstStyle/>
          <a:p>
            <a:pPr algn="ctr"/>
            <a:r>
              <a:rPr lang="en" altLang="ko-Kore-KR" dirty="0">
                <a:solidFill>
                  <a:srgbClr val="53585F"/>
                </a:solidFill>
                <a:latin typeface="Spoqa Han Sans Neo" panose="020B0500000000000000" pitchFamily="34" charset="-128"/>
                <a:ea typeface="Spoqa Han Sans Neo" panose="020B0500000000000000" pitchFamily="34" charset="-128"/>
              </a:rPr>
              <a:t>He, Xin, </a:t>
            </a:r>
            <a:r>
              <a:rPr lang="en" altLang="ko-Kore-KR" dirty="0" err="1">
                <a:solidFill>
                  <a:srgbClr val="53585F"/>
                </a:solidFill>
                <a:latin typeface="Spoqa Han Sans Neo" panose="020B0500000000000000" pitchFamily="34" charset="-128"/>
                <a:ea typeface="Spoqa Han Sans Neo" panose="020B0500000000000000" pitchFamily="34" charset="-128"/>
              </a:rPr>
              <a:t>Kaiyong</a:t>
            </a:r>
            <a:r>
              <a:rPr lang="en" altLang="ko-Kore-KR" dirty="0">
                <a:solidFill>
                  <a:srgbClr val="53585F"/>
                </a:solidFill>
                <a:latin typeface="Spoqa Han Sans Neo" panose="020B0500000000000000" pitchFamily="34" charset="-128"/>
                <a:ea typeface="Spoqa Han Sans Neo" panose="020B0500000000000000" pitchFamily="34" charset="-128"/>
              </a:rPr>
              <a:t> Zhao, and </a:t>
            </a:r>
            <a:r>
              <a:rPr lang="en" altLang="ko-Kore-KR" dirty="0" err="1">
                <a:solidFill>
                  <a:srgbClr val="53585F"/>
                </a:solidFill>
                <a:latin typeface="Spoqa Han Sans Neo" panose="020B0500000000000000" pitchFamily="34" charset="-128"/>
                <a:ea typeface="Spoqa Han Sans Neo" panose="020B0500000000000000" pitchFamily="34" charset="-128"/>
              </a:rPr>
              <a:t>Xiaowen</a:t>
            </a:r>
            <a:r>
              <a:rPr lang="en" altLang="ko-Kore-KR" dirty="0">
                <a:solidFill>
                  <a:srgbClr val="53585F"/>
                </a:solidFill>
                <a:latin typeface="Spoqa Han Sans Neo" panose="020B0500000000000000" pitchFamily="34" charset="-128"/>
                <a:ea typeface="Spoqa Han Sans Neo" panose="020B0500000000000000" pitchFamily="34" charset="-128"/>
              </a:rPr>
              <a:t> Chu. "</a:t>
            </a:r>
            <a:r>
              <a:rPr lang="en" altLang="ko-Kore-KR" dirty="0" err="1">
                <a:solidFill>
                  <a:srgbClr val="53585F"/>
                </a:solidFill>
                <a:latin typeface="Spoqa Han Sans Neo" panose="020B0500000000000000" pitchFamily="34" charset="-128"/>
                <a:ea typeface="Spoqa Han Sans Neo" panose="020B0500000000000000" pitchFamily="34" charset="-128"/>
              </a:rPr>
              <a:t>AutoML</a:t>
            </a:r>
            <a:r>
              <a:rPr lang="en" altLang="ko-Kore-KR" dirty="0">
                <a:solidFill>
                  <a:srgbClr val="53585F"/>
                </a:solidFill>
                <a:latin typeface="Spoqa Han Sans Neo" panose="020B0500000000000000" pitchFamily="34" charset="-128"/>
                <a:ea typeface="Spoqa Han Sans Neo" panose="020B0500000000000000" pitchFamily="34" charset="-128"/>
              </a:rPr>
              <a:t>: A Survey of the State-of-the-Art." Knowledge-Based Systems 212 (2021): 106622. Elsken, Thomas, Jan</a:t>
            </a:r>
            <a:endParaRPr lang="en" altLang="ko-Kore-KR" dirty="0">
              <a:solidFill>
                <a:srgbClr val="53585F"/>
              </a:solidFill>
              <a:effectLst/>
              <a:latin typeface="Spoqa Han Sans Neo" panose="020B0500000000000000" pitchFamily="34" charset="-128"/>
              <a:ea typeface="Spoqa Han Sans Neo" panose="020B0500000000000000" pitchFamily="34" charset="-128"/>
            </a:endParaRPr>
          </a:p>
          <a:p>
            <a:r>
              <a:rPr lang="en" altLang="ko-Kore-KR" dirty="0" err="1">
                <a:solidFill>
                  <a:srgbClr val="53585F"/>
                </a:solidFill>
                <a:effectLst/>
                <a:latin typeface="Spoqa Han Sans Neo" panose="020B0500000000000000" pitchFamily="34" charset="-128"/>
                <a:ea typeface="Spoqa Han Sans Neo" panose="020B0500000000000000" pitchFamily="34" charset="-128"/>
              </a:rPr>
              <a:t>Zoph</a:t>
            </a:r>
            <a:r>
              <a:rPr lang="en" altLang="ko-Kore-KR" dirty="0">
                <a:solidFill>
                  <a:srgbClr val="53585F"/>
                </a:solidFill>
                <a:effectLst/>
                <a:latin typeface="Spoqa Han Sans Neo" panose="020B0500000000000000" pitchFamily="34" charset="-128"/>
                <a:ea typeface="Spoqa Han Sans Neo" panose="020B0500000000000000" pitchFamily="34" charset="-128"/>
              </a:rPr>
              <a:t>, Barret, et al. "Learning transferable architectures for scalable image recognition." Proceedings of the IEEE conference on computer vision and pattern recognition. 2018.</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4" name="그림 3">
            <a:extLst>
              <a:ext uri="{FF2B5EF4-FFF2-40B4-BE49-F238E27FC236}">
                <a16:creationId xmlns:a16="http://schemas.microsoft.com/office/drawing/2014/main" id="{460110F4-078C-F94F-A402-ED4C31C291D9}"/>
              </a:ext>
            </a:extLst>
          </p:cNvPr>
          <p:cNvPicPr>
            <a:picLocks noChangeAspect="1"/>
          </p:cNvPicPr>
          <p:nvPr/>
        </p:nvPicPr>
        <p:blipFill>
          <a:blip r:embed="rId4"/>
          <a:stretch>
            <a:fillRect/>
          </a:stretch>
        </p:blipFill>
        <p:spPr>
          <a:xfrm>
            <a:off x="17294355" y="2918269"/>
            <a:ext cx="6615922" cy="3538080"/>
          </a:xfrm>
          <a:prstGeom prst="rect">
            <a:avLst/>
          </a:prstGeom>
        </p:spPr>
      </p:pic>
      <p:pic>
        <p:nvPicPr>
          <p:cNvPr id="5" name="그림 4">
            <a:extLst>
              <a:ext uri="{FF2B5EF4-FFF2-40B4-BE49-F238E27FC236}">
                <a16:creationId xmlns:a16="http://schemas.microsoft.com/office/drawing/2014/main" id="{21ABBA0F-3BD0-D446-91F1-A3B34FA02D68}"/>
              </a:ext>
            </a:extLst>
          </p:cNvPr>
          <p:cNvPicPr>
            <a:picLocks noChangeAspect="1"/>
          </p:cNvPicPr>
          <p:nvPr/>
        </p:nvPicPr>
        <p:blipFill>
          <a:blip r:embed="rId5"/>
          <a:stretch>
            <a:fillRect/>
          </a:stretch>
        </p:blipFill>
        <p:spPr>
          <a:xfrm>
            <a:off x="1123041" y="2918269"/>
            <a:ext cx="7817670" cy="9834514"/>
          </a:xfrm>
          <a:prstGeom prst="rect">
            <a:avLst/>
          </a:prstGeom>
        </p:spPr>
      </p:pic>
    </p:spTree>
    <p:extLst>
      <p:ext uri="{BB962C8B-B14F-4D97-AF65-F5344CB8AC3E}">
        <p14:creationId xmlns:p14="http://schemas.microsoft.com/office/powerpoint/2010/main" val="2447997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Neural Architecture Search (NAS) </a:t>
            </a:r>
            <a:r>
              <a:rPr kumimoji="1" lang="en-US" altLang="ko-KR" sz="2800" dirty="0">
                <a:latin typeface="Spoqa Han Sans Neo" panose="020B0500000000000000" pitchFamily="34" charset="-128"/>
                <a:ea typeface="Spoqa Han Sans Neo" panose="020B0500000000000000" pitchFamily="34" charset="-128"/>
              </a:rPr>
              <a:t>– Search space: structured </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BDFF35FA-3ACA-6A44-96EC-D81156D90627}"/>
              </a:ext>
            </a:extLst>
          </p:cNvPr>
          <p:cNvSpPr txBox="1"/>
          <p:nvPr/>
        </p:nvSpPr>
        <p:spPr>
          <a:xfrm>
            <a:off x="3037629" y="12380026"/>
            <a:ext cx="15034254" cy="646331"/>
          </a:xfrm>
          <a:prstGeom prst="rect">
            <a:avLst/>
          </a:prstGeom>
          <a:noFill/>
        </p:spPr>
        <p:txBody>
          <a:bodyPr wrap="square">
            <a:spAutoFit/>
          </a:bodyPr>
          <a:lstStyle/>
          <a:p>
            <a:r>
              <a:rPr lang="en" altLang="ko-Kore-KR" dirty="0">
                <a:solidFill>
                  <a:srgbClr val="53585F"/>
                </a:solidFill>
                <a:latin typeface="Arial" panose="020B0604020202020204" pitchFamily="34" charset="0"/>
              </a:rPr>
              <a:t>Liu, </a:t>
            </a:r>
            <a:r>
              <a:rPr lang="en" altLang="ko-Kore-KR" dirty="0" err="1">
                <a:solidFill>
                  <a:srgbClr val="53585F"/>
                </a:solidFill>
                <a:latin typeface="Arial" panose="020B0604020202020204" pitchFamily="34" charset="0"/>
              </a:rPr>
              <a:t>Hanxiao</a:t>
            </a:r>
            <a:r>
              <a:rPr lang="en" altLang="ko-Kore-KR" dirty="0">
                <a:solidFill>
                  <a:srgbClr val="53585F"/>
                </a:solidFill>
                <a:latin typeface="Arial" panose="020B0604020202020204" pitchFamily="34" charset="0"/>
              </a:rPr>
              <a:t>, et al. "Hierarchical representations for efficient architecture search." </a:t>
            </a:r>
            <a:r>
              <a:rPr lang="en" altLang="ko-Kore-KR" dirty="0" err="1">
                <a:solidFill>
                  <a:srgbClr val="53585F"/>
                </a:solidFill>
                <a:latin typeface="Arial" panose="020B0604020202020204" pitchFamily="34" charset="0"/>
              </a:rPr>
              <a:t>arXiv</a:t>
            </a:r>
            <a:r>
              <a:rPr lang="en" altLang="ko-Kore-KR" dirty="0">
                <a:solidFill>
                  <a:srgbClr val="53585F"/>
                </a:solidFill>
                <a:latin typeface="Arial" panose="020B0604020202020204" pitchFamily="34" charset="0"/>
              </a:rPr>
              <a:t> preprint arXiv:1711.00436 (2017).</a:t>
            </a:r>
          </a:p>
          <a:p>
            <a:r>
              <a:rPr lang="en" altLang="ko-Kore-KR" dirty="0">
                <a:solidFill>
                  <a:srgbClr val="53585F"/>
                </a:solidFill>
                <a:latin typeface="Arial" panose="020B0604020202020204" pitchFamily="34" charset="0"/>
              </a:rPr>
              <a:t>Cai, Han, et al. "Path-level network transformation for efficient architecture search." International Conference on Machine Learning. PMLR, 2018..</a:t>
            </a:r>
            <a:endParaRPr lang="ko-Kore-KR" altLang="en-US" dirty="0">
              <a:solidFill>
                <a:srgbClr val="53585F"/>
              </a:solidFill>
            </a:endParaRPr>
          </a:p>
        </p:txBody>
      </p:sp>
      <p:pic>
        <p:nvPicPr>
          <p:cNvPr id="3" name="그림 2">
            <a:extLst>
              <a:ext uri="{FF2B5EF4-FFF2-40B4-BE49-F238E27FC236}">
                <a16:creationId xmlns:a16="http://schemas.microsoft.com/office/drawing/2014/main" id="{BE35EFCA-F6E5-7241-A3D3-C52C5713F235}"/>
              </a:ext>
            </a:extLst>
          </p:cNvPr>
          <p:cNvPicPr>
            <a:picLocks noChangeAspect="1"/>
          </p:cNvPicPr>
          <p:nvPr/>
        </p:nvPicPr>
        <p:blipFill>
          <a:blip r:embed="rId4"/>
          <a:stretch>
            <a:fillRect/>
          </a:stretch>
        </p:blipFill>
        <p:spPr>
          <a:xfrm>
            <a:off x="983282" y="3900173"/>
            <a:ext cx="10875709" cy="5859166"/>
          </a:xfrm>
          <a:prstGeom prst="rect">
            <a:avLst/>
          </a:prstGeom>
        </p:spPr>
      </p:pic>
      <p:sp>
        <p:nvSpPr>
          <p:cNvPr id="15" name="TextBox 14">
            <a:extLst>
              <a:ext uri="{FF2B5EF4-FFF2-40B4-BE49-F238E27FC236}">
                <a16:creationId xmlns:a16="http://schemas.microsoft.com/office/drawing/2014/main" id="{49B03BEC-828D-A04F-B5CF-DD7CA0EC7949}"/>
              </a:ext>
            </a:extLst>
          </p:cNvPr>
          <p:cNvSpPr txBox="1"/>
          <p:nvPr/>
        </p:nvSpPr>
        <p:spPr>
          <a:xfrm>
            <a:off x="3338806" y="10558064"/>
            <a:ext cx="15183111" cy="757195"/>
          </a:xfrm>
          <a:prstGeom prst="rect">
            <a:avLst/>
          </a:prstGeom>
          <a:noFill/>
        </p:spPr>
        <p:txBody>
          <a:bodyPr wrap="square">
            <a:spAutoFit/>
          </a:bodyPr>
          <a:lstStyle/>
          <a:p>
            <a:pPr>
              <a:lnSpc>
                <a:spcPct val="150000"/>
              </a:lnSpc>
            </a:pPr>
            <a:r>
              <a:rPr lang="en-US" altLang="ko-Kore-KR" sz="3200" dirty="0">
                <a:solidFill>
                  <a:srgbClr val="53585F"/>
                </a:solidFill>
                <a:latin typeface="Spoqa Han Sans Neo" panose="020B0500000000000000" pitchFamily="34" charset="-128"/>
                <a:ea typeface="Spoqa Han Sans Neo" panose="020B0500000000000000" pitchFamily="34" charset="-128"/>
              </a:rPr>
              <a:t>Direct acyclic graph </a:t>
            </a:r>
            <a:r>
              <a:rPr lang="ko-Kore-KR" altLang="en-US" sz="3200" dirty="0">
                <a:solidFill>
                  <a:srgbClr val="53585F"/>
                </a:solidFill>
                <a:latin typeface="Spoqa Han Sans Neo" panose="020B0500000000000000" pitchFamily="34" charset="-128"/>
                <a:ea typeface="Spoqa Han Sans Neo" panose="020B0500000000000000" pitchFamily="34" charset="-128"/>
              </a:rPr>
              <a:t>형태나 </a:t>
            </a:r>
            <a:r>
              <a:rPr lang="en-US" altLang="ko-Kore-KR" sz="3200" dirty="0">
                <a:solidFill>
                  <a:srgbClr val="53585F"/>
                </a:solidFill>
                <a:latin typeface="Spoqa Han Sans Neo" panose="020B0500000000000000" pitchFamily="34" charset="-128"/>
                <a:ea typeface="Spoqa Han Sans Neo" panose="020B0500000000000000" pitchFamily="34" charset="-128"/>
              </a:rPr>
              <a:t>Tree</a:t>
            </a:r>
            <a:r>
              <a:rPr lang="ko-Kore-KR" altLang="en-US" sz="3200" dirty="0">
                <a:solidFill>
                  <a:srgbClr val="53585F"/>
                </a:solidFill>
                <a:latin typeface="Spoqa Han Sans Neo" panose="020B0500000000000000" pitchFamily="34" charset="-128"/>
                <a:ea typeface="Spoqa Han Sans Neo" panose="020B0500000000000000" pitchFamily="34" charset="-128"/>
              </a:rPr>
              <a:t>구조 형태로 구조를 잡는 방식도 존재</a:t>
            </a:r>
            <a:r>
              <a:rPr lang="en-US" altLang="ko-Kore-KR" sz="3200" dirty="0">
                <a:solidFill>
                  <a:srgbClr val="53585F"/>
                </a:solidFill>
                <a:latin typeface="Spoqa Han Sans Neo" panose="020B0500000000000000" pitchFamily="34" charset="-128"/>
                <a:ea typeface="Spoqa Han Sans Neo" panose="020B0500000000000000" pitchFamily="34" charset="-128"/>
              </a:rPr>
              <a:t>! </a:t>
            </a:r>
            <a:endParaRPr lang="ko-Kore-KR" altLang="en-US" sz="3200" dirty="0">
              <a:solidFill>
                <a:srgbClr val="53585F"/>
              </a:solidFill>
              <a:latin typeface="Spoqa Han Sans Neo" panose="020B0500000000000000" pitchFamily="34" charset="-128"/>
              <a:ea typeface="Spoqa Han Sans Neo" panose="020B0500000000000000" pitchFamily="34" charset="-128"/>
            </a:endParaRPr>
          </a:p>
        </p:txBody>
      </p:sp>
      <p:pic>
        <p:nvPicPr>
          <p:cNvPr id="5" name="그림 4">
            <a:extLst>
              <a:ext uri="{FF2B5EF4-FFF2-40B4-BE49-F238E27FC236}">
                <a16:creationId xmlns:a16="http://schemas.microsoft.com/office/drawing/2014/main" id="{08A693FD-1AA1-7543-BCC4-0BD9045AFC81}"/>
              </a:ext>
            </a:extLst>
          </p:cNvPr>
          <p:cNvPicPr>
            <a:picLocks noChangeAspect="1"/>
          </p:cNvPicPr>
          <p:nvPr/>
        </p:nvPicPr>
        <p:blipFill>
          <a:blip r:embed="rId5"/>
          <a:stretch>
            <a:fillRect/>
          </a:stretch>
        </p:blipFill>
        <p:spPr>
          <a:xfrm>
            <a:off x="11263566" y="3900171"/>
            <a:ext cx="13185555" cy="4037206"/>
          </a:xfrm>
          <a:prstGeom prst="rect">
            <a:avLst/>
          </a:prstGeom>
        </p:spPr>
      </p:pic>
    </p:spTree>
    <p:extLst>
      <p:ext uri="{BB962C8B-B14F-4D97-AF65-F5344CB8AC3E}">
        <p14:creationId xmlns:p14="http://schemas.microsoft.com/office/powerpoint/2010/main" val="283156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Neural Architecture Search (NAS) </a:t>
            </a:r>
            <a:r>
              <a:rPr kumimoji="1" lang="en-US" altLang="ko-KR" sz="2800" dirty="0">
                <a:latin typeface="Spoqa Han Sans Neo" panose="020B0500000000000000" pitchFamily="34" charset="-128"/>
                <a:ea typeface="Spoqa Han Sans Neo" panose="020B0500000000000000" pitchFamily="34" charset="-128"/>
              </a:rPr>
              <a:t>– Search algorithm – </a:t>
            </a:r>
            <a:r>
              <a:rPr kumimoji="1" lang="ko-KR" altLang="en-US" sz="2800" dirty="0">
                <a:latin typeface="Spoqa Han Sans Neo" panose="020B0500000000000000" pitchFamily="34" charset="-128"/>
                <a:ea typeface="Spoqa Han Sans Neo" panose="020B0500000000000000" pitchFamily="34" charset="-128"/>
              </a:rPr>
              <a:t>최초</a:t>
            </a:r>
            <a:r>
              <a:rPr kumimoji="1" lang="en-US" altLang="ko-KR" sz="2800" dirty="0">
                <a:latin typeface="Spoqa Han Sans Neo" panose="020B0500000000000000" pitchFamily="34" charset="-128"/>
                <a:ea typeface="Spoqa Han Sans Neo" panose="020B0500000000000000" pitchFamily="34" charset="-128"/>
              </a:rPr>
              <a:t>? </a:t>
            </a:r>
            <a:r>
              <a:rPr kumimoji="1" lang="ko-KR" altLang="en-US" sz="2800" dirty="0">
                <a:latin typeface="Spoqa Han Sans Neo" panose="020B0500000000000000" pitchFamily="34" charset="-128"/>
                <a:ea typeface="Spoqa Han Sans Neo" panose="020B0500000000000000" pitchFamily="34" charset="-128"/>
              </a:rPr>
              <a:t>강화 학습 </a:t>
            </a:r>
            <a:r>
              <a:rPr kumimoji="1" lang="en-US" altLang="ko-KR" sz="2800" dirty="0">
                <a:latin typeface="Spoqa Han Sans Neo" panose="020B0500000000000000" pitchFamily="34" charset="-128"/>
                <a:ea typeface="Spoqa Han Sans Neo" panose="020B0500000000000000" pitchFamily="34" charset="-128"/>
              </a:rPr>
              <a:t>(RL) </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BDFF35FA-3ACA-6A44-96EC-D81156D90627}"/>
              </a:ext>
            </a:extLst>
          </p:cNvPr>
          <p:cNvSpPr txBox="1"/>
          <p:nvPr/>
        </p:nvSpPr>
        <p:spPr>
          <a:xfrm>
            <a:off x="4236509" y="11168620"/>
            <a:ext cx="15034254" cy="369332"/>
          </a:xfrm>
          <a:prstGeom prst="rect">
            <a:avLst/>
          </a:prstGeom>
          <a:noFill/>
        </p:spPr>
        <p:txBody>
          <a:bodyPr wrap="square">
            <a:spAutoFit/>
          </a:bodyPr>
          <a:lstStyle/>
          <a:p>
            <a:r>
              <a:rPr lang="en" altLang="ko-Kore-KR" dirty="0" err="1">
                <a:solidFill>
                  <a:srgbClr val="53585F"/>
                </a:solidFill>
                <a:latin typeface="Arial" panose="020B0604020202020204" pitchFamily="34" charset="0"/>
              </a:rPr>
              <a:t>Zoph</a:t>
            </a:r>
            <a:r>
              <a:rPr lang="en" altLang="ko-Kore-KR" dirty="0">
                <a:solidFill>
                  <a:srgbClr val="53585F"/>
                </a:solidFill>
                <a:latin typeface="Arial" panose="020B0604020202020204" pitchFamily="34" charset="0"/>
              </a:rPr>
              <a:t>, Barret, and Quoc V. Le. "Neural architecture search with reinforcement learning." </a:t>
            </a:r>
            <a:r>
              <a:rPr lang="en" altLang="ko-Kore-KR" dirty="0" err="1">
                <a:solidFill>
                  <a:srgbClr val="53585F"/>
                </a:solidFill>
                <a:latin typeface="Arial" panose="020B0604020202020204" pitchFamily="34" charset="0"/>
              </a:rPr>
              <a:t>arXiv</a:t>
            </a:r>
            <a:r>
              <a:rPr lang="en" altLang="ko-Kore-KR" dirty="0">
                <a:solidFill>
                  <a:srgbClr val="53585F"/>
                </a:solidFill>
                <a:latin typeface="Arial" panose="020B0604020202020204" pitchFamily="34" charset="0"/>
              </a:rPr>
              <a:t> preprint arXiv:1611.01578 (2016).</a:t>
            </a:r>
            <a:endParaRPr lang="ko-Kore-KR" altLang="en-US" dirty="0">
              <a:solidFill>
                <a:srgbClr val="53585F"/>
              </a:solidFill>
            </a:endParaRPr>
          </a:p>
        </p:txBody>
      </p:sp>
      <p:pic>
        <p:nvPicPr>
          <p:cNvPr id="4" name="그림 3">
            <a:extLst>
              <a:ext uri="{FF2B5EF4-FFF2-40B4-BE49-F238E27FC236}">
                <a16:creationId xmlns:a16="http://schemas.microsoft.com/office/drawing/2014/main" id="{64C4A638-3797-984E-BE50-8227F2EFA699}"/>
              </a:ext>
            </a:extLst>
          </p:cNvPr>
          <p:cNvPicPr>
            <a:picLocks noChangeAspect="1"/>
          </p:cNvPicPr>
          <p:nvPr/>
        </p:nvPicPr>
        <p:blipFill rotWithShape="1">
          <a:blip r:embed="rId4"/>
          <a:srcRect t="4023" b="20429"/>
          <a:stretch/>
        </p:blipFill>
        <p:spPr>
          <a:xfrm>
            <a:off x="13343778" y="2918269"/>
            <a:ext cx="11038634" cy="4771004"/>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3970BDB-07C7-5441-87F5-1A4417857161}"/>
                  </a:ext>
                </a:extLst>
              </p:cNvPr>
              <p:cNvSpPr txBox="1"/>
              <p:nvPr/>
            </p:nvSpPr>
            <p:spPr>
              <a:xfrm>
                <a:off x="1891276" y="2959139"/>
                <a:ext cx="17664415" cy="10227287"/>
              </a:xfrm>
              <a:prstGeom prst="rect">
                <a:avLst/>
              </a:prstGeom>
              <a:noFill/>
            </p:spPr>
            <p:txBody>
              <a:bodyPr wrap="square">
                <a:spAutoFit/>
              </a:bodyPr>
              <a:lstStyle/>
              <a:p>
                <a:pPr>
                  <a:lnSpc>
                    <a:spcPct val="150000"/>
                  </a:lnSpc>
                </a:pPr>
                <a:r>
                  <a:rPr lang="en-US" altLang="ko-KR" sz="3200" b="1" dirty="0">
                    <a:solidFill>
                      <a:srgbClr val="53585F"/>
                    </a:solidFill>
                    <a:effectLst/>
                    <a:latin typeface="Spoqa Han Sans Neo Bold" panose="020B0500000000000000" pitchFamily="34" charset="-128"/>
                    <a:ea typeface="Spoqa Han Sans Neo Bold" panose="020B0500000000000000" pitchFamily="34" charset="-128"/>
                  </a:rPr>
                  <a:t>Action space</a:t>
                </a:r>
                <a:r>
                  <a:rPr lang="en-US" altLang="ko-KR" sz="3200" dirty="0">
                    <a:solidFill>
                      <a:srgbClr val="53585F"/>
                    </a:solidFill>
                    <a:effectLst/>
                    <a:latin typeface="Spoqa Han Sans Neo" panose="020B0500000000000000" pitchFamily="34" charset="-128"/>
                    <a:ea typeface="Spoqa Han Sans Neo" panose="020B0500000000000000" pitchFamily="34" charset="-128"/>
                  </a:rPr>
                  <a:t>: child network</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정의하기 위한 토큰 목록</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nSpc>
                    <a:spcPct val="150000"/>
                  </a:lnSpc>
                </a:pPr>
                <a:r>
                  <a:rPr lang="en-US" altLang="ko-KR" sz="3200" dirty="0">
                    <a:solidFill>
                      <a:srgbClr val="53585F"/>
                    </a:solidFill>
                    <a:latin typeface="Spoqa Han Sans Neo" panose="020B0500000000000000" pitchFamily="34" charset="-128"/>
                    <a:ea typeface="Spoqa Han Sans Neo" panose="020B0500000000000000" pitchFamily="34" charset="-128"/>
                  </a:rPr>
                  <a:t>T: token</a:t>
                </a:r>
                <a:r>
                  <a:rPr lang="ko-KR" altLang="en-US" sz="3200" dirty="0">
                    <a:solidFill>
                      <a:srgbClr val="53585F"/>
                    </a:solidFill>
                    <a:latin typeface="Spoqa Han Sans Neo" panose="020B0500000000000000" pitchFamily="34" charset="-128"/>
                    <a:ea typeface="Spoqa Han Sans Neo" panose="020B0500000000000000" pitchFamily="34" charset="-128"/>
                  </a:rPr>
                  <a:t>의 수</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US" altLang="ko-KR" sz="3200" b="1" dirty="0">
                    <a:solidFill>
                      <a:srgbClr val="53585F"/>
                    </a:solidFill>
                    <a:latin typeface="Spoqa Han Sans Neo Bold" panose="020B0500000000000000" pitchFamily="34" charset="-128"/>
                    <a:ea typeface="Spoqa Han Sans Neo Bold" panose="020B0500000000000000" pitchFamily="34" charset="-128"/>
                  </a:rPr>
                  <a:t>Controller (RNN):</a:t>
                </a:r>
                <a:r>
                  <a:rPr lang="ko-KR" altLang="en-US" sz="3200" b="1" dirty="0">
                    <a:solidFill>
                      <a:srgbClr val="53585F"/>
                    </a:solidFill>
                    <a:latin typeface="Spoqa Han Sans Neo Bold" panose="020B0500000000000000" pitchFamily="34" charset="-128"/>
                    <a:ea typeface="Spoqa Han Sans Neo Bold"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rPr>
                  <a:t>A</a:t>
                </a:r>
                <a:r>
                  <a:rPr lang="en-US" altLang="ko-KR" sz="3200" dirty="0">
                    <a:solidFill>
                      <a:srgbClr val="53585F"/>
                    </a:solidFill>
                    <a:effectLst/>
                    <a:latin typeface="Spoqa Han Sans Neo" panose="020B0500000000000000" pitchFamily="34" charset="-128"/>
                    <a:ea typeface="Spoqa Han Sans Neo" panose="020B0500000000000000" pitchFamily="34" charset="-128"/>
                  </a:rPr>
                  <a:t>ction</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a:t>
                </a:r>
                <a:r>
                  <a:rPr lang="en-US" altLang="ko-KR" sz="3200" dirty="0">
                    <a:solidFill>
                      <a:srgbClr val="53585F"/>
                    </a:solidFill>
                    <a:effectLst/>
                    <a:latin typeface="Spoqa Han Sans Neo" panose="020B0500000000000000" pitchFamily="34" charset="-128"/>
                    <a:ea typeface="Spoqa Han Sans Neo" panose="020B0500000000000000" pitchFamily="34" charset="-128"/>
                  </a:rPr>
                  <a:t>return</a:t>
                </a:r>
                <a:r>
                  <a:rPr lang="ko-KR" altLang="en-US" sz="3200" dirty="0">
                    <a:solidFill>
                      <a:srgbClr val="53585F"/>
                    </a:solidFill>
                    <a:effectLst/>
                    <a:latin typeface="Spoqa Han Sans Neo" panose="020B0500000000000000" pitchFamily="34" charset="-128"/>
                    <a:ea typeface="Spoqa Han Sans Neo" panose="020B0500000000000000" pitchFamily="34" charset="-128"/>
                  </a:rPr>
                  <a:t>한다</a:t>
                </a:r>
                <a:r>
                  <a:rPr lang="en-US" altLang="ko-KR" sz="3200" dirty="0">
                    <a:solidFill>
                      <a:srgbClr val="53585F"/>
                    </a:solidFill>
                    <a:latin typeface="Spoqa Han Sans Neo" panose="020B0500000000000000" pitchFamily="34" charset="-128"/>
                    <a:ea typeface="Spoqa Han Sans Neo" panose="020B0500000000000000" pitchFamily="34" charset="-128"/>
                  </a:rPr>
                  <a:t>!</a:t>
                </a:r>
                <a:br>
                  <a:rPr lang="ko-KR" altLang="en-US" sz="3200" dirty="0">
                    <a:solidFill>
                      <a:srgbClr val="53585F"/>
                    </a:solidFill>
                    <a:latin typeface="Spoqa Han Sans Neo" panose="020B0500000000000000" pitchFamily="34" charset="-128"/>
                    <a:ea typeface="Spoqa Han Sans Neo" panose="020B0500000000000000" pitchFamily="34" charset="-128"/>
                  </a:rPr>
                </a:b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US" altLang="ko-KR" sz="3200" b="1" dirty="0">
                    <a:solidFill>
                      <a:srgbClr val="53585F"/>
                    </a:solidFill>
                    <a:effectLst/>
                    <a:latin typeface="Spoqa Han Sans Neo Bold" panose="020B0500000000000000" pitchFamily="34" charset="-128"/>
                    <a:ea typeface="Spoqa Han Sans Neo Bold" panose="020B0500000000000000" pitchFamily="34" charset="-128"/>
                  </a:rPr>
                  <a:t>Reward</a:t>
                </a:r>
                <a:r>
                  <a:rPr lang="en-US" altLang="ko-KR" sz="3200" dirty="0">
                    <a:solidFill>
                      <a:srgbClr val="53585F"/>
                    </a:solidFill>
                    <a:effectLst/>
                    <a:latin typeface="Spoqa Han Sans Neo" panose="020B0500000000000000" pitchFamily="34" charset="-128"/>
                    <a:ea typeface="Spoqa Han Sans Neo" panose="020B0500000000000000" pitchFamily="34" charset="-128"/>
                  </a:rPr>
                  <a:t>: child network</a:t>
                </a:r>
                <a:r>
                  <a:rPr lang="ko-KR" altLang="en-US" sz="3200" dirty="0">
                    <a:solidFill>
                      <a:srgbClr val="53585F"/>
                    </a:solidFill>
                    <a:effectLst/>
                    <a:latin typeface="Spoqa Han Sans Neo" panose="020B0500000000000000" pitchFamily="34" charset="-128"/>
                    <a:ea typeface="Spoqa Han Sans Neo" panose="020B0500000000000000" pitchFamily="34" charset="-128"/>
                  </a:rPr>
                  <a:t>의 </a:t>
                </a:r>
                <a:r>
                  <a:rPr lang="en-US" altLang="ko-KR" sz="3200" dirty="0">
                    <a:solidFill>
                      <a:srgbClr val="53585F"/>
                    </a:solidFill>
                    <a:effectLst/>
                    <a:latin typeface="Spoqa Han Sans Neo" panose="020B0500000000000000" pitchFamily="34" charset="-128"/>
                    <a:ea typeface="Spoqa Han Sans Neo" panose="020B0500000000000000" pitchFamily="34" charset="-128"/>
                  </a:rPr>
                  <a:t>tuning</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마친 후에 얻어지는 </a:t>
                </a:r>
                <a:br>
                  <a:rPr lang="en-US" altLang="ko-KR" sz="3200" dirty="0">
                    <a:solidFill>
                      <a:srgbClr val="53585F"/>
                    </a:solidFill>
                    <a:effectLst/>
                    <a:latin typeface="Spoqa Han Sans Neo" panose="020B0500000000000000" pitchFamily="34" charset="-128"/>
                    <a:ea typeface="Spoqa Han Sans Neo" panose="020B0500000000000000" pitchFamily="34" charset="-128"/>
                  </a:rPr>
                </a:br>
                <a:r>
                  <a:rPr lang="en-US" altLang="ko-KR" sz="3200" dirty="0">
                    <a:solidFill>
                      <a:srgbClr val="53585F"/>
                    </a:solidFill>
                    <a:effectLst/>
                    <a:latin typeface="Spoqa Han Sans Neo" panose="020B0500000000000000" pitchFamily="34" charset="-128"/>
                    <a:ea typeface="Spoqa Han Sans Neo" panose="020B0500000000000000" pitchFamily="34" charset="-128"/>
                  </a:rPr>
                  <a:t>accuracy</a:t>
                </a:r>
                <a:r>
                  <a:rPr lang="ko-KR" altLang="en-US" sz="3200" dirty="0">
                    <a:solidFill>
                      <a:srgbClr val="53585F"/>
                    </a:solidFill>
                    <a:latin typeface="Spoqa Han Sans Neo" panose="020B0500000000000000" pitchFamily="34" charset="-128"/>
                    <a:ea typeface="Spoqa Han Sans Neo" panose="020B0500000000000000" pitchFamily="34" charset="-128"/>
                  </a:rPr>
                  <a:t>을</a:t>
                </a:r>
                <a:r>
                  <a:rPr lang="ko-KR" altLang="en-US" sz="3200" dirty="0">
                    <a:solidFill>
                      <a:srgbClr val="53585F"/>
                    </a:solidFill>
                    <a:effectLst/>
                    <a:latin typeface="Spoqa Han Sans Neo" panose="020B0500000000000000" pitchFamily="34" charset="-128"/>
                    <a:ea typeface="Spoqa Han Sans Neo" panose="020B0500000000000000" pitchFamily="34" charset="-128"/>
                  </a:rPr>
                  <a:t> </a:t>
                </a:r>
                <a:r>
                  <a:rPr lang="en-US" altLang="ko-KR" sz="3200" dirty="0">
                    <a:solidFill>
                      <a:srgbClr val="53585F"/>
                    </a:solidFill>
                    <a:effectLst/>
                    <a:latin typeface="Spoqa Han Sans Neo" panose="020B0500000000000000" pitchFamily="34" charset="-128"/>
                    <a:ea typeface="Spoqa Han Sans Neo" panose="020B0500000000000000" pitchFamily="34" charset="-128"/>
                  </a:rPr>
                  <a:t>reward</a:t>
                </a:r>
                <a:r>
                  <a:rPr lang="ko-KR" altLang="en-US" sz="3200" dirty="0">
                    <a:solidFill>
                      <a:srgbClr val="53585F"/>
                    </a:solidFill>
                    <a:effectLst/>
                    <a:latin typeface="Spoqa Han Sans Neo" panose="020B0500000000000000" pitchFamily="34" charset="-128"/>
                    <a:ea typeface="Spoqa Han Sans Neo" panose="020B0500000000000000" pitchFamily="34" charset="-128"/>
                  </a:rPr>
                  <a:t>로 삼는다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nSpc>
                    <a:spcPct val="150000"/>
                  </a:lnSpc>
                </a:pP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r>
                  <a:rPr lang="en-US" altLang="ko-KR" sz="3200" b="1" dirty="0">
                    <a:solidFill>
                      <a:srgbClr val="53585F"/>
                    </a:solidFill>
                    <a:latin typeface="Spoqa Han Sans Neo Bold" panose="020B0500000000000000" pitchFamily="34" charset="-128"/>
                    <a:ea typeface="Spoqa Han Sans Neo Bold" panose="020B0500000000000000" pitchFamily="34" charset="-128"/>
                  </a:rPr>
                  <a:t>Loss</a:t>
                </a:r>
                <a:r>
                  <a:rPr lang="en-US" altLang="ko-KR" sz="3200" b="1" dirty="0">
                    <a:solidFill>
                      <a:srgbClr val="53585F"/>
                    </a:solidFill>
                    <a:effectLst/>
                    <a:latin typeface="Spoqa Han Sans Neo Bold" panose="020B0500000000000000" pitchFamily="34" charset="-128"/>
                    <a:ea typeface="Spoqa Han Sans Neo Bold" panose="020B0500000000000000" pitchFamily="34" charset="-128"/>
                  </a:rPr>
                  <a:t>: </a:t>
                </a:r>
                <a:r>
                  <a:rPr lang="en-US" altLang="ko-KR" sz="3200" dirty="0">
                    <a:solidFill>
                      <a:srgbClr val="53585F"/>
                    </a:solidFill>
                    <a:effectLst/>
                    <a:latin typeface="Spoqa Han Sans Neo" panose="020B0500000000000000" pitchFamily="34" charset="-128"/>
                    <a:ea typeface="Spoqa Han Sans Neo" panose="020B0500000000000000" pitchFamily="34" charset="-128"/>
                  </a:rPr>
                  <a:t>REINFORCE </a:t>
                </a:r>
                <a:r>
                  <a:rPr lang="ko-KR" altLang="en-US" sz="3200" dirty="0">
                    <a:solidFill>
                      <a:srgbClr val="53585F"/>
                    </a:solidFill>
                    <a:effectLst/>
                    <a:latin typeface="Spoqa Han Sans Neo" panose="020B0500000000000000" pitchFamily="34" charset="-128"/>
                    <a:ea typeface="Spoqa Han Sans Neo" panose="020B0500000000000000" pitchFamily="34" charset="-128"/>
                  </a:rPr>
                  <a:t>알고리즘</a:t>
                </a:r>
                <a:r>
                  <a:rPr lang="en-US" altLang="ko-KR" sz="3200" dirty="0">
                    <a:solidFill>
                      <a:srgbClr val="53585F"/>
                    </a:solidFill>
                    <a:effectLst/>
                    <a:latin typeface="Spoqa Han Sans Neo" panose="020B0500000000000000" pitchFamily="34" charset="-128"/>
                    <a:ea typeface="Spoqa Han Sans Neo" panose="020B0500000000000000" pitchFamily="34" charset="-128"/>
                  </a:rPr>
                  <a:t>(loss)</a:t>
                </a:r>
                <a:r>
                  <a:rPr lang="ko-KR" altLang="en-US" sz="3200" dirty="0">
                    <a:solidFill>
                      <a:srgbClr val="53585F"/>
                    </a:solidFill>
                    <a:effectLst/>
                    <a:latin typeface="Spoqa Han Sans Neo" panose="020B0500000000000000" pitchFamily="34" charset="-128"/>
                    <a:ea typeface="Spoqa Han Sans Neo" panose="020B0500000000000000" pitchFamily="34" charset="-128"/>
                  </a:rPr>
                  <a:t>로 </a:t>
                </a:r>
                <a:r>
                  <a:rPr lang="en-US" altLang="ko-KR" sz="3200" dirty="0">
                    <a:solidFill>
                      <a:srgbClr val="53585F"/>
                    </a:solidFill>
                    <a:effectLst/>
                    <a:latin typeface="Spoqa Han Sans Neo" panose="020B0500000000000000" pitchFamily="34" charset="-128"/>
                    <a:ea typeface="Spoqa Han Sans Neo" panose="020B0500000000000000" pitchFamily="34" charset="-128"/>
                  </a:rPr>
                  <a:t>controller</a:t>
                </a:r>
                <a:r>
                  <a:rPr lang="ko-KR" altLang="en-US" sz="3200" dirty="0">
                    <a:solidFill>
                      <a:srgbClr val="53585F"/>
                    </a:solidFill>
                    <a:effectLst/>
                    <a:latin typeface="Spoqa Han Sans Neo" panose="020B0500000000000000" pitchFamily="34" charset="-128"/>
                    <a:ea typeface="Spoqa Han Sans Neo" panose="020B0500000000000000" pitchFamily="34" charset="-128"/>
                  </a:rPr>
                  <a:t>의 </a:t>
                </a:r>
                <a:r>
                  <a:rPr lang="en-US" altLang="ko-KR" sz="3200" dirty="0">
                    <a:solidFill>
                      <a:srgbClr val="53585F"/>
                    </a:solidFill>
                    <a:effectLst/>
                    <a:latin typeface="Spoqa Han Sans Neo" panose="020B0500000000000000" pitchFamily="34" charset="-128"/>
                    <a:ea typeface="Spoqa Han Sans Neo" panose="020B0500000000000000" pitchFamily="34" charset="-128"/>
                  </a:rPr>
                  <a:t>parameter</a:t>
                </a:r>
                <a:r>
                  <a:rPr lang="en-US" altLang="ko-KR" sz="3200" dirty="0">
                    <a:solidFill>
                      <a:srgbClr val="53585F"/>
                    </a:solidFill>
                    <a:latin typeface="Spoqa Han Sans Neo" panose="020B0500000000000000" pitchFamily="34" charset="-128"/>
                    <a:ea typeface="Spoqa Han Sans Neo" panose="020B0500000000000000" pitchFamily="34" charset="-128"/>
                  </a:rPr>
                  <a:t>(</a:t>
                </a:r>
                <a14:m>
                  <m:oMath xmlns:m="http://schemas.openxmlformats.org/officeDocument/2006/math">
                    <m:r>
                      <a:rPr lang="en-US" altLang="ko-KR" sz="3200" b="0" i="1" smtClean="0">
                        <a:solidFill>
                          <a:srgbClr val="53585F"/>
                        </a:solidFill>
                        <a:latin typeface="Cambria Math" panose="02040503050406030204" pitchFamily="18" charset="0"/>
                        <a:ea typeface="Spoqa Han Sans Neo Bold" panose="020B0500000000000000" pitchFamily="34" charset="-128"/>
                      </a:rPr>
                      <m:t>𝜃</m:t>
                    </m:r>
                  </m:oMath>
                </a14:m>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을</a:t>
                </a:r>
                <a:r>
                  <a:rPr lang="ko-KR" altLang="en-US" sz="3200" dirty="0">
                    <a:solidFill>
                      <a:srgbClr val="53585F"/>
                    </a:solidFill>
                    <a:effectLst/>
                    <a:latin typeface="Spoqa Han Sans Neo" panose="020B0500000000000000" pitchFamily="34" charset="-128"/>
                    <a:ea typeface="Spoqa Han Sans Neo" panose="020B0500000000000000" pitchFamily="34" charset="-128"/>
                  </a:rPr>
                  <a:t> 최적화한다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571500" indent="-571500">
                  <a:buFont typeface="Wingdings" pitchFamily="2" charset="2"/>
                  <a:buChar char="à"/>
                </a:pPr>
                <a:endParaRPr lang="en-US" altLang="ko-KR" sz="3200" b="1" dirty="0">
                  <a:solidFill>
                    <a:srgbClr val="53585F"/>
                  </a:solidFill>
                  <a:latin typeface="Spoqa Han Sans Neo Bold" panose="020B0500000000000000" pitchFamily="34" charset="-128"/>
                  <a:ea typeface="Spoqa Han Sans Neo Bold" panose="020B0500000000000000" pitchFamily="34" charset="-128"/>
                </a:endParaRPr>
              </a:p>
              <a:p>
                <a:pPr marL="571500" indent="-571500">
                  <a:buFont typeface="Wingdings" pitchFamily="2" charset="2"/>
                  <a:buChar char="à"/>
                </a:pPr>
                <a:r>
                  <a:rPr lang="en-US" altLang="ko-KR" sz="3200" b="1" dirty="0">
                    <a:solidFill>
                      <a:srgbClr val="53585F"/>
                    </a:solidFill>
                    <a:latin typeface="Spoqa Han Sans Neo Bold" panose="020B0500000000000000" pitchFamily="34" charset="-128"/>
                    <a:ea typeface="Spoqa Han Sans Neo Bold" panose="020B0500000000000000" pitchFamily="34" charset="-128"/>
                  </a:rPr>
                  <a:t>Expected rewar</a:t>
                </a:r>
                <a:r>
                  <a:rPr lang="en-US" altLang="ko-KR" sz="3200" b="1" dirty="0">
                    <a:solidFill>
                      <a:srgbClr val="53585F"/>
                    </a:solidFill>
                    <a:latin typeface="Spoqa Han Sans Neo Bold" panose="020B0500000000000000" pitchFamily="34" charset="-128"/>
                    <a:ea typeface="Spoqa Han Sans Neo Bold" panose="020B0500000000000000" pitchFamily="34" charset="-128"/>
                  </a:rPr>
                  <a:t>d</a:t>
                </a:r>
                <a:r>
                  <a:rPr lang="en-US" altLang="ko-KR" sz="3200" b="1" dirty="0">
                    <a:solidFill>
                      <a:srgbClr val="53585F"/>
                    </a:solidFill>
                    <a:effectLst/>
                    <a:latin typeface="Spoqa Han Sans Neo Bold" panose="020B0500000000000000" pitchFamily="34" charset="-128"/>
                    <a:ea typeface="Spoqa Han Sans Neo Bold" panose="020B0500000000000000" pitchFamily="34" charset="-128"/>
                  </a:rPr>
                  <a:t>(</a:t>
                </a:r>
                <a:r>
                  <a:rPr lang="ko-KR" altLang="en-US" sz="3200" b="1" dirty="0">
                    <a:solidFill>
                      <a:srgbClr val="53585F"/>
                    </a:solidFill>
                    <a:effectLst/>
                    <a:latin typeface="Spoqa Han Sans Neo Bold" panose="020B0500000000000000" pitchFamily="34" charset="-128"/>
                    <a:ea typeface="Spoqa Han Sans Neo Bold" panose="020B0500000000000000" pitchFamily="34" charset="-128"/>
                  </a:rPr>
                  <a:t>높은 정확도</a:t>
                </a:r>
                <a:r>
                  <a:rPr lang="en-US" altLang="ko-KR" sz="3200" b="1" dirty="0">
                    <a:solidFill>
                      <a:srgbClr val="53585F"/>
                    </a:solidFill>
                    <a:effectLst/>
                    <a:latin typeface="Spoqa Han Sans Neo Bold" panose="020B0500000000000000" pitchFamily="34" charset="-128"/>
                    <a:ea typeface="Spoqa Han Sans Neo Bold" panose="020B0500000000000000" pitchFamily="34" charset="-128"/>
                  </a:rPr>
                  <a:t>)</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극대화</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아래의 목적 함수의 기울기를 업데이트 한다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endParaRPr lang="en-US" altLang="ko-KR" sz="1600" dirty="0">
                  <a:solidFill>
                    <a:srgbClr val="53585F"/>
                  </a:solidFill>
                  <a:effectLst/>
                  <a:latin typeface="Spoqa Han Sans Neo" panose="020B0500000000000000" pitchFamily="34" charset="-128"/>
                  <a:ea typeface="Spoqa Han Sans Neo" panose="020B0500000000000000" pitchFamily="34" charset="-128"/>
                </a:endParaRPr>
              </a:p>
              <a:p>
                <a14:m>
                  <m:oMathPara xmlns:m="http://schemas.openxmlformats.org/officeDocument/2006/math">
                    <m:oMathParaPr>
                      <m:jc m:val="centerGroup"/>
                    </m:oMathParaPr>
                    <m:oMath xmlns:m="http://schemas.openxmlformats.org/officeDocument/2006/math">
                      <m:sSub>
                        <m:sSub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sSubPr>
                        <m:e>
                          <m:r>
                            <m:rPr>
                              <m:sty m:val="p"/>
                            </m:rPr>
                            <a:rPr lang="en-US" altLang="ko-KR" sz="3200" b="0" i="0" smtClean="0">
                              <a:solidFill>
                                <a:srgbClr val="53585F"/>
                              </a:solidFill>
                              <a:effectLst/>
                              <a:latin typeface="Cambria Math" panose="02040503050406030204" pitchFamily="18" charset="0"/>
                              <a:ea typeface="Spoqa Han Sans Neo Bold" panose="020B0500000000000000" pitchFamily="34" charset="-128"/>
                            </a:rPr>
                            <m:t>∇</m:t>
                          </m:r>
                        </m:e>
                        <m: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𝜃</m:t>
                          </m:r>
                        </m:sub>
                      </m:s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𝐽</m:t>
                      </m:r>
                      <m:d>
                        <m:d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𝜃</m:t>
                          </m:r>
                        </m:e>
                      </m:d>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nary>
                        <m:naryPr>
                          <m:chr m:val="∑"/>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naryPr>
                        <m: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𝑖</m:t>
                          </m:r>
                        </m:sub>
                        <m:sup>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𝑇</m:t>
                          </m:r>
                        </m:sup>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𝐸</m:t>
                          </m:r>
                        </m:e>
                      </m:nary>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sSub>
                        <m:sSub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sSubPr>
                        <m:e>
                          <m:r>
                            <m:rPr>
                              <m:sty m:val="p"/>
                            </m:rPr>
                            <a:rPr lang="en-US" altLang="ko-KR" sz="3200" b="0" i="0" smtClean="0">
                              <a:solidFill>
                                <a:srgbClr val="53585F"/>
                              </a:solidFill>
                              <a:effectLst/>
                              <a:latin typeface="Cambria Math" panose="02040503050406030204" pitchFamily="18" charset="0"/>
                              <a:ea typeface="Spoqa Han Sans Neo" panose="020B0500000000000000" pitchFamily="34" charset="-128"/>
                            </a:rPr>
                            <m:t>∇</m:t>
                          </m:r>
                        </m:e>
                        <m: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𝜃</m:t>
                          </m:r>
                        </m:sub>
                      </m:sSub>
                      <m:func>
                        <m:func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funcPr>
                        <m:fName>
                          <m:r>
                            <m:rPr>
                              <m:sty m:val="p"/>
                            </m:rPr>
                            <a:rPr lang="en-US" altLang="ko-KR" sz="3200" b="0" i="0" smtClean="0">
                              <a:solidFill>
                                <a:srgbClr val="53585F"/>
                              </a:solidFill>
                              <a:effectLst/>
                              <a:latin typeface="Cambria Math" panose="02040503050406030204" pitchFamily="18" charset="0"/>
                              <a:ea typeface="Spoqa Han Sans Neo" panose="020B0500000000000000" pitchFamily="34" charset="-128"/>
                            </a:rPr>
                            <m:t>log</m:t>
                          </m:r>
                        </m:fName>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𝑃</m:t>
                          </m:r>
                          <m:d>
                            <m:d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dPr>
                            <m:e>
                              <m:sSub>
                                <m:sSub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𝑎</m:t>
                                  </m:r>
                                </m:e>
                                <m: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𝑡</m:t>
                                  </m:r>
                                </m:sub>
                              </m:sSub>
                            </m:e>
                            <m:e>
                              <m:sSub>
                                <m:sSub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𝑎</m:t>
                                  </m:r>
                                </m:e>
                                <m: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1:</m:t>
                                  </m:r>
                                  <m:d>
                                    <m:d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𝑡</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−1</m:t>
                                      </m:r>
                                    </m:e>
                                  </m:d>
                                </m:sub>
                              </m:s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𝜃</m:t>
                              </m:r>
                            </m:e>
                          </m:d>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𝑅</m:t>
                          </m:r>
                        </m:e>
                      </m:func>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oMath>
                  </m:oMathPara>
                </a14:m>
                <a:endParaRPr lang="en-US" altLang="ko-KR" sz="3200" b="0" dirty="0">
                  <a:solidFill>
                    <a:srgbClr val="53585F"/>
                  </a:solidFill>
                  <a:effectLst/>
                  <a:latin typeface="Spoqa Han Sans Neo" panose="020B0500000000000000" pitchFamily="34" charset="-128"/>
                  <a:ea typeface="Spoqa Han Sans Neo" panose="020B0500000000000000" pitchFamily="34" charset="-128"/>
                </a:endParaRPr>
              </a:p>
              <a:p>
                <a:endParaRPr lang="en-US" altLang="ko-KR" sz="3600" b="1" dirty="0">
                  <a:solidFill>
                    <a:srgbClr val="53585F"/>
                  </a:solidFill>
                  <a:latin typeface="Spoqa Han Sans Neo Bold" panose="020B0500000000000000" pitchFamily="34" charset="-128"/>
                  <a:ea typeface="Spoqa Han Sans Neo Bold" panose="020B0500000000000000" pitchFamily="34" charset="-128"/>
                </a:endParaRPr>
              </a:p>
              <a:p>
                <a:r>
                  <a:rPr lang="ko-KR" altLang="en-US" sz="3600" b="1" dirty="0">
                    <a:solidFill>
                      <a:srgbClr val="53585F"/>
                    </a:solidFill>
                    <a:latin typeface="Spoqa Han Sans Neo Bold" panose="020B0500000000000000" pitchFamily="34" charset="-128"/>
                    <a:ea typeface="Spoqa Han Sans Neo Bold" panose="020B0500000000000000" pitchFamily="34" charset="-128"/>
                  </a:rPr>
                  <a:t>참고</a:t>
                </a:r>
                <a:r>
                  <a:rPr lang="en-US" altLang="ko-KR" sz="3600" b="1" dirty="0">
                    <a:solidFill>
                      <a:srgbClr val="53585F"/>
                    </a:solidFill>
                    <a:latin typeface="Spoqa Han Sans Neo Bold" panose="020B0500000000000000" pitchFamily="34" charset="-128"/>
                    <a:ea typeface="Spoqa Han Sans Neo Bold" panose="020B0500000000000000" pitchFamily="34" charset="-128"/>
                  </a:rPr>
                  <a:t>: </a:t>
                </a:r>
                <a:r>
                  <a:rPr lang="ko-KR" altLang="en-US" sz="3600" b="1" dirty="0">
                    <a:solidFill>
                      <a:srgbClr val="53585F"/>
                    </a:solidFill>
                    <a:latin typeface="Spoqa Han Sans Neo Bold" panose="020B0500000000000000" pitchFamily="34" charset="-128"/>
                    <a:ea typeface="Spoqa Han Sans Neo Bold" panose="020B0500000000000000" pitchFamily="34" charset="-128"/>
                  </a:rPr>
                  <a:t>그 외 어떠한 </a:t>
                </a:r>
                <a:r>
                  <a:rPr lang="en-US" altLang="ko-KR" sz="3600" b="1" dirty="0">
                    <a:solidFill>
                      <a:srgbClr val="53585F"/>
                    </a:solidFill>
                    <a:latin typeface="Spoqa Han Sans Neo Bold" panose="020B0500000000000000" pitchFamily="34" charset="-128"/>
                    <a:ea typeface="Spoqa Han Sans Neo Bold" panose="020B0500000000000000" pitchFamily="34" charset="-128"/>
                  </a:rPr>
                  <a:t>RL </a:t>
                </a:r>
                <a:r>
                  <a:rPr lang="ko-KR" altLang="en-US" sz="3600" b="1" dirty="0">
                    <a:solidFill>
                      <a:srgbClr val="53585F"/>
                    </a:solidFill>
                    <a:latin typeface="Spoqa Han Sans Neo Bold" panose="020B0500000000000000" pitchFamily="34" charset="-128"/>
                    <a:ea typeface="Spoqa Han Sans Neo Bold" panose="020B0500000000000000" pitchFamily="34" charset="-128"/>
                  </a:rPr>
                  <a:t>알고리즘도 사용가능하다</a:t>
                </a:r>
                <a:r>
                  <a:rPr lang="en-US" altLang="ko-KR" sz="3600" dirty="0">
                    <a:solidFill>
                      <a:srgbClr val="53585F"/>
                    </a:solidFill>
                    <a:latin typeface="Spoqa Han Sans Neo" panose="020B0500000000000000" pitchFamily="34" charset="-128"/>
                    <a:ea typeface="Spoqa Han Sans Neo" panose="020B0500000000000000" pitchFamily="34" charset="-128"/>
                  </a:rPr>
                  <a:t>.</a:t>
                </a:r>
                <a:r>
                  <a:rPr lang="ko-KR" altLang="en-US" sz="3600" dirty="0">
                    <a:solidFill>
                      <a:srgbClr val="53585F"/>
                    </a:solidFill>
                    <a:latin typeface="Spoqa Han Sans Neo" panose="020B0500000000000000" pitchFamily="34" charset="-128"/>
                    <a:ea typeface="Spoqa Han Sans Neo" panose="020B0500000000000000" pitchFamily="34" charset="-128"/>
                  </a:rPr>
                  <a:t> </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US" altLang="ko-KR" sz="3600" b="0" dirty="0">
                    <a:solidFill>
                      <a:srgbClr val="53585F"/>
                    </a:solidFill>
                    <a:latin typeface="Spoqa Han Sans Neo" panose="020B0500000000000000" pitchFamily="34" charset="-128"/>
                    <a:ea typeface="Spoqa Han Sans Neo" panose="020B0500000000000000" pitchFamily="34" charset="-128"/>
                  </a:rPr>
                  <a:t>	</a:t>
                </a:r>
                <a:r>
                  <a:rPr lang="ko-KR" altLang="en-US" sz="2800" b="0" dirty="0">
                    <a:solidFill>
                      <a:srgbClr val="53585F"/>
                    </a:solidFill>
                    <a:latin typeface="Spoqa Han Sans Neo" panose="020B0500000000000000" pitchFamily="34" charset="-128"/>
                    <a:ea typeface="Spoqa Han Sans Neo" panose="020B0500000000000000" pitchFamily="34" charset="-128"/>
                  </a:rPr>
                  <a:t>예</a:t>
                </a:r>
                <a:r>
                  <a:rPr lang="en-US" altLang="ko-KR" sz="2800" b="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r>
                      <a:rPr lang="en-US" altLang="ko-KR" sz="2800" b="0" i="1" smtClean="0">
                        <a:solidFill>
                          <a:srgbClr val="53585F"/>
                        </a:solidFill>
                        <a:latin typeface="Cambria Math" panose="02040503050406030204" pitchFamily="18" charset="0"/>
                        <a:ea typeface="Spoqa Han Sans Neo Bold" panose="020B0500000000000000" pitchFamily="34" charset="-128"/>
                      </a:rPr>
                      <m:t>𝜖</m:t>
                    </m:r>
                  </m:oMath>
                </a14:m>
                <a:r>
                  <a:rPr lang="en-US" altLang="ko-KR" sz="2800" dirty="0">
                    <a:solidFill>
                      <a:srgbClr val="53585F"/>
                    </a:solidFill>
                    <a:effectLst/>
                    <a:latin typeface="Spoqa Han Sans Neo" panose="020B0500000000000000" pitchFamily="34" charset="-128"/>
                    <a:ea typeface="Spoqa Han Sans Neo" panose="020B0500000000000000" pitchFamily="34" charset="-128"/>
                  </a:rPr>
                  <a:t>-</a:t>
                </a:r>
                <a:r>
                  <a:rPr lang="en-US" altLang="ko-KR" sz="2800" dirty="0">
                    <a:solidFill>
                      <a:srgbClr val="53585F"/>
                    </a:solidFill>
                    <a:latin typeface="Spoqa Han Sans Neo" panose="020B0500000000000000" pitchFamily="34" charset="-128"/>
                    <a:ea typeface="Spoqa Han Sans Neo" panose="020B0500000000000000" pitchFamily="34" charset="-128"/>
                  </a:rPr>
                  <a:t>greedy </a:t>
                </a:r>
                <a:r>
                  <a:rPr lang="ko-KR" altLang="en-US" sz="2800" dirty="0">
                    <a:solidFill>
                      <a:srgbClr val="53585F"/>
                    </a:solidFill>
                    <a:latin typeface="Spoqa Han Sans Neo" panose="020B0500000000000000" pitchFamily="34" charset="-128"/>
                    <a:ea typeface="Spoqa Han Sans Neo" panose="020B0500000000000000" pitchFamily="34" charset="-128"/>
                  </a:rPr>
                  <a:t>기반의 </a:t>
                </a:r>
                <a:r>
                  <a:rPr lang="en-US" altLang="ko-KR" sz="2800" dirty="0">
                    <a:solidFill>
                      <a:srgbClr val="53585F"/>
                    </a:solidFill>
                    <a:latin typeface="Spoqa Han Sans Neo" panose="020B0500000000000000" pitchFamily="34" charset="-128"/>
                    <a:ea typeface="Spoqa Han Sans Neo" panose="020B0500000000000000" pitchFamily="34" charset="-128"/>
                  </a:rPr>
                  <a:t>Q-learning: </a:t>
                </a:r>
                <a:r>
                  <a:rPr lang="en-US" altLang="ko-KR" sz="2800" dirty="0" err="1">
                    <a:solidFill>
                      <a:srgbClr val="53585F"/>
                    </a:solidFill>
                    <a:latin typeface="Spoqa Han Sans Neo" panose="020B0500000000000000" pitchFamily="34" charset="-128"/>
                    <a:ea typeface="Spoqa Han Sans Neo" panose="020B0500000000000000" pitchFamily="34" charset="-128"/>
                  </a:rPr>
                  <a:t>MetaQNN</a:t>
                </a:r>
                <a:endParaRPr lang="en-US" altLang="ko-KR" sz="2800" dirty="0">
                  <a:solidFill>
                    <a:srgbClr val="53585F"/>
                  </a:solidFill>
                  <a:effectLst/>
                  <a:latin typeface="Spoqa Han Sans Neo" panose="020B0500000000000000" pitchFamily="34" charset="-128"/>
                  <a:ea typeface="Spoqa Han Sans Neo" panose="020B0500000000000000" pitchFamily="34" charset="-128"/>
                </a:endParaRPr>
              </a:p>
            </p:txBody>
          </p:sp>
        </mc:Choice>
        <mc:Fallback>
          <p:sp>
            <p:nvSpPr>
              <p:cNvPr id="18" name="TextBox 17">
                <a:extLst>
                  <a:ext uri="{FF2B5EF4-FFF2-40B4-BE49-F238E27FC236}">
                    <a16:creationId xmlns:a16="http://schemas.microsoft.com/office/drawing/2014/main" id="{F3970BDB-07C7-5441-87F5-1A4417857161}"/>
                  </a:ext>
                </a:extLst>
              </p:cNvPr>
              <p:cNvSpPr txBox="1">
                <a:spLocks noRot="1" noChangeAspect="1" noMove="1" noResize="1" noEditPoints="1" noAdjustHandles="1" noChangeArrowheads="1" noChangeShapeType="1" noTextEdit="1"/>
              </p:cNvSpPr>
              <p:nvPr/>
            </p:nvSpPr>
            <p:spPr>
              <a:xfrm>
                <a:off x="1891276" y="2959139"/>
                <a:ext cx="17664415" cy="10227287"/>
              </a:xfrm>
              <a:prstGeom prst="rect">
                <a:avLst/>
              </a:prstGeom>
              <a:blipFill>
                <a:blip r:embed="rId5"/>
                <a:stretch>
                  <a:fillRect l="-1006" b="-4709"/>
                </a:stretch>
              </a:blipFill>
            </p:spPr>
            <p:txBody>
              <a:bodyPr/>
              <a:lstStyle/>
              <a:p>
                <a:r>
                  <a:rPr lang="ko-Kore-KR" altLang="en-US">
                    <a:noFill/>
                  </a:rPr>
                  <a:t> </a:t>
                </a:r>
              </a:p>
            </p:txBody>
          </p:sp>
        </mc:Fallback>
      </mc:AlternateContent>
      <p:sp>
        <p:nvSpPr>
          <p:cNvPr id="20" name="TextBox 19">
            <a:extLst>
              <a:ext uri="{FF2B5EF4-FFF2-40B4-BE49-F238E27FC236}">
                <a16:creationId xmlns:a16="http://schemas.microsoft.com/office/drawing/2014/main" id="{46AACDC2-8632-B647-9C3A-E3BFA78067FA}"/>
              </a:ext>
            </a:extLst>
          </p:cNvPr>
          <p:cNvSpPr txBox="1"/>
          <p:nvPr/>
        </p:nvSpPr>
        <p:spPr>
          <a:xfrm>
            <a:off x="3792701" y="13269491"/>
            <a:ext cx="13622481" cy="369332"/>
          </a:xfrm>
          <a:prstGeom prst="rect">
            <a:avLst/>
          </a:prstGeom>
          <a:noFill/>
        </p:spPr>
        <p:txBody>
          <a:bodyPr wrap="square">
            <a:spAutoFit/>
          </a:bodyPr>
          <a:lstStyle/>
          <a:p>
            <a:r>
              <a:rPr lang="en" altLang="ko-Kore-KR" b="0" i="0" dirty="0">
                <a:solidFill>
                  <a:srgbClr val="53585F"/>
                </a:solidFill>
                <a:effectLst/>
                <a:latin typeface="Arial" panose="020B0604020202020204" pitchFamily="34" charset="0"/>
              </a:rPr>
              <a:t>Baker, Bowen, et al. "Designing neural network architectures using reinforcement learning." </a:t>
            </a:r>
            <a:r>
              <a:rPr lang="en" altLang="ko-Kore-KR" b="0" i="1" dirty="0" err="1">
                <a:solidFill>
                  <a:srgbClr val="53585F"/>
                </a:solidFill>
                <a:effectLst/>
                <a:latin typeface="Arial" panose="020B0604020202020204" pitchFamily="34" charset="0"/>
              </a:rPr>
              <a:t>arXiv</a:t>
            </a:r>
            <a:r>
              <a:rPr lang="en" altLang="ko-Kore-KR" b="0" i="1" dirty="0">
                <a:solidFill>
                  <a:srgbClr val="53585F"/>
                </a:solidFill>
                <a:effectLst/>
                <a:latin typeface="Arial" panose="020B0604020202020204" pitchFamily="34" charset="0"/>
              </a:rPr>
              <a:t> preprint arXiv:1611.02167</a:t>
            </a:r>
            <a:r>
              <a:rPr lang="en" altLang="ko-Kore-KR" b="0" i="0" dirty="0">
                <a:solidFill>
                  <a:srgbClr val="53585F"/>
                </a:solidFill>
                <a:effectLst/>
                <a:latin typeface="Arial" panose="020B0604020202020204" pitchFamily="34" charset="0"/>
              </a:rPr>
              <a:t> (2016).</a:t>
            </a:r>
            <a:endParaRPr lang="ko-Kore-KR" altLang="en-US" dirty="0">
              <a:solidFill>
                <a:srgbClr val="53585F"/>
              </a:solidFill>
            </a:endParaRPr>
          </a:p>
        </p:txBody>
      </p:sp>
    </p:spTree>
    <p:extLst>
      <p:ext uri="{BB962C8B-B14F-4D97-AF65-F5344CB8AC3E}">
        <p14:creationId xmlns:p14="http://schemas.microsoft.com/office/powerpoint/2010/main" val="2006245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R" altLang="en-US" b="1" dirty="0"/>
              <a:t>모델 용량 감소 </a:t>
            </a:r>
            <a:r>
              <a:rPr lang="en-US" altLang="ko-KR" b="1" dirty="0"/>
              <a:t>+</a:t>
            </a:r>
            <a:r>
              <a:rPr lang="ko-KR" altLang="en-US" b="1" dirty="0"/>
              <a:t> </a:t>
            </a:r>
            <a:r>
              <a:rPr lang="en-US" altLang="ko-KR" b="1" dirty="0"/>
              <a:t>Inference </a:t>
            </a:r>
            <a:r>
              <a:rPr lang="ko-KR" altLang="en-US" b="1" dirty="0"/>
              <a:t>속도를 높이는 방법</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en-US" altLang="ko-KR" dirty="0"/>
              <a:t>Model Compression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Shape 133">
            <a:extLst>
              <a:ext uri="{FF2B5EF4-FFF2-40B4-BE49-F238E27FC236}">
                <a16:creationId xmlns:a16="http://schemas.microsoft.com/office/drawing/2014/main" id="{532795D6-942A-E645-8566-439D0C699540}"/>
              </a:ext>
            </a:extLst>
          </p:cNvPr>
          <p:cNvSpPr/>
          <p:nvPr/>
        </p:nvSpPr>
        <p:spPr>
          <a:xfrm>
            <a:off x="2203090" y="4086285"/>
            <a:ext cx="20424154" cy="33727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defTabSz="457200">
              <a:lnSpc>
                <a:spcPct val="150000"/>
              </a:lnSpc>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ko-KR" altLang="en-US" sz="3600" b="1" dirty="0">
                <a:latin typeface="Spoqa Han Sans Neo Bold" panose="020B0500000000000000" pitchFamily="34" charset="-128"/>
                <a:ea typeface="Spoqa Han Sans Neo Bold" panose="020B0500000000000000" pitchFamily="34" charset="-128"/>
              </a:rPr>
              <a:t>모델 아키텍처에 대한 아이디어를 최대한 유지하며 압축한다</a:t>
            </a:r>
            <a:r>
              <a:rPr kumimoji="1" lang="en-US" altLang="ko-KR" sz="3600" b="1" dirty="0">
                <a:latin typeface="Spoqa Han Sans Neo Bold" panose="020B0500000000000000" pitchFamily="34" charset="-128"/>
                <a:ea typeface="Spoqa Han Sans Neo Bold" panose="020B0500000000000000" pitchFamily="34" charset="-128"/>
              </a:rPr>
              <a:t>. (model compression)</a:t>
            </a:r>
          </a:p>
          <a:p>
            <a:pPr marL="1028642" lvl="1"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R" sz="3200" dirty="0">
                <a:latin typeface="Spoqa Han Sans Neo" panose="020B0500000000000000" pitchFamily="34" charset="-128"/>
                <a:ea typeface="Spoqa Han Sans Neo" panose="020B0500000000000000" pitchFamily="34" charset="-128"/>
              </a:rPr>
              <a:t>Quantization / Half-precision</a:t>
            </a:r>
          </a:p>
          <a:p>
            <a:pPr marL="1028642" lvl="1"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R" sz="3200" dirty="0">
                <a:latin typeface="Spoqa Han Sans Neo" panose="020B0500000000000000" pitchFamily="34" charset="-128"/>
                <a:ea typeface="Spoqa Han Sans Neo" panose="020B0500000000000000" pitchFamily="34" charset="-128"/>
              </a:rPr>
              <a:t>Knowledge-distillation (</a:t>
            </a:r>
            <a:r>
              <a:rPr kumimoji="1" lang="ko-KR" altLang="en-US" sz="3200" dirty="0">
                <a:latin typeface="Spoqa Han Sans Neo" panose="020B0500000000000000" pitchFamily="34" charset="-128"/>
                <a:ea typeface="Spoqa Han Sans Neo" panose="020B0500000000000000" pitchFamily="34" charset="-128"/>
              </a:rPr>
              <a:t>모델 아키텍처가 변경될 수도 있음</a:t>
            </a:r>
            <a:r>
              <a:rPr kumimoji="1" lang="en-US" altLang="ko-KR" sz="3200" dirty="0">
                <a:latin typeface="Spoqa Han Sans Neo" panose="020B0500000000000000" pitchFamily="34" charset="-128"/>
                <a:ea typeface="Spoqa Han Sans Neo" panose="020B0500000000000000" pitchFamily="34" charset="-128"/>
              </a:rPr>
              <a:t>)</a:t>
            </a:r>
          </a:p>
          <a:p>
            <a:pPr marL="1028642" lvl="1" indent="-5715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R" sz="3200" dirty="0">
                <a:latin typeface="Spoqa Han Sans Neo" panose="020B0500000000000000" pitchFamily="34" charset="-128"/>
                <a:ea typeface="Spoqa Han Sans Neo" panose="020B0500000000000000" pitchFamily="34" charset="-128"/>
              </a:rPr>
              <a:t>Pruning</a:t>
            </a:r>
            <a:r>
              <a:rPr kumimoji="1" lang="ko-KR" altLang="en-US" sz="3200" dirty="0">
                <a:latin typeface="Spoqa Han Sans Neo" panose="020B0500000000000000" pitchFamily="34" charset="-128"/>
                <a:ea typeface="Spoqa Han Sans Neo" panose="020B0500000000000000" pitchFamily="34" charset="-128"/>
              </a:rPr>
              <a:t> </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제한적인 환경에서만 적용 가능 </a:t>
            </a:r>
            <a:r>
              <a:rPr kumimoji="1" lang="en-US" altLang="ko-KR" sz="3200" dirty="0">
                <a:latin typeface="Spoqa Han Sans Neo" panose="020B0500000000000000" pitchFamily="34" charset="-128"/>
                <a:ea typeface="Spoqa Han Sans Neo" panose="020B0500000000000000" pitchFamily="34" charset="-128"/>
              </a:rPr>
              <a:t>–</a:t>
            </a:r>
            <a:r>
              <a:rPr kumimoji="1" lang="ko-KR" altLang="en-US" sz="3200" dirty="0">
                <a:latin typeface="Spoqa Han Sans Neo" panose="020B0500000000000000" pitchFamily="34" charset="-128"/>
                <a:ea typeface="Spoqa Han Sans Neo" panose="020B0500000000000000" pitchFamily="34" charset="-128"/>
              </a:rPr>
              <a:t> </a:t>
            </a:r>
            <a:r>
              <a:rPr kumimoji="1" lang="en-US" altLang="ko-KR" sz="3200" dirty="0">
                <a:latin typeface="Spoqa Han Sans Neo" panose="020B0500000000000000" pitchFamily="34" charset="-128"/>
                <a:ea typeface="Spoqa Han Sans Neo" panose="020B0500000000000000" pitchFamily="34" charset="-128"/>
              </a:rPr>
              <a:t>sparse tensor </a:t>
            </a:r>
            <a:r>
              <a:rPr kumimoji="1" lang="ko-KR" altLang="en-US" sz="3200" dirty="0">
                <a:latin typeface="Spoqa Han Sans Neo" panose="020B0500000000000000" pitchFamily="34" charset="-128"/>
                <a:ea typeface="Spoqa Han Sans Neo" panose="020B0500000000000000" pitchFamily="34" charset="-128"/>
              </a:rPr>
              <a:t>연산이 가능한 </a:t>
            </a:r>
            <a:r>
              <a:rPr kumimoji="1" lang="en-US" altLang="ko-KR" sz="3200" dirty="0">
                <a:latin typeface="Spoqa Han Sans Neo" panose="020B0500000000000000" pitchFamily="34" charset="-128"/>
                <a:ea typeface="Spoqa Han Sans Neo" panose="020B0500000000000000" pitchFamily="34" charset="-128"/>
              </a:rPr>
              <a:t>HW, SW</a:t>
            </a:r>
            <a:r>
              <a:rPr kumimoji="1" lang="ko-KR" altLang="en-US" sz="3200" dirty="0">
                <a:latin typeface="Spoqa Han Sans Neo" panose="020B0500000000000000" pitchFamily="34" charset="-128"/>
                <a:ea typeface="Spoqa Han Sans Neo" panose="020B0500000000000000" pitchFamily="34" charset="-128"/>
              </a:rPr>
              <a:t>가 보편화 되어있지 않음</a:t>
            </a:r>
            <a:endParaRPr kumimoji="1" lang="en-US" altLang="ko-KR" sz="3200" dirty="0">
              <a:latin typeface="Spoqa Han Sans Neo" panose="020B0500000000000000" pitchFamily="34" charset="-128"/>
              <a:ea typeface="Spoqa Han Sans Neo" panose="020B05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Tree>
    <p:extLst>
      <p:ext uri="{BB962C8B-B14F-4D97-AF65-F5344CB8AC3E}">
        <p14:creationId xmlns:p14="http://schemas.microsoft.com/office/powerpoint/2010/main" val="341316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Neural Architecture Search (NAS) </a:t>
            </a:r>
            <a:r>
              <a:rPr kumimoji="1" lang="en-US" altLang="ko-KR" sz="2800" dirty="0">
                <a:latin typeface="Spoqa Han Sans Neo" panose="020B0500000000000000" pitchFamily="34" charset="-128"/>
                <a:ea typeface="Spoqa Han Sans Neo" panose="020B0500000000000000" pitchFamily="34" charset="-128"/>
              </a:rPr>
              <a:t>– Search algorithm – </a:t>
            </a:r>
            <a:r>
              <a:rPr kumimoji="1" lang="ko-Kore-KR" altLang="en-US" sz="2800" dirty="0">
                <a:latin typeface="Spoqa Han Sans Neo" panose="020B0500000000000000" pitchFamily="34" charset="-128"/>
                <a:ea typeface="Spoqa Han Sans Neo" panose="020B0500000000000000" pitchFamily="34" charset="-128"/>
              </a:rPr>
              <a:t>그외 </a:t>
            </a:r>
            <a:r>
              <a:rPr kumimoji="1" lang="en-US" altLang="ko-Kore-KR" sz="2800" dirty="0">
                <a:latin typeface="Spoqa Han Sans Neo" panose="020B0500000000000000" pitchFamily="34" charset="-128"/>
                <a:ea typeface="Spoqa Han Sans Neo" panose="020B0500000000000000" pitchFamily="34" charset="-128"/>
              </a:rPr>
              <a:t>search algorithm</a:t>
            </a:r>
            <a:r>
              <a:rPr kumimoji="1" lang="ko-Kore-KR" altLang="en-US" sz="2800" dirty="0">
                <a:latin typeface="Spoqa Han Sans Neo" panose="020B0500000000000000" pitchFamily="34" charset="-128"/>
                <a:ea typeface="Spoqa Han Sans Neo" panose="020B0500000000000000" pitchFamily="34" charset="-128"/>
              </a:rPr>
              <a:t>은</a:t>
            </a:r>
            <a:r>
              <a:rPr kumimoji="1" lang="en-US" altLang="ko-Kore-KR" sz="2800" dirty="0">
                <a:latin typeface="Spoqa Han Sans Neo" panose="020B0500000000000000" pitchFamily="34" charset="-128"/>
                <a:ea typeface="Spoqa Han Sans Neo" panose="020B0500000000000000" pitchFamily="34" charset="-128"/>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8" name="TextBox 17">
            <a:extLst>
              <a:ext uri="{FF2B5EF4-FFF2-40B4-BE49-F238E27FC236}">
                <a16:creationId xmlns:a16="http://schemas.microsoft.com/office/drawing/2014/main" id="{F3970BDB-07C7-5441-87F5-1A4417857161}"/>
              </a:ext>
            </a:extLst>
          </p:cNvPr>
          <p:cNvSpPr txBox="1"/>
          <p:nvPr/>
        </p:nvSpPr>
        <p:spPr>
          <a:xfrm>
            <a:off x="2231723" y="4185532"/>
            <a:ext cx="21136277" cy="7405169"/>
          </a:xfrm>
          <a:prstGeom prst="rect">
            <a:avLst/>
          </a:prstGeom>
          <a:noFill/>
        </p:spPr>
        <p:txBody>
          <a:bodyPr wrap="square">
            <a:spAutoFit/>
          </a:bodyPr>
          <a:lstStyle/>
          <a:p>
            <a:pPr>
              <a:lnSpc>
                <a:spcPct val="150000"/>
              </a:lnSpc>
            </a:pPr>
            <a:r>
              <a:rPr lang="en-US" altLang="ko-KR" sz="3200" b="1" dirty="0">
                <a:solidFill>
                  <a:srgbClr val="53585F"/>
                </a:solidFill>
                <a:effectLst/>
                <a:latin typeface="Spoqa Han Sans Neo Bold" panose="020B0500000000000000" pitchFamily="34" charset="-128"/>
                <a:ea typeface="Spoqa Han Sans Neo Bold" panose="020B0500000000000000" pitchFamily="34" charset="-128"/>
              </a:rPr>
              <a:t>Evolutionary algorithm(EA)</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유</a:t>
            </a:r>
            <a:r>
              <a:rPr lang="ko-KR" altLang="en-US" sz="3200" dirty="0">
                <a:solidFill>
                  <a:srgbClr val="53585F"/>
                </a:solidFill>
                <a:effectLst/>
                <a:latin typeface="Spoqa Han Sans Neo" panose="020B0500000000000000" pitchFamily="34" charset="-128"/>
                <a:ea typeface="Spoqa Han Sans Neo" panose="020B0500000000000000" pitchFamily="34" charset="-128"/>
              </a:rPr>
              <a:t>전 알고리즘  </a:t>
            </a:r>
            <a:r>
              <a:rPr lang="en-US" altLang="ko-KR" sz="3200" dirty="0">
                <a:solidFill>
                  <a:srgbClr val="53585F"/>
                </a:solidFill>
                <a:effectLst/>
                <a:latin typeface="Spoqa Han Sans Neo" panose="020B0500000000000000" pitchFamily="34" charset="-128"/>
                <a:ea typeface="Spoqa Han Sans Neo" panose="020B0500000000000000" pitchFamily="34" charset="-128"/>
              </a:rPr>
              <a:t>(genetic algorithm) </a:t>
            </a:r>
            <a:r>
              <a:rPr lang="ko-KR" altLang="en-US" sz="3200" dirty="0">
                <a:solidFill>
                  <a:srgbClr val="53585F"/>
                </a:solidFill>
                <a:effectLst/>
                <a:latin typeface="Spoqa Han Sans Neo" panose="020B0500000000000000" pitchFamily="34" charset="-128"/>
                <a:ea typeface="Spoqa Han Sans Neo" panose="020B0500000000000000" pitchFamily="34" charset="-128"/>
              </a:rPr>
              <a:t>등을 이용해 최적화 하는 방법</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nSpc>
                <a:spcPct val="150000"/>
              </a:lnSpc>
            </a:pPr>
            <a:r>
              <a:rPr lang="en-US" altLang="ko-KR" sz="3200" dirty="0">
                <a:solidFill>
                  <a:srgbClr val="53585F"/>
                </a:solidFill>
                <a:latin typeface="Spoqa Han Sans Neo" panose="020B0500000000000000" pitchFamily="34" charset="-128"/>
                <a:ea typeface="Spoqa Han Sans Neo" panose="020B0500000000000000" pitchFamily="34" charset="-128"/>
              </a:rPr>
              <a:t>i.e.) </a:t>
            </a:r>
            <a:r>
              <a:rPr lang="en-US" altLang="ko-KR" sz="3200" dirty="0" err="1">
                <a:solidFill>
                  <a:srgbClr val="53585F"/>
                </a:solidFill>
                <a:latin typeface="Spoqa Han Sans Neo" panose="020B0500000000000000" pitchFamily="34" charset="-128"/>
                <a:ea typeface="Spoqa Han Sans Neo" panose="020B0500000000000000" pitchFamily="34" charset="-128"/>
              </a:rPr>
              <a:t>AmoebaNet</a:t>
            </a:r>
            <a:r>
              <a:rPr lang="en-US" altLang="ko-KR" sz="3200" dirty="0">
                <a:solidFill>
                  <a:srgbClr val="53585F"/>
                </a:solidFill>
                <a:latin typeface="Spoqa Han Sans Neo" panose="020B0500000000000000" pitchFamily="34" charset="-128"/>
                <a:ea typeface="Spoqa Han Sans Neo" panose="020B0500000000000000" pitchFamily="34" charset="-128"/>
              </a:rPr>
              <a:t>(2018), HNAS (2017)</a:t>
            </a:r>
          </a:p>
          <a:p>
            <a:pPr>
              <a:lnSpc>
                <a:spcPct val="150000"/>
              </a:lnSpc>
            </a:pPr>
            <a:endParaRPr lang="en-US" altLang="ko-KR" sz="3200" b="1" dirty="0">
              <a:solidFill>
                <a:srgbClr val="53585F"/>
              </a:solidFill>
              <a:effectLst/>
              <a:latin typeface="Spoqa Han Sans Neo Bold" panose="020B0500000000000000" pitchFamily="34" charset="-128"/>
              <a:ea typeface="Spoqa Han Sans Neo Bold" panose="020B0500000000000000" pitchFamily="34" charset="-128"/>
            </a:endParaRPr>
          </a:p>
          <a:p>
            <a:pPr>
              <a:lnSpc>
                <a:spcPct val="150000"/>
              </a:lnSpc>
            </a:pPr>
            <a:r>
              <a:rPr lang="en-US" altLang="ko-KR" sz="3200" b="1" dirty="0">
                <a:solidFill>
                  <a:srgbClr val="53585F"/>
                </a:solidFill>
                <a:effectLst/>
                <a:latin typeface="Spoqa Han Sans Neo Bold" panose="020B0500000000000000" pitchFamily="34" charset="-128"/>
                <a:ea typeface="Spoqa Han Sans Neo Bold" panose="020B0500000000000000" pitchFamily="34" charset="-128"/>
              </a:rPr>
              <a:t>Progressive Decision P</a:t>
            </a:r>
            <a:r>
              <a:rPr lang="en-US" altLang="ko-KR" sz="3200" b="1" dirty="0">
                <a:solidFill>
                  <a:srgbClr val="53585F"/>
                </a:solidFill>
                <a:latin typeface="Spoqa Han Sans Neo Bold" panose="020B0500000000000000" pitchFamily="34" charset="-128"/>
                <a:ea typeface="Spoqa Han Sans Neo Bold" panose="020B0500000000000000" pitchFamily="34" charset="-128"/>
              </a:rPr>
              <a:t>rocess</a:t>
            </a:r>
            <a:r>
              <a:rPr lang="en-US" altLang="ko-KR" sz="3200" dirty="0">
                <a:solidFill>
                  <a:srgbClr val="53585F"/>
                </a:solidFill>
                <a:effectLst/>
                <a:latin typeface="Spoqa Han Sans Neo" panose="020B0500000000000000" pitchFamily="34" charset="-128"/>
                <a:ea typeface="Spoqa Han Sans Neo" panose="020B0500000000000000" pitchFamily="34" charset="-128"/>
              </a:rPr>
              <a:t>: Search model</a:t>
            </a:r>
            <a:r>
              <a:rPr lang="ko-KR" altLang="en-US" sz="3200" dirty="0">
                <a:solidFill>
                  <a:srgbClr val="53585F"/>
                </a:solidFill>
                <a:effectLst/>
                <a:latin typeface="Spoqa Han Sans Neo" panose="020B0500000000000000" pitchFamily="34" charset="-128"/>
                <a:ea typeface="Spoqa Han Sans Neo" panose="020B0500000000000000" pitchFamily="34" charset="-128"/>
              </a:rPr>
              <a:t>로 하여금 간단한 모델에서 </a:t>
            </a:r>
            <a:r>
              <a:rPr lang="en-US" altLang="ko-KR" sz="3200" dirty="0">
                <a:solidFill>
                  <a:srgbClr val="53585F"/>
                </a:solidFill>
                <a:latin typeface="Spoqa Han Sans Neo" panose="020B0500000000000000" pitchFamily="34" charset="-128"/>
                <a:ea typeface="Spoqa Han Sans Neo" panose="020B0500000000000000" pitchFamily="34" charset="-128"/>
              </a:rPr>
              <a:t>search</a:t>
            </a:r>
            <a:r>
              <a:rPr lang="ko-KR" altLang="en-US" sz="3200" dirty="0">
                <a:solidFill>
                  <a:srgbClr val="53585F"/>
                </a:solidFill>
                <a:latin typeface="Spoqa Han Sans Neo" panose="020B0500000000000000" pitchFamily="34" charset="-128"/>
                <a:ea typeface="Spoqa Han Sans Neo" panose="020B0500000000000000" pitchFamily="34" charset="-128"/>
              </a:rPr>
              <a:t> 했</a:t>
            </a:r>
            <a:r>
              <a:rPr lang="ko-KR" altLang="en-US" sz="3200" dirty="0">
                <a:solidFill>
                  <a:srgbClr val="53585F"/>
                </a:solidFill>
                <a:effectLst/>
                <a:latin typeface="Spoqa Han Sans Neo" panose="020B0500000000000000" pitchFamily="34" charset="-128"/>
                <a:ea typeface="Spoqa Han Sans Neo" panose="020B0500000000000000" pitchFamily="34" charset="-128"/>
              </a:rPr>
              <a:t>다가</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점차적으로 복잡한 </a:t>
            </a:r>
            <a:r>
              <a:rPr lang="en-US" altLang="ko-KR" sz="3200" dirty="0">
                <a:solidFill>
                  <a:srgbClr val="53585F"/>
                </a:solidFill>
                <a:effectLst/>
                <a:latin typeface="Spoqa Han Sans Neo" panose="020B0500000000000000" pitchFamily="34" charset="-128"/>
                <a:ea typeface="Spoqa Han Sans Neo" panose="020B0500000000000000" pitchFamily="34" charset="-128"/>
              </a:rPr>
              <a:t>search</a:t>
            </a:r>
            <a:r>
              <a:rPr lang="ko-KR" altLang="en-US" sz="3200" dirty="0" err="1">
                <a:solidFill>
                  <a:srgbClr val="53585F"/>
                </a:solidFill>
                <a:effectLst/>
                <a:latin typeface="Spoqa Han Sans Neo" panose="020B0500000000000000" pitchFamily="34" charset="-128"/>
                <a:ea typeface="Spoqa Han Sans Neo" panose="020B0500000000000000" pitchFamily="34" charset="-128"/>
              </a:rPr>
              <a:t>를</a:t>
            </a:r>
            <a:r>
              <a:rPr lang="ko-KR" altLang="en-US" sz="3200" dirty="0">
                <a:solidFill>
                  <a:srgbClr val="53585F"/>
                </a:solidFill>
                <a:effectLst/>
                <a:latin typeface="Spoqa Han Sans Neo" panose="020B0500000000000000" pitchFamily="34" charset="-128"/>
                <a:ea typeface="Spoqa Han Sans Neo" panose="020B0500000000000000" pitchFamily="34" charset="-128"/>
              </a:rPr>
              <a:t> 할 수 있게 </a:t>
            </a:r>
            <a:r>
              <a:rPr lang="en-US" altLang="ko-KR" sz="3200" dirty="0">
                <a:solidFill>
                  <a:srgbClr val="53585F"/>
                </a:solidFill>
                <a:effectLst/>
                <a:latin typeface="Spoqa Han Sans Neo" panose="020B0500000000000000" pitchFamily="34" charset="-128"/>
                <a:ea typeface="Spoqa Han Sans Neo" panose="020B0500000000000000" pitchFamily="34" charset="-128"/>
              </a:rPr>
              <a:t>curriculum</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도입</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nSpc>
                <a:spcPct val="150000"/>
              </a:lnSpc>
            </a:pPr>
            <a:r>
              <a:rPr lang="en-US" altLang="ko-KR" sz="3200" dirty="0">
                <a:solidFill>
                  <a:srgbClr val="53585F"/>
                </a:solidFill>
                <a:effectLst/>
                <a:latin typeface="Spoqa Han Sans Neo" panose="020B0500000000000000" pitchFamily="34" charset="-128"/>
                <a:ea typeface="Spoqa Han Sans Neo" panose="020B0500000000000000" pitchFamily="34" charset="-128"/>
              </a:rPr>
              <a:t>i.e.</a:t>
            </a:r>
            <a:r>
              <a:rPr lang="en-US" altLang="ko-KR" sz="3200" dirty="0">
                <a:solidFill>
                  <a:srgbClr val="53585F"/>
                </a:solidFill>
                <a:latin typeface="Spoqa Han Sans Neo" panose="020B0500000000000000" pitchFamily="34" charset="-128"/>
                <a:ea typeface="Spoqa Han Sans Neo" panose="020B0500000000000000" pitchFamily="34" charset="-128"/>
              </a:rPr>
              <a:t>) Progressive NAS (PNAS; 2018)</a:t>
            </a: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r>
              <a:rPr lang="en-US" altLang="ko-KR" sz="3200" b="1" dirty="0">
                <a:solidFill>
                  <a:srgbClr val="53585F"/>
                </a:solidFill>
                <a:effectLst/>
                <a:latin typeface="Spoqa Han Sans Neo Bold" panose="020B0500000000000000" pitchFamily="34" charset="-128"/>
                <a:ea typeface="Spoqa Han Sans Neo Bold" panose="020B0500000000000000" pitchFamily="34" charset="-128"/>
              </a:rPr>
              <a:t>Gradient Descent: </a:t>
            </a:r>
            <a:r>
              <a:rPr lang="en-US" altLang="ko-KR" sz="3200" dirty="0">
                <a:solidFill>
                  <a:srgbClr val="53585F"/>
                </a:solidFill>
                <a:latin typeface="Spoqa Han Sans Neo" panose="020B0500000000000000" pitchFamily="34" charset="-128"/>
                <a:ea typeface="Spoqa Han Sans Neo" panose="020B0500000000000000" pitchFamily="34" charset="-128"/>
              </a:rPr>
              <a:t>Child model evaluation (</a:t>
            </a:r>
            <a:r>
              <a:rPr lang="ko-KR" altLang="en-US" sz="3200" dirty="0">
                <a:solidFill>
                  <a:srgbClr val="53585F"/>
                </a:solidFill>
                <a:latin typeface="Spoqa Han Sans Neo" panose="020B0500000000000000" pitchFamily="34" charset="-128"/>
                <a:ea typeface="Spoqa Han Sans Neo" panose="020B0500000000000000" pitchFamily="34" charset="-128"/>
              </a:rPr>
              <a:t>학습</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과 같이 진행</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en-US" altLang="ko-KR" sz="3200" dirty="0">
                <a:solidFill>
                  <a:srgbClr val="53585F"/>
                </a:solidFill>
                <a:effectLst/>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One-shot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접근법</a:t>
            </a:r>
            <a:endPar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a:lnSpc>
                <a:spcPct val="150000"/>
              </a:lnSpc>
            </a:pPr>
            <a:r>
              <a:rPr lang="en-US" altLang="ko-KR" sz="3200" dirty="0">
                <a:solidFill>
                  <a:srgbClr val="53585F"/>
                </a:solidFill>
                <a:effectLst/>
                <a:latin typeface="Spoqa Han Sans Neo" panose="020B0500000000000000" pitchFamily="34" charset="-128"/>
                <a:ea typeface="Spoqa Han Sans Neo" panose="020B0500000000000000" pitchFamily="34" charset="-128"/>
                <a:sym typeface="Wingdings" pitchFamily="2" charset="2"/>
              </a:rPr>
              <a:t>i.e. DARTS (2019), SNAS(2019)</a:t>
            </a:r>
            <a:endParaRPr lang="en-US" altLang="ko-KR" sz="2800" dirty="0">
              <a:solidFill>
                <a:srgbClr val="53585F"/>
              </a:solidFill>
              <a:effectLst/>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1680502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Auto-ML</a:t>
            </a:r>
            <a:endParaRPr lang="en-US" altLang="ko-KR" b="1" dirty="0"/>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ko-Kore-KR" altLang="en-US" sz="2800" dirty="0">
                <a:latin typeface="Spoqa Han Sans Neo" panose="020B0500000000000000" pitchFamily="34" charset="-128"/>
                <a:ea typeface="Spoqa Han Sans Neo" panose="020B0500000000000000" pitchFamily="34" charset="-128"/>
              </a:rPr>
              <a:t>더 </a:t>
            </a:r>
            <a:r>
              <a:rPr kumimoji="1" lang="ko-KR" altLang="en-US" sz="2800" dirty="0">
                <a:latin typeface="Spoqa Han Sans Neo" panose="020B0500000000000000" pitchFamily="34" charset="-128"/>
                <a:ea typeface="Spoqa Han Sans Neo" panose="020B0500000000000000" pitchFamily="34" charset="-128"/>
              </a:rPr>
              <a:t>공부하려면</a:t>
            </a:r>
            <a:r>
              <a:rPr kumimoji="1" lang="en-US" altLang="ko-KR" sz="2800" dirty="0">
                <a:latin typeface="Spoqa Han Sans Neo" panose="020B0500000000000000" pitchFamily="34" charset="-128"/>
                <a:ea typeface="Spoqa Han Sans Neo" panose="020B0500000000000000" pitchFamily="34" charset="-128"/>
              </a:rPr>
              <a:t>? </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2" name="그림 1">
            <a:extLst>
              <a:ext uri="{FF2B5EF4-FFF2-40B4-BE49-F238E27FC236}">
                <a16:creationId xmlns:a16="http://schemas.microsoft.com/office/drawing/2014/main" id="{AD557112-3FAC-2E41-B70D-663DD52C1BC4}"/>
              </a:ext>
            </a:extLst>
          </p:cNvPr>
          <p:cNvPicPr>
            <a:picLocks noChangeAspect="1"/>
          </p:cNvPicPr>
          <p:nvPr/>
        </p:nvPicPr>
        <p:blipFill>
          <a:blip r:embed="rId4"/>
          <a:stretch>
            <a:fillRect/>
          </a:stretch>
        </p:blipFill>
        <p:spPr>
          <a:xfrm>
            <a:off x="13066394" y="5348596"/>
            <a:ext cx="6829744" cy="7423635"/>
          </a:xfrm>
          <a:prstGeom prst="rect">
            <a:avLst/>
          </a:prstGeom>
        </p:spPr>
      </p:pic>
      <p:sp>
        <p:nvSpPr>
          <p:cNvPr id="6" name="TextBox 5">
            <a:extLst>
              <a:ext uri="{FF2B5EF4-FFF2-40B4-BE49-F238E27FC236}">
                <a16:creationId xmlns:a16="http://schemas.microsoft.com/office/drawing/2014/main" id="{203BA6FC-434A-354A-9C8D-05BFEF9927C4}"/>
              </a:ext>
            </a:extLst>
          </p:cNvPr>
          <p:cNvSpPr txBox="1"/>
          <p:nvPr/>
        </p:nvSpPr>
        <p:spPr>
          <a:xfrm>
            <a:off x="1835434" y="3142038"/>
            <a:ext cx="19457023" cy="7423635"/>
          </a:xfrm>
          <a:prstGeom prst="rect">
            <a:avLst/>
          </a:prstGeom>
          <a:noFill/>
        </p:spPr>
        <p:txBody>
          <a:bodyPr wrap="square" rtlCol="0">
            <a:spAutoFit/>
          </a:bodyPr>
          <a:lstStyle/>
          <a:p>
            <a:pPr>
              <a:lnSpc>
                <a:spcPct val="150000"/>
              </a:lnSpc>
            </a:pPr>
            <a:r>
              <a:rPr kumimoji="1" lang="ko-Kore-KR" altLang="en-US" sz="3600" dirty="0">
                <a:solidFill>
                  <a:srgbClr val="53585F"/>
                </a:solidFill>
                <a:latin typeface="Spoqa Han Sans Neo" panose="020B0500000000000000" pitchFamily="34" charset="-128"/>
                <a:ea typeface="Spoqa Han Sans Neo" panose="020B0500000000000000" pitchFamily="34" charset="-128"/>
              </a:rPr>
              <a:t>리뷰 논문 </a:t>
            </a:r>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marL="342900" indent="-342900">
              <a:lnSpc>
                <a:spcPct val="150000"/>
              </a:lnSpc>
              <a:buFont typeface="Arial" panose="020B0604020202020204" pitchFamily="34" charset="0"/>
              <a:buChar char="•"/>
            </a:pPr>
            <a:r>
              <a:rPr lang="en" altLang="ko-Kore-KR" sz="2400" dirty="0">
                <a:solidFill>
                  <a:srgbClr val="53585F"/>
                </a:solidFill>
                <a:latin typeface="Spoqa Han Sans Neo" panose="020B0500000000000000" pitchFamily="34" charset="-128"/>
                <a:ea typeface="Spoqa Han Sans Neo" panose="020B0500000000000000" pitchFamily="34" charset="-128"/>
              </a:rPr>
              <a:t>He, Xin, </a:t>
            </a:r>
            <a:r>
              <a:rPr lang="en" altLang="ko-Kore-KR" sz="2400" dirty="0" err="1">
                <a:solidFill>
                  <a:srgbClr val="53585F"/>
                </a:solidFill>
                <a:latin typeface="Spoqa Han Sans Neo" panose="020B0500000000000000" pitchFamily="34" charset="-128"/>
                <a:ea typeface="Spoqa Han Sans Neo" panose="020B0500000000000000" pitchFamily="34" charset="-128"/>
              </a:rPr>
              <a:t>Kaiyong</a:t>
            </a:r>
            <a:r>
              <a:rPr lang="en" altLang="ko-Kore-KR" sz="2400" dirty="0">
                <a:solidFill>
                  <a:srgbClr val="53585F"/>
                </a:solidFill>
                <a:latin typeface="Spoqa Han Sans Neo" panose="020B0500000000000000" pitchFamily="34" charset="-128"/>
                <a:ea typeface="Spoqa Han Sans Neo" panose="020B0500000000000000" pitchFamily="34" charset="-128"/>
              </a:rPr>
              <a:t> Zhao, and </a:t>
            </a:r>
            <a:r>
              <a:rPr lang="en" altLang="ko-Kore-KR" sz="2400" dirty="0" err="1">
                <a:solidFill>
                  <a:srgbClr val="53585F"/>
                </a:solidFill>
                <a:latin typeface="Spoqa Han Sans Neo" panose="020B0500000000000000" pitchFamily="34" charset="-128"/>
                <a:ea typeface="Spoqa Han Sans Neo" panose="020B0500000000000000" pitchFamily="34" charset="-128"/>
              </a:rPr>
              <a:t>Xiaowen</a:t>
            </a:r>
            <a:r>
              <a:rPr lang="en" altLang="ko-Kore-KR" sz="2400" dirty="0">
                <a:solidFill>
                  <a:srgbClr val="53585F"/>
                </a:solidFill>
                <a:latin typeface="Spoqa Han Sans Neo" panose="020B0500000000000000" pitchFamily="34" charset="-128"/>
                <a:ea typeface="Spoqa Han Sans Neo" panose="020B0500000000000000" pitchFamily="34" charset="-128"/>
              </a:rPr>
              <a:t> Chu. "</a:t>
            </a:r>
            <a:r>
              <a:rPr lang="en" altLang="ko-Kore-KR" sz="2400" dirty="0" err="1">
                <a:solidFill>
                  <a:srgbClr val="53585F"/>
                </a:solidFill>
                <a:latin typeface="Spoqa Han Sans Neo" panose="020B0500000000000000" pitchFamily="34" charset="-128"/>
                <a:ea typeface="Spoqa Han Sans Neo" panose="020B0500000000000000" pitchFamily="34" charset="-128"/>
              </a:rPr>
              <a:t>AutoML</a:t>
            </a:r>
            <a:r>
              <a:rPr lang="en" altLang="ko-Kore-KR" sz="2400" dirty="0">
                <a:solidFill>
                  <a:srgbClr val="53585F"/>
                </a:solidFill>
                <a:latin typeface="Spoqa Han Sans Neo" panose="020B0500000000000000" pitchFamily="34" charset="-128"/>
                <a:ea typeface="Spoqa Han Sans Neo" panose="020B0500000000000000" pitchFamily="34" charset="-128"/>
              </a:rPr>
              <a:t>: A Survey of the State-of-the-Art." Knowledge-Based Systems 212 (2021): 106622.</a:t>
            </a:r>
          </a:p>
          <a:p>
            <a:pPr marL="342900" indent="-342900">
              <a:lnSpc>
                <a:spcPct val="150000"/>
              </a:lnSpc>
              <a:buFont typeface="Arial" panose="020B0604020202020204" pitchFamily="34" charset="0"/>
              <a:buChar char="•"/>
            </a:pPr>
            <a:r>
              <a:rPr lang="en" altLang="ko-Kore-KR" sz="2400" dirty="0">
                <a:solidFill>
                  <a:srgbClr val="53585F"/>
                </a:solidFill>
                <a:latin typeface="Spoqa Han Sans Neo" panose="020B0500000000000000" pitchFamily="34" charset="-128"/>
                <a:ea typeface="Spoqa Han Sans Neo" panose="020B0500000000000000" pitchFamily="34" charset="-128"/>
              </a:rPr>
              <a:t>Elsken, Thomas, Jan Hendrik Metzen, and Frank </a:t>
            </a:r>
            <a:r>
              <a:rPr lang="en" altLang="ko-Kore-KR" sz="2400" dirty="0" err="1">
                <a:solidFill>
                  <a:srgbClr val="53585F"/>
                </a:solidFill>
                <a:latin typeface="Spoqa Han Sans Neo" panose="020B0500000000000000" pitchFamily="34" charset="-128"/>
                <a:ea typeface="Spoqa Han Sans Neo" panose="020B0500000000000000" pitchFamily="34" charset="-128"/>
              </a:rPr>
              <a:t>Hutter</a:t>
            </a:r>
            <a:r>
              <a:rPr lang="en" altLang="ko-Kore-KR" sz="2400" dirty="0">
                <a:solidFill>
                  <a:srgbClr val="53585F"/>
                </a:solidFill>
                <a:latin typeface="Spoqa Han Sans Neo" panose="020B0500000000000000" pitchFamily="34" charset="-128"/>
                <a:ea typeface="Spoqa Han Sans Neo" panose="020B0500000000000000" pitchFamily="34" charset="-128"/>
              </a:rPr>
              <a:t>. "Neural architecture search: A survey." The Journal of Machine Learning Research 20.1 (2019): 1997-2017.</a:t>
            </a:r>
          </a:p>
          <a:p>
            <a:pPr marL="342900" indent="-342900">
              <a:lnSpc>
                <a:spcPct val="150000"/>
              </a:lnSpc>
              <a:buFont typeface="Arial" panose="020B0604020202020204" pitchFamily="34" charset="0"/>
              <a:buChar char="•"/>
            </a:pPr>
            <a:endParaRPr kumimoji="1" lang="en" altLang="ko-Kore-KR" sz="24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kumimoji="1" lang="en-US" altLang="ko-Kore-KR" sz="3600" dirty="0" err="1">
                <a:solidFill>
                  <a:srgbClr val="53585F"/>
                </a:solidFill>
                <a:latin typeface="Spoqa Han Sans Neo" panose="020B0500000000000000" pitchFamily="34" charset="-128"/>
                <a:ea typeface="Spoqa Han Sans Neo" panose="020B0500000000000000" pitchFamily="34" charset="-128"/>
              </a:rPr>
              <a:t>AutoML</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book</a:t>
            </a:r>
          </a:p>
          <a:p>
            <a:pPr marL="342900" indent="-342900">
              <a:lnSpc>
                <a:spcPct val="150000"/>
              </a:lnSpc>
              <a:buFont typeface="Arial" panose="020B0604020202020204" pitchFamily="34" charset="0"/>
              <a:buChar char="•"/>
            </a:pPr>
            <a:r>
              <a:rPr kumimoji="1" lang="en-US" altLang="ko-Kore-KR" sz="2400" dirty="0">
                <a:solidFill>
                  <a:srgbClr val="53585F"/>
                </a:solidFill>
                <a:latin typeface="Spoqa Han Sans Neo" panose="020B0500000000000000" pitchFamily="34" charset="-128"/>
                <a:ea typeface="Spoqa Han Sans Neo" panose="020B0500000000000000" pitchFamily="34" charset="-128"/>
                <a:hlinkClick r:id="rId5">
                  <a:extLst>
                    <a:ext uri="{A12FA001-AC4F-418D-AE19-62706E023703}">
                      <ahyp:hlinkClr xmlns:ahyp="http://schemas.microsoft.com/office/drawing/2018/hyperlinkcolor" val="tx"/>
                    </a:ext>
                  </a:extLst>
                </a:hlinkClick>
              </a:rPr>
              <a:t>https://www.automl.org/book/</a:t>
            </a:r>
            <a:endParaRPr kumimoji="1" lang="en-US" altLang="ko-Kore-KR" sz="60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kumimoji="1" lang="en-US" altLang="ko-Kore-KR" sz="44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잘 요약된 블로그 사이트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(NAS)</a:t>
            </a:r>
          </a:p>
          <a:p>
            <a:pPr marL="342900" indent="-342900">
              <a:lnSpc>
                <a:spcPct val="150000"/>
              </a:lnSpc>
              <a:buFont typeface="Arial" panose="020B0604020202020204" pitchFamily="34" charset="0"/>
              <a:buChar char="•"/>
            </a:pPr>
            <a:r>
              <a:rPr lang="ko-Kore-KR" altLang="en-US" sz="2400" dirty="0">
                <a:solidFill>
                  <a:srgbClr val="53585F"/>
                </a:solidFill>
                <a:latin typeface="Spoqa Han Sans Neo" panose="020B0500000000000000" pitchFamily="34" charset="-128"/>
                <a:ea typeface="Spoqa Han Sans Neo" panose="020B0500000000000000" pitchFamily="34" charset="-128"/>
              </a:rPr>
              <a:t>https://lilianweng.github.io/lil-log/2020/08/06/neural-architecture-search</a:t>
            </a:r>
            <a:br>
              <a:rPr lang="en-US" altLang="ko-Kore-KR" sz="2400" dirty="0">
                <a:solidFill>
                  <a:srgbClr val="53585F"/>
                </a:solidFill>
                <a:latin typeface="Spoqa Han Sans Neo" panose="020B0500000000000000" pitchFamily="34" charset="-128"/>
                <a:ea typeface="Spoqa Han Sans Neo" panose="020B0500000000000000" pitchFamily="34" charset="-128"/>
              </a:rPr>
            </a:br>
            <a:r>
              <a:rPr lang="ko-Kore-KR" altLang="en-US" sz="2400" dirty="0">
                <a:solidFill>
                  <a:srgbClr val="53585F"/>
                </a:solidFill>
                <a:latin typeface="Spoqa Han Sans Neo" panose="020B0500000000000000" pitchFamily="34" charset="-128"/>
                <a:ea typeface="Spoqa Han Sans Neo" panose="020B0500000000000000" pitchFamily="34" charset="-128"/>
              </a:rPr>
              <a:t>.html#one-shot-approach-search--evaluation</a:t>
            </a:r>
          </a:p>
        </p:txBody>
      </p:sp>
    </p:spTree>
    <p:extLst>
      <p:ext uri="{BB962C8B-B14F-4D97-AF65-F5344CB8AC3E}">
        <p14:creationId xmlns:p14="http://schemas.microsoft.com/office/powerpoint/2010/main" val="194710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743020" y="2821583"/>
            <a:ext cx="17526000" cy="44114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altLang="ko-Kore-KR" sz="8000" b="1" dirty="0">
                <a:sym typeface="SpoqaHanSans-Bold"/>
              </a:rPr>
              <a:t>Research Topics </a:t>
            </a:r>
            <a:br>
              <a:rPr lang="en-US" altLang="ko-Kore-KR" sz="8000" b="1" dirty="0">
                <a:sym typeface="SpoqaHanSans-Bold"/>
              </a:rPr>
            </a:br>
            <a:r>
              <a:rPr lang="en-US" altLang="ko-Kore-KR" sz="8000" b="1" dirty="0">
                <a:sym typeface="SpoqaHanSans-Bold"/>
              </a:rPr>
              <a:t>for Productions</a:t>
            </a:r>
            <a:endParaRPr lang="en-US" altLang="ko-KR" sz="3200"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en-US" altLang="ko-KR" b="1" dirty="0">
              <a:solidFill>
                <a:srgbClr val="ED234B"/>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4</a:t>
            </a:r>
            <a:r>
              <a:rPr b="1" dirty="0">
                <a:solidFill>
                  <a:srgbClr val="ED234B"/>
                </a:solidFill>
                <a:latin typeface="SpoqaHanSans-Bold" panose="020B0500000000000000" pitchFamily="34" charset="-128"/>
                <a:ea typeface="SpoqaHanSans-Bold" panose="020B0500000000000000" pitchFamily="34" charset="-128"/>
              </a:rPr>
              <a:t> </a:t>
            </a:r>
            <a:r>
              <a:rPr lang="en-US" b="1" dirty="0" err="1">
                <a:solidFill>
                  <a:srgbClr val="53585F"/>
                </a:solidFill>
                <a:latin typeface="SpoqaHanSans-Bold" panose="020B0500000000000000" pitchFamily="34" charset="-128"/>
                <a:ea typeface="SpoqaHanSans-Bold" panose="020B0500000000000000" pitchFamily="34" charset="-128"/>
              </a:rPr>
              <a:t>eXplainable</a:t>
            </a:r>
            <a:r>
              <a:rPr lang="en-US" b="1" dirty="0">
                <a:solidFill>
                  <a:srgbClr val="53585F"/>
                </a:solidFill>
                <a:latin typeface="SpoqaHanSans-Bold" panose="020B0500000000000000" pitchFamily="34" charset="-128"/>
                <a:ea typeface="SpoqaHanSans-Bold" panose="020B0500000000000000" pitchFamily="34" charset="-128"/>
              </a:rPr>
              <a:t> </a:t>
            </a:r>
            <a:r>
              <a:rPr lang="en-US" altLang="ko-Kore-KR" b="1" dirty="0">
                <a:solidFill>
                  <a:srgbClr val="53585F"/>
                </a:solidFill>
                <a:latin typeface="SpoqaHanSans-Bold" panose="020B0500000000000000" pitchFamily="34" charset="-128"/>
                <a:ea typeface="SpoqaHanSans-Bold" panose="020B0500000000000000" pitchFamily="34" charset="-128"/>
              </a:rPr>
              <a:t>AI (XAI)</a:t>
            </a:r>
            <a:endParaRPr lang="en-US" b="1" dirty="0">
              <a:solidFill>
                <a:srgbClr val="53585F"/>
              </a:solidFill>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9EAC1D2C-13F2-6B48-920F-0D682217455A}"/>
              </a:ext>
            </a:extLst>
          </p:cNvPr>
          <p:cNvSpPr/>
          <p:nvPr/>
        </p:nvSpPr>
        <p:spPr>
          <a:xfrm>
            <a:off x="-1" y="3886200"/>
            <a:ext cx="5486043" cy="982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1"/>
          <a:lstStyle/>
          <a:p>
            <a:pPr algn="ctr"/>
            <a:endParaRPr kumimoji="1" lang="ko-Kore-KR" altLang="en-US" sz="85700" b="1" dirty="0">
              <a:solidFill>
                <a:schemeClr val="tx1"/>
              </a:solidFill>
              <a:latin typeface="Matura MT Script Capitals" panose="03020802060602070202" pitchFamily="66" charset="0"/>
              <a:ea typeface="Spoqa Han Sans Neo Bold" panose="020B0500000000000000" pitchFamily="34" charset="-128"/>
              <a:cs typeface="APPLE CHANCERY" panose="03020702040506060504" pitchFamily="66" charset="-79"/>
            </a:endParaRPr>
          </a:p>
        </p:txBody>
      </p:sp>
      <p:sp>
        <p:nvSpPr>
          <p:cNvPr id="5" name="직사각형 4">
            <a:extLst>
              <a:ext uri="{FF2B5EF4-FFF2-40B4-BE49-F238E27FC236}">
                <a16:creationId xmlns:a16="http://schemas.microsoft.com/office/drawing/2014/main" id="{3BF8C0A3-F4E5-2C4B-B096-FCC01DAC7E4A}"/>
              </a:ext>
            </a:extLst>
          </p:cNvPr>
          <p:cNvSpPr/>
          <p:nvPr/>
        </p:nvSpPr>
        <p:spPr>
          <a:xfrm>
            <a:off x="-1884128" y="2671365"/>
            <a:ext cx="7135856" cy="13849945"/>
          </a:xfrm>
          <a:prstGeom prst="rect">
            <a:avLst/>
          </a:prstGeom>
        </p:spPr>
        <p:txBody>
          <a:bodyPr wrap="square" lIns="0" tIns="0" rIns="0" bIns="0" anchor="ctr">
            <a:spAutoFit/>
          </a:bodyPr>
          <a:lstStyle/>
          <a:p>
            <a:pPr algn="ctr"/>
            <a:r>
              <a:rPr kumimoji="1" lang="en-US" altLang="ko-Kore-KR" sz="90000" b="1" spc="-300" dirty="0">
                <a:solidFill>
                  <a:schemeClr val="accent3">
                    <a:lumMod val="50000"/>
                  </a:schemeClr>
                </a:solidFill>
                <a:latin typeface="Impact" panose="020B0806030902050204" pitchFamily="34" charset="0"/>
                <a:ea typeface="Silom" pitchFamily="2" charset="-34"/>
                <a:cs typeface="Silom" pitchFamily="2" charset="-34"/>
              </a:rPr>
              <a:t>1</a:t>
            </a:r>
            <a:endParaRPr kumimoji="1" lang="ko-Kore-KR" altLang="en-US" sz="90000" b="1" spc="-300"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
        <p:nvSpPr>
          <p:cNvPr id="6" name="직사각형 5">
            <a:extLst>
              <a:ext uri="{FF2B5EF4-FFF2-40B4-BE49-F238E27FC236}">
                <a16:creationId xmlns:a16="http://schemas.microsoft.com/office/drawing/2014/main" id="{5563D908-CC65-AF4B-B089-615712ADB078}"/>
              </a:ext>
            </a:extLst>
          </p:cNvPr>
          <p:cNvSpPr/>
          <p:nvPr/>
        </p:nvSpPr>
        <p:spPr>
          <a:xfrm>
            <a:off x="3367601" y="2804716"/>
            <a:ext cx="6080583" cy="13849945"/>
          </a:xfrm>
          <a:prstGeom prst="rect">
            <a:avLst/>
          </a:prstGeom>
        </p:spPr>
        <p:txBody>
          <a:bodyPr wrap="square" lIns="0" tIns="0" rIns="0" bIns="0" anchor="ctr">
            <a:spAutoFit/>
          </a:bodyPr>
          <a:lstStyle/>
          <a:p>
            <a:pPr algn="ctr"/>
            <a:r>
              <a:rPr kumimoji="1" lang="en-US" altLang="ko-Kore-KR" sz="90000" b="1" spc="-300" dirty="0">
                <a:solidFill>
                  <a:schemeClr val="accent3">
                    <a:lumMod val="50000"/>
                  </a:schemeClr>
                </a:solidFill>
                <a:latin typeface="Impact" panose="020B0806030902050204" pitchFamily="34" charset="0"/>
                <a:ea typeface="Silom" pitchFamily="2" charset="-34"/>
                <a:cs typeface="Silom" pitchFamily="2" charset="-34"/>
              </a:rPr>
              <a:t>8</a:t>
            </a:r>
            <a:endParaRPr kumimoji="1" lang="ko-Kore-KR" altLang="en-US" sz="90000" b="1" spc="-300" dirty="0">
              <a:solidFill>
                <a:schemeClr val="accent3">
                  <a:lumMod val="50000"/>
                </a:schemeClr>
              </a:solidFill>
              <a:latin typeface="Impact" panose="020B0806030902050204" pitchFamily="34" charset="0"/>
              <a:ea typeface="Spoqa Han Sans Neo Bold" panose="020B0500000000000000" pitchFamily="34" charset="-128"/>
              <a:cs typeface="Silom" pitchFamily="2" charset="-34"/>
            </a:endParaRPr>
          </a:p>
        </p:txBody>
      </p:sp>
    </p:spTree>
    <p:extLst>
      <p:ext uri="{BB962C8B-B14F-4D97-AF65-F5344CB8AC3E}">
        <p14:creationId xmlns:p14="http://schemas.microsoft.com/office/powerpoint/2010/main" val="2356792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ko-Kore-KR" altLang="en-US" sz="2800" dirty="0">
                <a:latin typeface="Spoqa Han Sans Neo" panose="020B0500000000000000" pitchFamily="34" charset="-128"/>
                <a:ea typeface="Spoqa Han Sans Neo" panose="020B0500000000000000" pitchFamily="34" charset="-128"/>
              </a:rPr>
              <a:t>기존 </a:t>
            </a:r>
            <a:r>
              <a:rPr kumimoji="1" lang="en-US" altLang="ko-Kore-KR" sz="2800" dirty="0">
                <a:latin typeface="Spoqa Han Sans Neo" panose="020B0500000000000000" pitchFamily="34" charset="-128"/>
                <a:ea typeface="Spoqa Han Sans Neo" panose="020B0500000000000000" pitchFamily="34" charset="-128"/>
              </a:rPr>
              <a:t>AI vs XAI</a:t>
            </a:r>
            <a:endParaRPr lang="en-US" altLang="ko-KR" sz="2800" b="1"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16" name="그림 15">
            <a:extLst>
              <a:ext uri="{FF2B5EF4-FFF2-40B4-BE49-F238E27FC236}">
                <a16:creationId xmlns:a16="http://schemas.microsoft.com/office/drawing/2014/main" id="{2FDD927E-A6C3-E740-904D-DB5BD0F96432}"/>
              </a:ext>
            </a:extLst>
          </p:cNvPr>
          <p:cNvPicPr>
            <a:picLocks noChangeAspect="1"/>
          </p:cNvPicPr>
          <p:nvPr/>
        </p:nvPicPr>
        <p:blipFill>
          <a:blip r:embed="rId4"/>
          <a:stretch>
            <a:fillRect/>
          </a:stretch>
        </p:blipFill>
        <p:spPr>
          <a:xfrm>
            <a:off x="6599165" y="289369"/>
            <a:ext cx="13677900" cy="2628900"/>
          </a:xfrm>
          <a:prstGeom prst="rect">
            <a:avLst/>
          </a:prstGeom>
        </p:spPr>
      </p:pic>
      <p:sp>
        <p:nvSpPr>
          <p:cNvPr id="17" name="TextBox 16">
            <a:extLst>
              <a:ext uri="{FF2B5EF4-FFF2-40B4-BE49-F238E27FC236}">
                <a16:creationId xmlns:a16="http://schemas.microsoft.com/office/drawing/2014/main" id="{4AE9C995-437D-194E-8903-313BBC2E77D9}"/>
              </a:ext>
            </a:extLst>
          </p:cNvPr>
          <p:cNvSpPr txBox="1"/>
          <p:nvPr/>
        </p:nvSpPr>
        <p:spPr>
          <a:xfrm>
            <a:off x="1975871" y="3660844"/>
            <a:ext cx="18849742" cy="9150325"/>
          </a:xfrm>
          <a:prstGeom prst="rect">
            <a:avLst/>
          </a:prstGeom>
          <a:noFill/>
        </p:spPr>
        <p:txBody>
          <a:bodyPr wrap="square">
            <a:spAutoFit/>
          </a:bodyPr>
          <a:lstStyle/>
          <a:p>
            <a:pPr>
              <a:lnSpc>
                <a:spcPct val="150000"/>
              </a:lnSpc>
            </a:pPr>
            <a:r>
              <a:rPr lang="en" altLang="ko-Kore-KR" sz="3600" b="1" dirty="0">
                <a:solidFill>
                  <a:srgbClr val="53585F"/>
                </a:solidFill>
                <a:effectLst/>
                <a:latin typeface="Spoqa Han Sans Neo Bold" panose="020B0500000000000000" pitchFamily="34" charset="-128"/>
                <a:ea typeface="Spoqa Han Sans Neo Bold" panose="020B0500000000000000" pitchFamily="34" charset="-128"/>
              </a:rPr>
              <a:t>XAI </a:t>
            </a:r>
            <a:r>
              <a:rPr lang="ko-KR" altLang="en-US" sz="3600" b="1" dirty="0">
                <a:solidFill>
                  <a:srgbClr val="53585F"/>
                </a:solidFill>
                <a:effectLst/>
                <a:latin typeface="Spoqa Han Sans Neo Bold" panose="020B0500000000000000" pitchFamily="34" charset="-128"/>
                <a:ea typeface="Spoqa Han Sans Neo Bold" panose="020B0500000000000000" pitchFamily="34" charset="-128"/>
              </a:rPr>
              <a:t>이전의 </a:t>
            </a:r>
            <a:r>
              <a:rPr lang="ko-KR" altLang="en-US" sz="3600" b="1" dirty="0" err="1">
                <a:solidFill>
                  <a:srgbClr val="53585F"/>
                </a:solidFill>
                <a:effectLst/>
                <a:latin typeface="Spoqa Han Sans Neo Bold" panose="020B0500000000000000" pitchFamily="34" charset="-128"/>
                <a:ea typeface="Spoqa Han Sans Neo Bold" panose="020B0500000000000000" pitchFamily="34" charset="-128"/>
              </a:rPr>
              <a:t>딥러닝</a:t>
            </a:r>
            <a:r>
              <a:rPr lang="en-US" altLang="ko-KR" sz="3600" b="1" dirty="0">
                <a:solidFill>
                  <a:srgbClr val="53585F"/>
                </a:solidFill>
                <a:effectLst/>
                <a:latin typeface="Spoqa Han Sans Neo Bold" panose="020B0500000000000000" pitchFamily="34" charset="-128"/>
                <a:ea typeface="Spoqa Han Sans Neo Bold" panose="020B0500000000000000" pitchFamily="34" charset="-128"/>
              </a:rPr>
              <a:t>(2012-2015)</a:t>
            </a:r>
            <a:br>
              <a:rPr lang="ko-KR" altLang="en-US" sz="3600" dirty="0">
                <a:solidFill>
                  <a:srgbClr val="53585F"/>
                </a:solidFill>
                <a:latin typeface="Spoqa Han Sans Neo" panose="020B0500000000000000" pitchFamily="34" charset="-128"/>
                <a:ea typeface="Spoqa Han Sans Neo" panose="020B0500000000000000" pitchFamily="34" charset="-128"/>
              </a:rPr>
            </a:br>
            <a:r>
              <a:rPr lang="en-US" altLang="ko-KR" sz="3600" dirty="0">
                <a:solidFill>
                  <a:srgbClr val="53585F"/>
                </a:solidFill>
                <a:effectLst/>
                <a:latin typeface="Spoqa Han Sans Neo" panose="020B0500000000000000" pitchFamily="34" charset="-128"/>
                <a:ea typeface="Spoqa Han Sans Neo" panose="020B0500000000000000" pitchFamily="34" charset="-128"/>
              </a:rPr>
              <a:t>- </a:t>
            </a:r>
            <a:r>
              <a:rPr lang="ko-KR" altLang="en-US" sz="3600" dirty="0">
                <a:solidFill>
                  <a:srgbClr val="53585F"/>
                </a:solidFill>
                <a:effectLst/>
                <a:latin typeface="Spoqa Han Sans Neo" panose="020B0500000000000000" pitchFamily="34" charset="-128"/>
                <a:ea typeface="Spoqa Han Sans Neo" panose="020B0500000000000000" pitchFamily="34" charset="-128"/>
              </a:rPr>
              <a:t>사람과 비슷하거나 더 나은 성능 </a:t>
            </a:r>
            <a:r>
              <a:rPr lang="en-US" altLang="ko-KR" sz="3600" dirty="0">
                <a:solidFill>
                  <a:srgbClr val="53585F"/>
                </a:solidFill>
                <a:effectLst/>
                <a:latin typeface="Spoqa Han Sans Neo" panose="020B0500000000000000" pitchFamily="34" charset="-128"/>
                <a:ea typeface="Spoqa Han Sans Neo" panose="020B0500000000000000" pitchFamily="34" charset="-128"/>
              </a:rPr>
              <a:t>(</a:t>
            </a:r>
            <a:r>
              <a:rPr lang="ko-KR" altLang="en-US" sz="3600" dirty="0">
                <a:solidFill>
                  <a:srgbClr val="53585F"/>
                </a:solidFill>
                <a:effectLst/>
                <a:latin typeface="Spoqa Han Sans Neo" panose="020B0500000000000000" pitchFamily="34" charset="-128"/>
                <a:ea typeface="Spoqa Han Sans Neo" panose="020B0500000000000000" pitchFamily="34" charset="-128"/>
              </a:rPr>
              <a:t>얼굴 인식</a:t>
            </a:r>
            <a:r>
              <a:rPr lang="en-US" altLang="ko-KR" sz="3600" dirty="0">
                <a:solidFill>
                  <a:srgbClr val="53585F"/>
                </a:solidFill>
                <a:effectLst/>
                <a:latin typeface="Spoqa Han Sans Neo" panose="020B0500000000000000" pitchFamily="34" charset="-128"/>
                <a:ea typeface="Spoqa Han Sans Neo" panose="020B0500000000000000" pitchFamily="34" charset="-128"/>
              </a:rPr>
              <a:t>, </a:t>
            </a:r>
            <a:r>
              <a:rPr lang="ko-KR" altLang="en-US" sz="3600" dirty="0">
                <a:solidFill>
                  <a:srgbClr val="53585F"/>
                </a:solidFill>
                <a:effectLst/>
                <a:latin typeface="Spoqa Han Sans Neo" panose="020B0500000000000000" pitchFamily="34" charset="-128"/>
                <a:ea typeface="Spoqa Han Sans Neo" panose="020B0500000000000000" pitchFamily="34" charset="-128"/>
              </a:rPr>
              <a:t>자연 언어 처리 등</a:t>
            </a:r>
            <a:r>
              <a:rPr lang="en-US" altLang="ko-KR" sz="3600" dirty="0">
                <a:solidFill>
                  <a:srgbClr val="53585F"/>
                </a:solidFill>
                <a:effectLst/>
                <a:latin typeface="Spoqa Han Sans Neo" panose="020B0500000000000000" pitchFamily="34" charset="-128"/>
                <a:ea typeface="Spoqa Han Sans Neo" panose="020B0500000000000000" pitchFamily="34" charset="-128"/>
              </a:rPr>
              <a:t>)</a:t>
            </a:r>
            <a:br>
              <a:rPr lang="ko-KR" altLang="en-US" sz="3600" dirty="0">
                <a:solidFill>
                  <a:srgbClr val="53585F"/>
                </a:solidFill>
                <a:latin typeface="Spoqa Han Sans Neo" panose="020B0500000000000000" pitchFamily="34" charset="-128"/>
                <a:ea typeface="Spoqa Han Sans Neo" panose="020B0500000000000000" pitchFamily="34" charset="-128"/>
              </a:rPr>
            </a:br>
            <a:r>
              <a:rPr lang="en-US" altLang="ko-KR" sz="3600" dirty="0">
                <a:solidFill>
                  <a:srgbClr val="53585F"/>
                </a:solidFill>
                <a:effectLst/>
                <a:latin typeface="Spoqa Han Sans Neo" panose="020B0500000000000000" pitchFamily="34" charset="-128"/>
                <a:ea typeface="Spoqa Han Sans Neo" panose="020B0500000000000000" pitchFamily="34" charset="-128"/>
              </a:rPr>
              <a:t>- </a:t>
            </a:r>
            <a:r>
              <a:rPr lang="ko-KR" altLang="en-US" sz="3600" dirty="0">
                <a:solidFill>
                  <a:srgbClr val="53585F"/>
                </a:solidFill>
                <a:effectLst/>
                <a:latin typeface="Spoqa Han Sans Neo" panose="020B0500000000000000" pitchFamily="34" charset="-128"/>
                <a:ea typeface="Spoqa Han Sans Neo" panose="020B0500000000000000" pitchFamily="34" charset="-128"/>
              </a:rPr>
              <a:t>자동 번역</a:t>
            </a:r>
            <a:r>
              <a:rPr lang="en-US" altLang="ko-KR" sz="3600" dirty="0">
                <a:solidFill>
                  <a:srgbClr val="53585F"/>
                </a:solidFill>
                <a:effectLst/>
                <a:latin typeface="Spoqa Han Sans Neo" panose="020B0500000000000000" pitchFamily="34" charset="-128"/>
                <a:ea typeface="Spoqa Han Sans Neo" panose="020B0500000000000000" pitchFamily="34" charset="-128"/>
              </a:rPr>
              <a:t>, </a:t>
            </a:r>
            <a:r>
              <a:rPr lang="ko-KR" altLang="en-US" sz="3600" dirty="0">
                <a:solidFill>
                  <a:srgbClr val="53585F"/>
                </a:solidFill>
                <a:effectLst/>
                <a:latin typeface="Spoqa Han Sans Neo" panose="020B0500000000000000" pitchFamily="34" charset="-128"/>
                <a:ea typeface="Spoqa Han Sans Neo" panose="020B0500000000000000" pitchFamily="34" charset="-128"/>
              </a:rPr>
              <a:t>자율 주행 등 다양한 산업에 응용</a:t>
            </a:r>
            <a:br>
              <a:rPr lang="ko-KR" altLang="en-US" sz="3600" dirty="0">
                <a:solidFill>
                  <a:srgbClr val="53585F"/>
                </a:solidFill>
                <a:latin typeface="Spoqa Han Sans Neo" panose="020B0500000000000000" pitchFamily="34" charset="-128"/>
                <a:ea typeface="Spoqa Han Sans Neo" panose="020B0500000000000000" pitchFamily="34" charset="-128"/>
              </a:rPr>
            </a:br>
            <a:r>
              <a:rPr lang="ko-KR" altLang="en-US" sz="3600" b="1" dirty="0">
                <a:solidFill>
                  <a:srgbClr val="53585F"/>
                </a:solidFill>
                <a:effectLst/>
                <a:latin typeface="Spoqa Han Sans Neo Bold" panose="020B0500000000000000" pitchFamily="34" charset="-128"/>
                <a:ea typeface="Spoqa Han Sans Neo Bold" panose="020B0500000000000000" pitchFamily="34" charset="-128"/>
              </a:rPr>
              <a:t>그러나</a:t>
            </a:r>
            <a:r>
              <a:rPr lang="en-US" altLang="ko-KR" sz="3600" b="1" dirty="0">
                <a:solidFill>
                  <a:srgbClr val="53585F"/>
                </a:solidFill>
                <a:effectLst/>
                <a:latin typeface="Spoqa Han Sans Neo Bold" panose="020B0500000000000000" pitchFamily="34" charset="-128"/>
                <a:ea typeface="Spoqa Han Sans Neo Bold" panose="020B0500000000000000" pitchFamily="34" charset="-128"/>
              </a:rPr>
              <a:t>, "</a:t>
            </a:r>
            <a:r>
              <a:rPr lang="ko-KR" altLang="en-US" sz="3600" b="1" dirty="0">
                <a:solidFill>
                  <a:srgbClr val="53585F"/>
                </a:solidFill>
                <a:effectLst/>
                <a:latin typeface="Spoqa Han Sans Neo Bold" panose="020B0500000000000000" pitchFamily="34" charset="-128"/>
                <a:ea typeface="Spoqa Han Sans Neo Bold" panose="020B0500000000000000" pitchFamily="34" charset="-128"/>
              </a:rPr>
              <a:t>생명</a:t>
            </a:r>
            <a:r>
              <a:rPr lang="en-US" altLang="ko-KR" sz="3600" b="1" dirty="0">
                <a:solidFill>
                  <a:srgbClr val="53585F"/>
                </a:solidFill>
                <a:effectLst/>
                <a:latin typeface="Spoqa Han Sans Neo Bold" panose="020B0500000000000000" pitchFamily="34" charset="-128"/>
                <a:ea typeface="Spoqa Han Sans Neo Bold" panose="020B0500000000000000" pitchFamily="34" charset="-128"/>
              </a:rPr>
              <a:t>"</a:t>
            </a:r>
            <a:r>
              <a:rPr lang="ko-KR" altLang="en-US" sz="3600" b="1" dirty="0">
                <a:solidFill>
                  <a:srgbClr val="53585F"/>
                </a:solidFill>
                <a:effectLst/>
                <a:latin typeface="Spoqa Han Sans Neo Bold" panose="020B0500000000000000" pitchFamily="34" charset="-128"/>
                <a:ea typeface="Spoqa Han Sans Neo Bold" panose="020B0500000000000000" pitchFamily="34" charset="-128"/>
              </a:rPr>
              <a:t>이 관련된 영역에는 사용이 제한 되었음 </a:t>
            </a:r>
            <a:r>
              <a:rPr lang="en-US" altLang="ko-KR" sz="3600" b="1" dirty="0">
                <a:solidFill>
                  <a:srgbClr val="53585F"/>
                </a:solidFill>
                <a:effectLst/>
                <a:latin typeface="Spoqa Han Sans Neo Bold" panose="020B0500000000000000" pitchFamily="34" charset="-128"/>
                <a:ea typeface="Spoqa Han Sans Neo Bold" panose="020B0500000000000000" pitchFamily="34" charset="-128"/>
              </a:rPr>
              <a:t>(</a:t>
            </a:r>
            <a:r>
              <a:rPr lang="ko-KR" altLang="en-US" sz="3600" b="1" dirty="0">
                <a:solidFill>
                  <a:srgbClr val="53585F"/>
                </a:solidFill>
                <a:effectLst/>
                <a:latin typeface="Spoqa Han Sans Neo Bold" panose="020B0500000000000000" pitchFamily="34" charset="-128"/>
                <a:ea typeface="Spoqa Han Sans Neo Bold" panose="020B0500000000000000" pitchFamily="34" charset="-128"/>
              </a:rPr>
              <a:t>의료</a:t>
            </a:r>
            <a:r>
              <a:rPr lang="en-US" altLang="ko-KR" sz="3600" b="1" dirty="0">
                <a:solidFill>
                  <a:srgbClr val="53585F"/>
                </a:solidFill>
                <a:effectLst/>
                <a:latin typeface="Spoqa Han Sans Neo Bold" panose="020B0500000000000000" pitchFamily="34" charset="-128"/>
                <a:ea typeface="Spoqa Han Sans Neo Bold" panose="020B0500000000000000" pitchFamily="34" charset="-128"/>
              </a:rPr>
              <a:t>, </a:t>
            </a:r>
            <a:r>
              <a:rPr lang="ko-KR" altLang="en-US" sz="3600" b="1" dirty="0">
                <a:solidFill>
                  <a:srgbClr val="53585F"/>
                </a:solidFill>
                <a:effectLst/>
                <a:latin typeface="Spoqa Han Sans Neo Bold" panose="020B0500000000000000" pitchFamily="34" charset="-128"/>
                <a:ea typeface="Spoqa Han Sans Neo Bold" panose="020B0500000000000000" pitchFamily="34" charset="-128"/>
              </a:rPr>
              <a:t>국방</a:t>
            </a:r>
            <a:r>
              <a:rPr lang="en-US" altLang="ko-KR" sz="3600" b="1" dirty="0">
                <a:solidFill>
                  <a:srgbClr val="53585F"/>
                </a:solidFill>
                <a:effectLst/>
                <a:latin typeface="Spoqa Han Sans Neo Bold" panose="020B0500000000000000" pitchFamily="34" charset="-128"/>
                <a:ea typeface="Spoqa Han Sans Neo Bold" panose="020B0500000000000000" pitchFamily="34" charset="-128"/>
              </a:rPr>
              <a:t>, </a:t>
            </a:r>
            <a:r>
              <a:rPr lang="ko-KR" altLang="en-US" sz="3600" b="1" dirty="0">
                <a:solidFill>
                  <a:srgbClr val="53585F"/>
                </a:solidFill>
                <a:effectLst/>
                <a:latin typeface="Spoqa Han Sans Neo Bold" panose="020B0500000000000000" pitchFamily="34" charset="-128"/>
                <a:ea typeface="Spoqa Han Sans Neo Bold" panose="020B0500000000000000" pitchFamily="34" charset="-128"/>
              </a:rPr>
              <a:t>금융</a:t>
            </a:r>
            <a:r>
              <a:rPr lang="en-US" altLang="ko-KR" sz="3600" b="1" dirty="0">
                <a:solidFill>
                  <a:srgbClr val="53585F"/>
                </a:solidFill>
                <a:effectLst/>
                <a:latin typeface="Spoqa Han Sans Neo Bold" panose="020B0500000000000000" pitchFamily="34" charset="-128"/>
                <a:ea typeface="Spoqa Han Sans Neo Bold" panose="020B0500000000000000" pitchFamily="34" charset="-128"/>
              </a:rPr>
              <a:t>, </a:t>
            </a:r>
            <a:r>
              <a:rPr lang="ko-KR" altLang="en-US" sz="3600" b="1" dirty="0">
                <a:solidFill>
                  <a:srgbClr val="53585F"/>
                </a:solidFill>
                <a:effectLst/>
                <a:latin typeface="Spoqa Han Sans Neo Bold" panose="020B0500000000000000" pitchFamily="34" charset="-128"/>
                <a:ea typeface="Spoqa Han Sans Neo Bold" panose="020B0500000000000000" pitchFamily="34" charset="-128"/>
              </a:rPr>
              <a:t>보험</a:t>
            </a:r>
            <a:r>
              <a:rPr lang="en-US" altLang="ko-KR" sz="3600" b="1" dirty="0">
                <a:solidFill>
                  <a:srgbClr val="53585F"/>
                </a:solidFill>
                <a:effectLst/>
                <a:latin typeface="Spoqa Han Sans Neo Bold" panose="020B0500000000000000" pitchFamily="34" charset="-128"/>
                <a:ea typeface="Spoqa Han Sans Neo Bold" panose="020B0500000000000000" pitchFamily="34" charset="-128"/>
              </a:rPr>
              <a:t>, </a:t>
            </a:r>
            <a:r>
              <a:rPr lang="ko-KR" altLang="en-US" sz="3600" b="1" dirty="0">
                <a:solidFill>
                  <a:srgbClr val="53585F"/>
                </a:solidFill>
                <a:effectLst/>
                <a:latin typeface="Spoqa Han Sans Neo Bold" panose="020B0500000000000000" pitchFamily="34" charset="-128"/>
                <a:ea typeface="Spoqa Han Sans Neo Bold" panose="020B0500000000000000" pitchFamily="34" charset="-128"/>
              </a:rPr>
              <a:t>교육 </a:t>
            </a:r>
            <a:r>
              <a:rPr lang="ko-KR" altLang="en-US" sz="3600" b="1" dirty="0">
                <a:solidFill>
                  <a:srgbClr val="53585F"/>
                </a:solidFill>
                <a:effectLst/>
                <a:latin typeface="Spoqa Han Sans Neo Bold" panose="020B0500000000000000" pitchFamily="34" charset="-128"/>
                <a:ea typeface="Spoqa Han Sans Neo Bold" panose="020B0500000000000000" pitchFamily="34" charset="-128"/>
              </a:rPr>
              <a:t>등</a:t>
            </a:r>
            <a:r>
              <a:rPr lang="en-US" altLang="ko-KR" sz="3600" b="1" dirty="0">
                <a:solidFill>
                  <a:srgbClr val="53585F"/>
                </a:solidFill>
                <a:effectLst/>
                <a:latin typeface="Spoqa Han Sans Neo Bold" panose="020B0500000000000000" pitchFamily="34" charset="-128"/>
                <a:ea typeface="Spoqa Han Sans Neo Bold" panose="020B0500000000000000" pitchFamily="34" charset="-128"/>
              </a:rPr>
              <a:t>)</a:t>
            </a:r>
            <a:br>
              <a:rPr lang="ko-KR" altLang="en-US" sz="3600" dirty="0">
                <a:solidFill>
                  <a:srgbClr val="53585F"/>
                </a:solidFill>
                <a:latin typeface="Spoqa Han Sans Neo" panose="020B0500000000000000" pitchFamily="34" charset="-128"/>
                <a:ea typeface="Spoqa Han Sans Neo" panose="020B0500000000000000" pitchFamily="34" charset="-128"/>
              </a:rPr>
            </a:br>
            <a:br>
              <a:rPr lang="ko-KR" altLang="en-US" sz="3600" dirty="0">
                <a:solidFill>
                  <a:srgbClr val="53585F"/>
                </a:solidFill>
                <a:latin typeface="Spoqa Han Sans Neo" panose="020B0500000000000000" pitchFamily="34" charset="-128"/>
                <a:ea typeface="Spoqa Han Sans Neo" panose="020B0500000000000000" pitchFamily="34" charset="-128"/>
              </a:rPr>
            </a:br>
            <a:r>
              <a:rPr lang="ko-KR" altLang="en-US" sz="3600" b="1" dirty="0">
                <a:solidFill>
                  <a:srgbClr val="53585F"/>
                </a:solidFill>
                <a:effectLst/>
                <a:latin typeface="Spoqa Han Sans Neo Bold" panose="020B0500000000000000" pitchFamily="34" charset="-128"/>
                <a:ea typeface="Spoqa Han Sans Neo Bold" panose="020B0500000000000000" pitchFamily="34" charset="-128"/>
              </a:rPr>
              <a:t>왜</a:t>
            </a:r>
            <a:r>
              <a:rPr lang="en-US" altLang="ko-KR" sz="3600" b="1" dirty="0">
                <a:solidFill>
                  <a:srgbClr val="53585F"/>
                </a:solidFill>
                <a:effectLst/>
                <a:latin typeface="Spoqa Han Sans Neo Bold" panose="020B0500000000000000" pitchFamily="34" charset="-128"/>
                <a:ea typeface="Spoqa Han Sans Neo Bold" panose="020B0500000000000000" pitchFamily="34" charset="-128"/>
              </a:rPr>
              <a:t>?</a:t>
            </a:r>
            <a:br>
              <a:rPr lang="ko-KR" altLang="en-US" sz="3600" dirty="0">
                <a:solidFill>
                  <a:srgbClr val="53585F"/>
                </a:solidFill>
                <a:latin typeface="Spoqa Han Sans Neo" panose="020B0500000000000000" pitchFamily="34" charset="-128"/>
                <a:ea typeface="Spoqa Han Sans Neo" panose="020B0500000000000000" pitchFamily="34" charset="-128"/>
              </a:rPr>
            </a:br>
            <a:r>
              <a:rPr lang="en-US" altLang="ko-KR" sz="3600" dirty="0">
                <a:solidFill>
                  <a:srgbClr val="53585F"/>
                </a:solidFill>
                <a:effectLst/>
                <a:latin typeface="Spoqa Han Sans Neo" panose="020B0500000000000000" pitchFamily="34" charset="-128"/>
                <a:ea typeface="Spoqa Han Sans Neo" panose="020B0500000000000000" pitchFamily="34" charset="-128"/>
              </a:rPr>
              <a:t>- </a:t>
            </a:r>
            <a:r>
              <a:rPr lang="ko-KR" altLang="en-US" sz="3600" dirty="0">
                <a:solidFill>
                  <a:srgbClr val="53585F"/>
                </a:solidFill>
                <a:effectLst/>
                <a:latin typeface="Spoqa Han Sans Neo" panose="020B0500000000000000" pitchFamily="34" charset="-128"/>
                <a:ea typeface="Spoqa Han Sans Neo" panose="020B0500000000000000" pitchFamily="34" charset="-128"/>
              </a:rPr>
              <a:t>불확실하거나 불명확한 결과 </a:t>
            </a:r>
            <a:r>
              <a:rPr lang="en-US" altLang="ko-KR" sz="3600" dirty="0">
                <a:solidFill>
                  <a:srgbClr val="53585F"/>
                </a:solidFill>
                <a:effectLst/>
                <a:latin typeface="Spoqa Han Sans Neo" panose="020B0500000000000000" pitchFamily="34" charset="-128"/>
                <a:ea typeface="Spoqa Han Sans Neo" panose="020B0500000000000000" pitchFamily="34" charset="-128"/>
              </a:rPr>
              <a:t>-&gt; "</a:t>
            </a:r>
            <a:r>
              <a:rPr lang="ko-KR" altLang="en-US" sz="3600" dirty="0" err="1">
                <a:solidFill>
                  <a:srgbClr val="53585F"/>
                </a:solidFill>
                <a:effectLst/>
                <a:latin typeface="Spoqa Han Sans Neo" panose="020B0500000000000000" pitchFamily="34" charset="-128"/>
                <a:ea typeface="Spoqa Han Sans Neo" panose="020B0500000000000000" pitchFamily="34" charset="-128"/>
              </a:rPr>
              <a:t>딥러닝은</a:t>
            </a:r>
            <a:r>
              <a:rPr lang="ko-KR" altLang="en-US" sz="3600" dirty="0">
                <a:solidFill>
                  <a:srgbClr val="53585F"/>
                </a:solidFill>
                <a:effectLst/>
                <a:latin typeface="Spoqa Han Sans Neo" panose="020B0500000000000000" pitchFamily="34" charset="-128"/>
                <a:ea typeface="Spoqa Han Sans Neo" panose="020B0500000000000000" pitchFamily="34" charset="-128"/>
              </a:rPr>
              <a:t> 블랙박스다</a:t>
            </a:r>
            <a:r>
              <a:rPr lang="en-US" altLang="ko-KR" sz="3600" dirty="0">
                <a:solidFill>
                  <a:srgbClr val="53585F"/>
                </a:solidFill>
                <a:effectLst/>
                <a:latin typeface="Spoqa Han Sans Neo" panose="020B0500000000000000" pitchFamily="34" charset="-128"/>
                <a:ea typeface="Spoqa Han Sans Neo" panose="020B0500000000000000" pitchFamily="34" charset="-128"/>
              </a:rPr>
              <a:t>"</a:t>
            </a:r>
            <a:br>
              <a:rPr lang="ko-KR" altLang="en-US" sz="3600" dirty="0">
                <a:solidFill>
                  <a:srgbClr val="53585F"/>
                </a:solidFill>
                <a:latin typeface="Spoqa Han Sans Neo" panose="020B0500000000000000" pitchFamily="34" charset="-128"/>
                <a:ea typeface="Spoqa Han Sans Neo" panose="020B0500000000000000" pitchFamily="34" charset="-128"/>
              </a:rPr>
            </a:br>
            <a:r>
              <a:rPr lang="en-US" altLang="ko-KR" sz="3600" dirty="0">
                <a:solidFill>
                  <a:srgbClr val="53585F"/>
                </a:solidFill>
                <a:effectLst/>
                <a:latin typeface="Spoqa Han Sans Neo" panose="020B0500000000000000" pitchFamily="34" charset="-128"/>
                <a:ea typeface="Spoqa Han Sans Neo" panose="020B0500000000000000" pitchFamily="34" charset="-128"/>
              </a:rPr>
              <a:t>- </a:t>
            </a:r>
            <a:r>
              <a:rPr lang="en" altLang="ko-Kore-KR" sz="3600" dirty="0">
                <a:solidFill>
                  <a:srgbClr val="53585F"/>
                </a:solidFill>
                <a:effectLst/>
                <a:latin typeface="Spoqa Han Sans Neo" panose="020B0500000000000000" pitchFamily="34" charset="-128"/>
                <a:ea typeface="Spoqa Han Sans Neo" panose="020B0500000000000000" pitchFamily="34" charset="-128"/>
              </a:rPr>
              <a:t>AI </a:t>
            </a:r>
            <a:r>
              <a:rPr lang="ko-KR" altLang="en-US" sz="3600" dirty="0">
                <a:solidFill>
                  <a:srgbClr val="53585F"/>
                </a:solidFill>
                <a:effectLst/>
                <a:latin typeface="Spoqa Han Sans Neo" panose="020B0500000000000000" pitchFamily="34" charset="-128"/>
                <a:ea typeface="Spoqa Han Sans Neo" panose="020B0500000000000000" pitchFamily="34" charset="-128"/>
              </a:rPr>
              <a:t>연구자 및 유저가 </a:t>
            </a:r>
            <a:r>
              <a:rPr lang="ko-KR" altLang="en-US" sz="3600" dirty="0" err="1">
                <a:solidFill>
                  <a:srgbClr val="53585F"/>
                </a:solidFill>
                <a:effectLst/>
                <a:latin typeface="Spoqa Han Sans Neo" panose="020B0500000000000000" pitchFamily="34" charset="-128"/>
                <a:ea typeface="Spoqa Han Sans Neo" panose="020B0500000000000000" pitchFamily="34" charset="-128"/>
              </a:rPr>
              <a:t>딥러닝</a:t>
            </a:r>
            <a:r>
              <a:rPr lang="ko-KR" altLang="en-US" sz="3600" dirty="0">
                <a:solidFill>
                  <a:srgbClr val="53585F"/>
                </a:solidFill>
                <a:effectLst/>
                <a:latin typeface="Spoqa Han Sans Neo" panose="020B0500000000000000" pitchFamily="34" charset="-128"/>
                <a:ea typeface="Spoqa Han Sans Neo" panose="020B0500000000000000" pitchFamily="34" charset="-128"/>
              </a:rPr>
              <a:t> 모델의 결과를 예측할 수 없음 </a:t>
            </a:r>
            <a:r>
              <a:rPr lang="en-US" altLang="ko-KR" sz="3600" dirty="0">
                <a:solidFill>
                  <a:srgbClr val="53585F"/>
                </a:solidFill>
                <a:effectLst/>
                <a:latin typeface="Spoqa Han Sans Neo" panose="020B0500000000000000" pitchFamily="34" charset="-128"/>
                <a:ea typeface="Spoqa Han Sans Neo" panose="020B0500000000000000" pitchFamily="34" charset="-128"/>
              </a:rPr>
              <a:t>-&gt; </a:t>
            </a:r>
            <a:r>
              <a:rPr lang="en" altLang="ko-Kore-KR" sz="3600" dirty="0">
                <a:solidFill>
                  <a:srgbClr val="53585F"/>
                </a:solidFill>
                <a:effectLst/>
                <a:latin typeface="Spoqa Han Sans Neo" panose="020B0500000000000000" pitchFamily="34" charset="-128"/>
                <a:ea typeface="Spoqa Han Sans Neo" panose="020B0500000000000000" pitchFamily="34" charset="-128"/>
              </a:rPr>
              <a:t>production </a:t>
            </a:r>
            <a:r>
              <a:rPr lang="ko-KR" altLang="en-US" sz="3600" dirty="0">
                <a:solidFill>
                  <a:srgbClr val="53585F"/>
                </a:solidFill>
                <a:effectLst/>
                <a:latin typeface="Spoqa Han Sans Neo" panose="020B0500000000000000" pitchFamily="34" charset="-128"/>
                <a:ea typeface="Spoqa Han Sans Neo" panose="020B0500000000000000" pitchFamily="34" charset="-128"/>
              </a:rPr>
              <a:t>차원에서 사용 시</a:t>
            </a:r>
            <a:br>
              <a:rPr lang="en-US" altLang="ko-KR" sz="3600" dirty="0">
                <a:solidFill>
                  <a:srgbClr val="53585F"/>
                </a:solidFill>
                <a:effectLst/>
                <a:latin typeface="Spoqa Han Sans Neo" panose="020B0500000000000000" pitchFamily="34" charset="-128"/>
                <a:ea typeface="Spoqa Han Sans Neo" panose="020B0500000000000000" pitchFamily="34" charset="-128"/>
              </a:rPr>
            </a:br>
            <a:r>
              <a:rPr lang="ko-KR" altLang="en-US" sz="3600" dirty="0">
                <a:solidFill>
                  <a:srgbClr val="53585F"/>
                </a:solidFill>
                <a:effectLst/>
                <a:latin typeface="Spoqa Han Sans Neo" panose="020B0500000000000000" pitchFamily="34" charset="-128"/>
                <a:ea typeface="Spoqa Han Sans Neo" panose="020B0500000000000000" pitchFamily="34" charset="-128"/>
              </a:rPr>
              <a:t>결과를 신뢰하기가 어려움</a:t>
            </a:r>
            <a:br>
              <a:rPr lang="ko-KR" altLang="en-US" sz="3600" dirty="0">
                <a:solidFill>
                  <a:srgbClr val="53585F"/>
                </a:solidFill>
                <a:latin typeface="Spoqa Han Sans Neo" panose="020B0500000000000000" pitchFamily="34" charset="-128"/>
                <a:ea typeface="Spoqa Han Sans Neo" panose="020B0500000000000000" pitchFamily="34" charset="-128"/>
              </a:rPr>
            </a:br>
            <a:br>
              <a:rPr lang="ko-KR" altLang="en-US" sz="3600" dirty="0">
                <a:solidFill>
                  <a:srgbClr val="53585F"/>
                </a:solidFill>
                <a:latin typeface="Spoqa Han Sans Neo" panose="020B0500000000000000" pitchFamily="34" charset="-128"/>
                <a:ea typeface="Spoqa Han Sans Neo" panose="020B0500000000000000" pitchFamily="34" charset="-128"/>
              </a:rPr>
            </a:br>
            <a:r>
              <a:rPr lang="en-US" altLang="ko-KR" sz="3600" dirty="0">
                <a:solidFill>
                  <a:srgbClr val="53585F"/>
                </a:solidFill>
                <a:effectLst/>
                <a:latin typeface="Spoqa Han Sans Neo" panose="020B0500000000000000" pitchFamily="34" charset="-128"/>
                <a:ea typeface="Spoqa Han Sans Neo" panose="020B0500000000000000" pitchFamily="34" charset="-128"/>
              </a:rPr>
              <a:t>- "</a:t>
            </a:r>
            <a:r>
              <a:rPr lang="ko-KR" altLang="en-US" sz="3600" dirty="0" err="1">
                <a:solidFill>
                  <a:srgbClr val="53585F"/>
                </a:solidFill>
                <a:effectLst/>
                <a:latin typeface="Spoqa Han Sans Neo" panose="020B0500000000000000" pitchFamily="34" charset="-128"/>
                <a:ea typeface="Spoqa Han Sans Neo" panose="020B0500000000000000" pitchFamily="34" charset="-128"/>
              </a:rPr>
              <a:t>설명가능한</a:t>
            </a:r>
            <a:r>
              <a:rPr lang="ko-KR" altLang="en-US" sz="3600" dirty="0">
                <a:solidFill>
                  <a:srgbClr val="53585F"/>
                </a:solidFill>
                <a:effectLst/>
                <a:latin typeface="Spoqa Han Sans Neo" panose="020B0500000000000000" pitchFamily="34" charset="-128"/>
                <a:ea typeface="Spoqa Han Sans Neo" panose="020B0500000000000000" pitchFamily="34" charset="-128"/>
              </a:rPr>
              <a:t> </a:t>
            </a:r>
            <a:r>
              <a:rPr lang="en" altLang="ko-Kore-KR" sz="3600" dirty="0">
                <a:solidFill>
                  <a:srgbClr val="53585F"/>
                </a:solidFill>
                <a:effectLst/>
                <a:latin typeface="Spoqa Han Sans Neo" panose="020B0500000000000000" pitchFamily="34" charset="-128"/>
                <a:ea typeface="Spoqa Han Sans Neo" panose="020B0500000000000000" pitchFamily="34" charset="-128"/>
              </a:rPr>
              <a:t>AI"</a:t>
            </a:r>
            <a:r>
              <a:rPr lang="ko-KR" altLang="en-US" sz="3600" dirty="0">
                <a:solidFill>
                  <a:srgbClr val="53585F"/>
                </a:solidFill>
                <a:effectLst/>
                <a:latin typeface="Spoqa Han Sans Neo" panose="020B0500000000000000" pitchFamily="34" charset="-128"/>
                <a:ea typeface="Spoqa Han Sans Neo" panose="020B0500000000000000" pitchFamily="34" charset="-128"/>
              </a:rPr>
              <a:t>로 </a:t>
            </a:r>
            <a:r>
              <a:rPr lang="en" altLang="ko-Kore-KR" sz="3600" dirty="0">
                <a:solidFill>
                  <a:srgbClr val="53585F"/>
                </a:solidFill>
                <a:effectLst/>
                <a:latin typeface="Spoqa Han Sans Neo" panose="020B0500000000000000" pitchFamily="34" charset="-128"/>
                <a:ea typeface="Spoqa Han Sans Neo" panose="020B0500000000000000" pitchFamily="34" charset="-128"/>
              </a:rPr>
              <a:t>AI</a:t>
            </a:r>
            <a:r>
              <a:rPr lang="ko-KR" altLang="en-US" sz="3600" dirty="0">
                <a:solidFill>
                  <a:srgbClr val="53585F"/>
                </a:solidFill>
                <a:effectLst/>
                <a:latin typeface="Spoqa Han Sans Neo" panose="020B0500000000000000" pitchFamily="34" charset="-128"/>
                <a:ea typeface="Spoqa Han Sans Neo" panose="020B0500000000000000" pitchFamily="34" charset="-128"/>
              </a:rPr>
              <a:t>의 설명 불가능한 점을 보완하자</a:t>
            </a:r>
            <a:r>
              <a:rPr lang="en-US" altLang="ko-KR" sz="3600" dirty="0">
                <a:solidFill>
                  <a:srgbClr val="53585F"/>
                </a:solidFill>
                <a:effectLst/>
                <a:latin typeface="Spoqa Han Sans Neo" panose="020B0500000000000000" pitchFamily="34" charset="-128"/>
                <a:ea typeface="Spoqa Han Sans Neo" panose="020B0500000000000000" pitchFamily="34" charset="-128"/>
              </a:rPr>
              <a:t>!</a:t>
            </a:r>
            <a:endParaRPr lang="ko-Kore-KR" altLang="en-US" sz="36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176288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ko-Kore-KR" altLang="en-US" sz="2800" dirty="0">
                <a:latin typeface="Spoqa Han Sans Neo" panose="020B0500000000000000" pitchFamily="34" charset="-128"/>
                <a:ea typeface="Spoqa Han Sans Neo" panose="020B0500000000000000" pitchFamily="34" charset="-128"/>
              </a:rPr>
              <a:t>기존 </a:t>
            </a:r>
            <a:r>
              <a:rPr kumimoji="1" lang="en-US" altLang="ko-Kore-KR" sz="2800" dirty="0">
                <a:latin typeface="Spoqa Han Sans Neo" panose="020B0500000000000000" pitchFamily="34" charset="-128"/>
                <a:ea typeface="Spoqa Han Sans Neo" panose="020B0500000000000000" pitchFamily="34" charset="-128"/>
              </a:rPr>
              <a:t>AI vs XAI</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12" name="Google Shape;152;p27">
            <a:extLst>
              <a:ext uri="{FF2B5EF4-FFF2-40B4-BE49-F238E27FC236}">
                <a16:creationId xmlns:a16="http://schemas.microsoft.com/office/drawing/2014/main" id="{46DD7F4B-6CE5-F047-81C0-B0A5E076D93C}"/>
              </a:ext>
            </a:extLst>
          </p:cNvPr>
          <p:cNvPicPr preferRelativeResize="0">
            <a:picLocks/>
          </p:cNvPicPr>
          <p:nvPr/>
        </p:nvPicPr>
        <p:blipFill rotWithShape="1">
          <a:blip r:embed="rId4">
            <a:alphaModFix/>
          </a:blip>
          <a:srcRect/>
          <a:stretch/>
        </p:blipFill>
        <p:spPr>
          <a:xfrm>
            <a:off x="3364718" y="3601386"/>
            <a:ext cx="13020052" cy="7703697"/>
          </a:xfrm>
          <a:prstGeom prst="rect">
            <a:avLst/>
          </a:prstGeom>
          <a:noFill/>
          <a:ln>
            <a:noFill/>
          </a:ln>
        </p:spPr>
      </p:pic>
      <p:sp>
        <p:nvSpPr>
          <p:cNvPr id="16" name="Google Shape;153;p27">
            <a:extLst>
              <a:ext uri="{FF2B5EF4-FFF2-40B4-BE49-F238E27FC236}">
                <a16:creationId xmlns:a16="http://schemas.microsoft.com/office/drawing/2014/main" id="{08CB10EE-AD80-E94D-8942-54F3A2E839C0}"/>
              </a:ext>
            </a:extLst>
          </p:cNvPr>
          <p:cNvSpPr/>
          <p:nvPr/>
        </p:nvSpPr>
        <p:spPr>
          <a:xfrm>
            <a:off x="7216642" y="12676890"/>
            <a:ext cx="6198951"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https://www.darpa.mil/attachments/DARPA-BAA-16-53.pdf</a:t>
            </a:r>
            <a:endParaRPr sz="1100"/>
          </a:p>
        </p:txBody>
      </p:sp>
      <p:sp>
        <p:nvSpPr>
          <p:cNvPr id="17" name="Google Shape;154;p27">
            <a:extLst>
              <a:ext uri="{FF2B5EF4-FFF2-40B4-BE49-F238E27FC236}">
                <a16:creationId xmlns:a16="http://schemas.microsoft.com/office/drawing/2014/main" id="{999865AB-CF28-AF4B-B4B1-27BA4938A85E}"/>
              </a:ext>
            </a:extLst>
          </p:cNvPr>
          <p:cNvSpPr/>
          <p:nvPr/>
        </p:nvSpPr>
        <p:spPr>
          <a:xfrm>
            <a:off x="6674452" y="12399727"/>
            <a:ext cx="6198950"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222222"/>
                </a:solidFill>
                <a:latin typeface="Arial"/>
                <a:ea typeface="Arial"/>
                <a:cs typeface="Arial"/>
                <a:sym typeface="Arial"/>
              </a:rPr>
              <a:t>Gunning, David. "Explainable Artificial Intelligence (XAI). DARPA." (2017).</a:t>
            </a:r>
            <a:endParaRPr sz="1400">
              <a:solidFill>
                <a:schemeClr val="dk1"/>
              </a:solidFill>
              <a:latin typeface="Arial"/>
              <a:ea typeface="Arial"/>
              <a:cs typeface="Arial"/>
              <a:sym typeface="Arial"/>
            </a:endParaRPr>
          </a:p>
        </p:txBody>
      </p:sp>
    </p:spTree>
    <p:extLst>
      <p:ext uri="{BB962C8B-B14F-4D97-AF65-F5344CB8AC3E}">
        <p14:creationId xmlns:p14="http://schemas.microsoft.com/office/powerpoint/2010/main" val="369467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XAI</a:t>
            </a:r>
            <a:r>
              <a:rPr kumimoji="1" lang="ko-Kore-KR" altLang="en-US" sz="2800" dirty="0">
                <a:latin typeface="Spoqa Han Sans Neo" panose="020B0500000000000000" pitchFamily="34" charset="-128"/>
                <a:ea typeface="Spoqa Han Sans Neo" panose="020B0500000000000000" pitchFamily="34" charset="-128"/>
              </a:rPr>
              <a:t>가 왜 필요할까</a:t>
            </a:r>
            <a:r>
              <a:rPr kumimoji="1" lang="en-US" altLang="ko-Kore-KR" sz="2800" dirty="0">
                <a:latin typeface="Spoqa Han Sans Neo" panose="020B0500000000000000" pitchFamily="34" charset="-128"/>
                <a:ea typeface="Spoqa Han Sans Neo" panose="020B0500000000000000" pitchFamily="34" charset="-128"/>
              </a:rPr>
              <a:t>? </a:t>
            </a:r>
            <a:r>
              <a:rPr kumimoji="1" lang="en-US" altLang="ko-KR" sz="2800" dirty="0">
                <a:latin typeface="Spoqa Han Sans Neo" panose="020B0500000000000000" pitchFamily="34" charset="-128"/>
                <a:ea typeface="Spoqa Han Sans Neo" panose="020B0500000000000000" pitchFamily="34" charset="-128"/>
              </a:rPr>
              <a:t>(HCI</a:t>
            </a:r>
            <a:r>
              <a:rPr kumimoji="1" lang="ko-KR" altLang="en-US" sz="2800" dirty="0">
                <a:latin typeface="Spoqa Han Sans Neo" panose="020B0500000000000000" pitchFamily="34" charset="-128"/>
                <a:ea typeface="Spoqa Han Sans Neo" panose="020B0500000000000000" pitchFamily="34" charset="-128"/>
              </a:rPr>
              <a:t> 적인 관점</a:t>
            </a:r>
            <a:r>
              <a:rPr kumimoji="1" lang="en-US" altLang="ko-KR" sz="2800" dirty="0">
                <a:latin typeface="Spoqa Han Sans Neo" panose="020B0500000000000000" pitchFamily="34" charset="-128"/>
                <a:ea typeface="Spoqa Han Sans Neo" panose="020B0500000000000000" pitchFamily="34" charset="-128"/>
              </a:rPr>
              <a:t>)</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15" name="Google Shape;168;p29" descr="SocialSciences4XAI">
            <a:extLst>
              <a:ext uri="{FF2B5EF4-FFF2-40B4-BE49-F238E27FC236}">
                <a16:creationId xmlns:a16="http://schemas.microsoft.com/office/drawing/2014/main" id="{A76D42C2-6081-0040-9F5D-0DD40A85A24E}"/>
              </a:ext>
            </a:extLst>
          </p:cNvPr>
          <p:cNvPicPr preferRelativeResize="0">
            <a:picLocks/>
          </p:cNvPicPr>
          <p:nvPr/>
        </p:nvPicPr>
        <p:blipFill rotWithShape="1">
          <a:blip r:embed="rId4">
            <a:alphaModFix/>
          </a:blip>
          <a:srcRect l="23658" r="25420"/>
          <a:stretch/>
        </p:blipFill>
        <p:spPr>
          <a:xfrm>
            <a:off x="1273108" y="3495801"/>
            <a:ext cx="4678940" cy="4245211"/>
          </a:xfrm>
          <a:prstGeom prst="rect">
            <a:avLst/>
          </a:prstGeom>
          <a:noFill/>
          <a:ln>
            <a:noFill/>
          </a:ln>
        </p:spPr>
      </p:pic>
      <p:pic>
        <p:nvPicPr>
          <p:cNvPr id="18" name="Google Shape;171;p29">
            <a:extLst>
              <a:ext uri="{FF2B5EF4-FFF2-40B4-BE49-F238E27FC236}">
                <a16:creationId xmlns:a16="http://schemas.microsoft.com/office/drawing/2014/main" id="{42CA78A8-E5AF-794A-874B-565889814BD0}"/>
              </a:ext>
            </a:extLst>
          </p:cNvPr>
          <p:cNvPicPr preferRelativeResize="0"/>
          <p:nvPr/>
        </p:nvPicPr>
        <p:blipFill rotWithShape="1">
          <a:blip r:embed="rId5">
            <a:alphaModFix/>
          </a:blip>
          <a:srcRect/>
          <a:stretch/>
        </p:blipFill>
        <p:spPr>
          <a:xfrm>
            <a:off x="1273108" y="7741012"/>
            <a:ext cx="4683488" cy="4529811"/>
          </a:xfrm>
          <a:prstGeom prst="rect">
            <a:avLst/>
          </a:prstGeom>
          <a:noFill/>
          <a:ln>
            <a:noFill/>
          </a:ln>
        </p:spPr>
      </p:pic>
      <p:sp>
        <p:nvSpPr>
          <p:cNvPr id="20" name="Google Shape;174;p29">
            <a:extLst>
              <a:ext uri="{FF2B5EF4-FFF2-40B4-BE49-F238E27FC236}">
                <a16:creationId xmlns:a16="http://schemas.microsoft.com/office/drawing/2014/main" id="{A92CA151-0A48-E64F-B8A1-7D17B256CBE0}"/>
              </a:ext>
            </a:extLst>
          </p:cNvPr>
          <p:cNvSpPr txBox="1"/>
          <p:nvPr/>
        </p:nvSpPr>
        <p:spPr>
          <a:xfrm>
            <a:off x="20185842" y="5088980"/>
            <a:ext cx="2923463" cy="3009991"/>
          </a:xfrm>
          <a:prstGeom prst="rect">
            <a:avLst/>
          </a:prstGeom>
          <a:noFill/>
          <a:ln w="28575" cap="flat" cmpd="sng">
            <a:solidFill>
              <a:srgbClr val="53585F"/>
            </a:solidFill>
            <a:prstDash val="solid"/>
            <a:round/>
            <a:headEnd type="none" w="sm" len="sm"/>
            <a:tailEnd type="none" w="sm" len="sm"/>
          </a:ln>
        </p:spPr>
        <p:txBody>
          <a:bodyPr spcFirstLastPara="1" wrap="square" lIns="68575" tIns="34275" rIns="68575" bIns="34275" anchor="ctr" anchorCtr="0">
            <a:noAutofit/>
          </a:bodyPr>
          <a:lstStyle/>
          <a:p>
            <a:pPr lvl="0" algn="ctr">
              <a:buClr>
                <a:schemeClr val="dk1"/>
              </a:buClr>
              <a:buSzPts val="1400"/>
            </a:pPr>
            <a:r>
              <a:rPr lang="ko-KR" altLang="en-US" sz="3200" dirty="0">
                <a:solidFill>
                  <a:srgbClr val="53585F"/>
                </a:solidFill>
                <a:latin typeface="Spoqa Han Sans Neo" panose="020B0500000000000000" pitchFamily="34" charset="-128"/>
                <a:ea typeface="Spoqa Han Sans Neo" panose="020B0500000000000000" pitchFamily="34" charset="-128"/>
                <a:cs typeface="Helvetica Neue"/>
                <a:sym typeface="Helvetica Neue"/>
              </a:rPr>
              <a:t>모델의 정확도가 떨어지더라도</a:t>
            </a:r>
            <a:r>
              <a:rPr lang="en-US" altLang="ko-KR" sz="3200" dirty="0">
                <a:solidFill>
                  <a:srgbClr val="53585F"/>
                </a:solidFill>
                <a:latin typeface="Spoqa Han Sans Neo" panose="020B0500000000000000" pitchFamily="34" charset="-128"/>
                <a:ea typeface="Spoqa Han Sans Neo" panose="020B0500000000000000" pitchFamily="34" charset="-128"/>
                <a:cs typeface="Helvetica Neue"/>
                <a:sym typeface="Helvetica Neue"/>
              </a:rPr>
              <a:t>,</a:t>
            </a:r>
            <a:br>
              <a:rPr lang="en-US" altLang="ko-KR" sz="3200" dirty="0">
                <a:solidFill>
                  <a:srgbClr val="53585F"/>
                </a:solidFill>
                <a:latin typeface="Spoqa Han Sans Neo" panose="020B0500000000000000" pitchFamily="34" charset="-128"/>
                <a:ea typeface="Spoqa Han Sans Neo" panose="020B0500000000000000" pitchFamily="34" charset="-128"/>
                <a:cs typeface="Helvetica Neue"/>
                <a:sym typeface="Helvetica Neue"/>
              </a:rPr>
            </a:br>
            <a:r>
              <a:rPr lang="ko-KR" altLang="en-US" sz="3200" dirty="0">
                <a:solidFill>
                  <a:srgbClr val="53585F"/>
                </a:solidFill>
                <a:latin typeface="Spoqa Han Sans Neo" panose="020B0500000000000000" pitchFamily="34" charset="-128"/>
                <a:ea typeface="Spoqa Han Sans Neo" panose="020B0500000000000000" pitchFamily="34" charset="-128"/>
                <a:cs typeface="Helvetica Neue"/>
                <a:sym typeface="Helvetica Neue"/>
              </a:rPr>
              <a:t>설명 가능한 모델이 더 좋을 수 있다</a:t>
            </a:r>
            <a:r>
              <a:rPr lang="en-US" altLang="ko-KR" sz="3200" dirty="0">
                <a:solidFill>
                  <a:srgbClr val="53585F"/>
                </a:solidFill>
                <a:latin typeface="Spoqa Han Sans Neo" panose="020B0500000000000000" pitchFamily="34" charset="-128"/>
                <a:ea typeface="Spoqa Han Sans Neo" panose="020B0500000000000000" pitchFamily="34" charset="-128"/>
                <a:cs typeface="Helvetica Neue"/>
                <a:sym typeface="Helvetica Neue"/>
              </a:rPr>
              <a:t>!</a:t>
            </a:r>
            <a:endParaRPr sz="3200" dirty="0">
              <a:solidFill>
                <a:srgbClr val="53585F"/>
              </a:solidFill>
              <a:latin typeface="Spoqa Han Sans Neo" panose="020B0500000000000000" pitchFamily="34" charset="-128"/>
              <a:ea typeface="Spoqa Han Sans Neo" panose="020B0500000000000000" pitchFamily="34" charset="-128"/>
            </a:endParaRPr>
          </a:p>
        </p:txBody>
      </p:sp>
      <p:sp>
        <p:nvSpPr>
          <p:cNvPr id="21" name="Google Shape;175;p29">
            <a:extLst>
              <a:ext uri="{FF2B5EF4-FFF2-40B4-BE49-F238E27FC236}">
                <a16:creationId xmlns:a16="http://schemas.microsoft.com/office/drawing/2014/main" id="{1BAE0BE4-8E09-2642-8B48-E64D275F74D1}"/>
              </a:ext>
            </a:extLst>
          </p:cNvPr>
          <p:cNvSpPr txBox="1"/>
          <p:nvPr/>
        </p:nvSpPr>
        <p:spPr>
          <a:xfrm>
            <a:off x="6250848" y="3106462"/>
            <a:ext cx="13640742" cy="9816184"/>
          </a:xfrm>
          <a:prstGeom prst="rect">
            <a:avLst/>
          </a:prstGeom>
          <a:noFill/>
          <a:ln w="9525" cap="flat" cmpd="sng">
            <a:noFill/>
            <a:prstDash val="solid"/>
            <a:round/>
            <a:headEnd type="none" w="sm" len="sm"/>
            <a:tailEnd type="none" w="sm" len="sm"/>
          </a:ln>
        </p:spPr>
        <p:txBody>
          <a:bodyPr spcFirstLastPara="1" wrap="square" lIns="68575" tIns="34275" rIns="68575" bIns="34275" anchor="t" anchorCtr="0">
            <a:noAutofit/>
          </a:bodyPr>
          <a:lstStyle/>
          <a:p>
            <a:pPr lvl="0">
              <a:lnSpc>
                <a:spcPct val="150000"/>
              </a:lnSpc>
              <a:buClr>
                <a:schemeClr val="dk1"/>
              </a:buClr>
              <a:buSzPts val="1100"/>
            </a:pPr>
            <a:r>
              <a:rPr lang="en-US" altLang="ko-KR"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 </a:t>
            </a:r>
            <a:r>
              <a:rPr lang="ko-KR" altLang="en-US"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설명은 비교를 가능하게 한다</a:t>
            </a:r>
            <a:r>
              <a:rPr lang="en-US" altLang="ko-KR"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a:t>
            </a:r>
            <a:b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b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A </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가 일어난 이유가 무엇인가</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보다 </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B</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가 아니라 </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A</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가 일어난 이유가 무엇인가</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가 더 많은 관심을 끄는 주제이다</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a:t>
            </a:r>
            <a:b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br>
            <a:b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br>
            <a:r>
              <a:rPr lang="en-US" altLang="ko-KR"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 </a:t>
            </a:r>
            <a:r>
              <a:rPr lang="ko-KR" altLang="en-US"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설명은 선택할 수 있다</a:t>
            </a:r>
            <a:r>
              <a:rPr lang="en-US" altLang="ko-KR"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a:t>
            </a:r>
            <a:b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b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사람들은 아주 정확한 설명보다는 적당히 왜곡</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되었어도 이해하기 쉬운 설명을 원한다</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인지 편향에 따라 원하는 설명을 취사 선택하기도 한다</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a:t>
            </a:r>
            <a:b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br>
            <a:b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br>
            <a:r>
              <a:rPr lang="en-US" altLang="ko-KR"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 </a:t>
            </a:r>
            <a:r>
              <a:rPr lang="ko-KR" altLang="en-US"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설명은 사회 활동이다</a:t>
            </a:r>
            <a:r>
              <a:rPr lang="en-US" altLang="ko-KR"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a:t>
            </a:r>
            <a:b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b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설명은 의사소통과 상호작용의 과정이므로</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듣는 사람이 처한 환경에 따라서 설명은 달라질 수 있다</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a:t>
            </a:r>
            <a:b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br>
            <a:br>
              <a:rPr lang="en-US" altLang="ko-KR" sz="2000" dirty="0">
                <a:solidFill>
                  <a:srgbClr val="53585F"/>
                </a:solidFill>
                <a:latin typeface="Spoqa Han Sans Neo" panose="020B0500000000000000" pitchFamily="34" charset="-128"/>
                <a:ea typeface="Spoqa Han Sans Neo" panose="020B0500000000000000" pitchFamily="34" charset="-128"/>
                <a:cs typeface="Arial"/>
                <a:sym typeface="Arial"/>
              </a:rPr>
            </a:br>
            <a:r>
              <a:rPr lang="en-US" altLang="ko-KR"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 </a:t>
            </a:r>
            <a:r>
              <a:rPr lang="ko-KR" altLang="en-US"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확률은 중요한 문제가 아닐 수 있다</a:t>
            </a:r>
            <a:r>
              <a:rPr lang="en-US" altLang="ko-KR"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a:t>
            </a:r>
            <a:endParaRPr sz="3200" b="1" u="sng" dirty="0">
              <a:solidFill>
                <a:srgbClr val="53585F"/>
              </a:solidFill>
              <a:latin typeface="Spoqa Han Sans Neo Bold" panose="020B0500000000000000" pitchFamily="34" charset="-128"/>
              <a:ea typeface="Spoqa Han Sans Neo Bold" panose="020B0500000000000000" pitchFamily="34" charset="-128"/>
              <a:cs typeface="Arial"/>
              <a:sym typeface="Arial"/>
            </a:endParaRPr>
          </a:p>
        </p:txBody>
      </p:sp>
      <p:sp>
        <p:nvSpPr>
          <p:cNvPr id="22" name="Google Shape;169;p29">
            <a:extLst>
              <a:ext uri="{FF2B5EF4-FFF2-40B4-BE49-F238E27FC236}">
                <a16:creationId xmlns:a16="http://schemas.microsoft.com/office/drawing/2014/main" id="{EF1B3BD1-0D49-154E-A52E-43DA7A16A9EB}"/>
              </a:ext>
            </a:extLst>
          </p:cNvPr>
          <p:cNvSpPr/>
          <p:nvPr/>
        </p:nvSpPr>
        <p:spPr>
          <a:xfrm>
            <a:off x="5952048" y="13268955"/>
            <a:ext cx="6198951" cy="276999"/>
          </a:xfrm>
          <a:prstGeom prst="rect">
            <a:avLst/>
          </a:prstGeom>
          <a:noFill/>
          <a:ln>
            <a:noFill/>
          </a:ln>
        </p:spPr>
        <p:txBody>
          <a:bodyPr spcFirstLastPara="1" wrap="square" lIns="68575" tIns="34275" rIns="68575" bIns="34275" anchor="t" anchorCtr="0">
            <a:noAutofit/>
          </a:bodyPr>
          <a:lstStyle/>
          <a:p>
            <a:pPr marL="0" marR="0" lvl="0" indent="0" rtl="0">
              <a:spcBef>
                <a:spcPts val="0"/>
              </a:spcBef>
              <a:spcAft>
                <a:spcPts val="0"/>
              </a:spcAft>
              <a:buNone/>
            </a:pPr>
            <a:r>
              <a:rPr lang="en" sz="1400" dirty="0">
                <a:solidFill>
                  <a:schemeClr val="dk1"/>
                </a:solidFill>
                <a:latin typeface="Arial"/>
                <a:ea typeface="Arial"/>
                <a:cs typeface="Arial"/>
                <a:sym typeface="Arial"/>
              </a:rPr>
              <a:t>https://</a:t>
            </a:r>
            <a:r>
              <a:rPr lang="en" sz="1400" dirty="0" err="1">
                <a:solidFill>
                  <a:schemeClr val="dk1"/>
                </a:solidFill>
                <a:latin typeface="Arial"/>
                <a:ea typeface="Arial"/>
                <a:cs typeface="Arial"/>
                <a:sym typeface="Arial"/>
              </a:rPr>
              <a:t>www.darpa.mil</a:t>
            </a:r>
            <a:r>
              <a:rPr lang="en" sz="1400" dirty="0">
                <a:solidFill>
                  <a:schemeClr val="dk1"/>
                </a:solidFill>
                <a:latin typeface="Arial"/>
                <a:ea typeface="Arial"/>
                <a:cs typeface="Arial"/>
                <a:sym typeface="Arial"/>
              </a:rPr>
              <a:t>/attachments/DARPA-BAA-16-53.pdf</a:t>
            </a:r>
            <a:endParaRPr sz="1100" dirty="0"/>
          </a:p>
        </p:txBody>
      </p:sp>
      <p:sp>
        <p:nvSpPr>
          <p:cNvPr id="23" name="Google Shape;170;p29">
            <a:extLst>
              <a:ext uri="{FF2B5EF4-FFF2-40B4-BE49-F238E27FC236}">
                <a16:creationId xmlns:a16="http://schemas.microsoft.com/office/drawing/2014/main" id="{EBD8520D-B78A-9F4C-BE00-51A34189449A}"/>
              </a:ext>
            </a:extLst>
          </p:cNvPr>
          <p:cNvSpPr/>
          <p:nvPr/>
        </p:nvSpPr>
        <p:spPr>
          <a:xfrm>
            <a:off x="5797013" y="12976862"/>
            <a:ext cx="6198950" cy="276999"/>
          </a:xfrm>
          <a:prstGeom prst="rect">
            <a:avLst/>
          </a:prstGeom>
          <a:noFill/>
          <a:ln>
            <a:noFill/>
          </a:ln>
        </p:spPr>
        <p:txBody>
          <a:bodyPr spcFirstLastPara="1" wrap="square" lIns="68575" tIns="34275" rIns="68575" bIns="34275" anchor="t" anchorCtr="0">
            <a:noAutofit/>
          </a:bodyPr>
          <a:lstStyle/>
          <a:p>
            <a:pPr marL="0" marR="0" lvl="0" indent="0" rtl="0">
              <a:spcBef>
                <a:spcPts val="0"/>
              </a:spcBef>
              <a:spcAft>
                <a:spcPts val="0"/>
              </a:spcAft>
              <a:buNone/>
            </a:pPr>
            <a:r>
              <a:rPr lang="en" sz="1400">
                <a:solidFill>
                  <a:srgbClr val="222222"/>
                </a:solidFill>
                <a:latin typeface="Arial"/>
                <a:ea typeface="Arial"/>
                <a:cs typeface="Arial"/>
                <a:sym typeface="Arial"/>
              </a:rPr>
              <a:t>Gunning, David. "Explainable Artificial Intelligence (XAI). DARPA." (2017).</a:t>
            </a:r>
            <a:endParaRPr sz="1400">
              <a:solidFill>
                <a:schemeClr val="dk1"/>
              </a:solidFill>
              <a:latin typeface="Arial"/>
              <a:ea typeface="Arial"/>
              <a:cs typeface="Arial"/>
              <a:sym typeface="Arial"/>
            </a:endParaRPr>
          </a:p>
        </p:txBody>
      </p:sp>
      <p:sp>
        <p:nvSpPr>
          <p:cNvPr id="24" name="Google Shape;172;p29">
            <a:extLst>
              <a:ext uri="{FF2B5EF4-FFF2-40B4-BE49-F238E27FC236}">
                <a16:creationId xmlns:a16="http://schemas.microsoft.com/office/drawing/2014/main" id="{97CE8CE6-44A1-ED46-B2A1-9C56B6FB3A4A}"/>
              </a:ext>
            </a:extLst>
          </p:cNvPr>
          <p:cNvSpPr/>
          <p:nvPr/>
        </p:nvSpPr>
        <p:spPr>
          <a:xfrm>
            <a:off x="7185029" y="12477020"/>
            <a:ext cx="6096810" cy="484748"/>
          </a:xfrm>
          <a:prstGeom prst="rect">
            <a:avLst/>
          </a:prstGeom>
          <a:noFill/>
          <a:ln>
            <a:noFill/>
          </a:ln>
        </p:spPr>
        <p:txBody>
          <a:bodyPr spcFirstLastPara="1" wrap="square" lIns="68575" tIns="34275" rIns="68575" bIns="34275" anchor="t" anchorCtr="0">
            <a:noAutofit/>
          </a:bodyPr>
          <a:lstStyle/>
          <a:p>
            <a:pPr marL="0" marR="0" lvl="0" indent="0" rtl="0">
              <a:spcBef>
                <a:spcPts val="0"/>
              </a:spcBef>
              <a:spcAft>
                <a:spcPts val="0"/>
              </a:spcAft>
              <a:buNone/>
            </a:pPr>
            <a:r>
              <a:rPr lang="en" sz="1400">
                <a:solidFill>
                  <a:srgbClr val="222222"/>
                </a:solidFill>
                <a:latin typeface="Arial"/>
                <a:ea typeface="Arial"/>
                <a:cs typeface="Arial"/>
                <a:sym typeface="Arial"/>
              </a:rPr>
              <a:t>Miller, Tim. "Explanation in artificial intelligence: Insights from the social sciences." </a:t>
            </a:r>
            <a:r>
              <a:rPr lang="en" sz="1400" i="1">
                <a:solidFill>
                  <a:srgbClr val="222222"/>
                </a:solidFill>
                <a:latin typeface="Arial"/>
                <a:ea typeface="Arial"/>
                <a:cs typeface="Arial"/>
                <a:sym typeface="Arial"/>
              </a:rPr>
              <a:t>Artificial Intelligence</a:t>
            </a:r>
            <a:r>
              <a:rPr lang="en" sz="1400">
                <a:solidFill>
                  <a:srgbClr val="222222"/>
                </a:solidFill>
                <a:latin typeface="Arial"/>
                <a:ea typeface="Arial"/>
                <a:cs typeface="Arial"/>
                <a:sym typeface="Arial"/>
              </a:rPr>
              <a:t> 267 (2019): 1-38.</a:t>
            </a:r>
            <a:endParaRPr sz="1400">
              <a:solidFill>
                <a:schemeClr val="dk1"/>
              </a:solidFill>
              <a:latin typeface="Arial"/>
              <a:ea typeface="Arial"/>
              <a:cs typeface="Arial"/>
              <a:sym typeface="Arial"/>
            </a:endParaRPr>
          </a:p>
        </p:txBody>
      </p:sp>
    </p:spTree>
    <p:extLst>
      <p:ext uri="{BB962C8B-B14F-4D97-AF65-F5344CB8AC3E}">
        <p14:creationId xmlns:p14="http://schemas.microsoft.com/office/powerpoint/2010/main" val="3124998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Explainer</a:t>
            </a:r>
            <a:r>
              <a:rPr kumimoji="1" lang="ko-Kore-KR" altLang="en-US" sz="2800" dirty="0">
                <a:latin typeface="Spoqa Han Sans Neo" panose="020B0500000000000000" pitchFamily="34" charset="-128"/>
                <a:ea typeface="Spoqa Han Sans Neo" panose="020B0500000000000000" pitchFamily="34" charset="-128"/>
              </a:rPr>
              <a:t>의 이상적인 세팅</a:t>
            </a:r>
            <a:r>
              <a:rPr kumimoji="1" lang="en-US" altLang="ko-Kore-KR" sz="2800" dirty="0">
                <a:latin typeface="Spoqa Han Sans Neo" panose="020B0500000000000000" pitchFamily="34" charset="-128"/>
                <a:ea typeface="Spoqa Han Sans Neo" panose="020B0500000000000000" pitchFamily="34" charset="-128"/>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25" name="TextBox 24">
            <a:extLst>
              <a:ext uri="{FF2B5EF4-FFF2-40B4-BE49-F238E27FC236}">
                <a16:creationId xmlns:a16="http://schemas.microsoft.com/office/drawing/2014/main" id="{79430923-5D2B-9948-9139-E2B1FFCC5313}"/>
              </a:ext>
            </a:extLst>
          </p:cNvPr>
          <p:cNvSpPr txBox="1"/>
          <p:nvPr/>
        </p:nvSpPr>
        <p:spPr>
          <a:xfrm>
            <a:off x="1925765" y="3176208"/>
            <a:ext cx="19915332" cy="10359824"/>
          </a:xfrm>
          <a:prstGeom prst="rect">
            <a:avLst/>
          </a:prstGeom>
          <a:noFill/>
        </p:spPr>
        <p:txBody>
          <a:bodyPr wrap="square">
            <a:spAutoFit/>
          </a:bodyPr>
          <a:lstStyle/>
          <a:p>
            <a:pPr algn="l">
              <a:lnSpc>
                <a:spcPct val="150000"/>
              </a:lnSpc>
            </a:pPr>
            <a:r>
              <a:rPr lang="en" altLang="ko-Kore-KR" sz="3200" dirty="0">
                <a:solidFill>
                  <a:srgbClr val="53585F"/>
                </a:solidFill>
                <a:effectLst/>
                <a:latin typeface="Spoqa Han Sans Neo" panose="020B0500000000000000" pitchFamily="34" charset="-128"/>
                <a:ea typeface="Spoqa Han Sans Neo" panose="020B0500000000000000" pitchFamily="34" charset="-128"/>
              </a:rPr>
              <a:t>Interpretable </a:t>
            </a:r>
          </a:p>
          <a:p>
            <a:pPr lvl="1">
              <a:lnSpc>
                <a:spcPct val="150000"/>
              </a:lnSpc>
            </a:pPr>
            <a:r>
              <a:rPr lang="ko-KR" altLang="en-US" sz="3200" dirty="0">
                <a:solidFill>
                  <a:srgbClr val="53585F"/>
                </a:solidFill>
                <a:effectLst/>
                <a:latin typeface="Spoqa Han Sans Neo" panose="020B0500000000000000" pitchFamily="34" charset="-128"/>
                <a:ea typeface="Spoqa Han Sans Neo" panose="020B0500000000000000" pitchFamily="34" charset="-128"/>
              </a:rPr>
              <a:t>입력과 결과에 대한 질 좋은 설명이 제공되어야 한다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lvl="1">
              <a:lnSpc>
                <a:spcPct val="150000"/>
              </a:lnSpc>
            </a:pPr>
            <a:r>
              <a:rPr lang="ko-KR" altLang="en-US" sz="3200" dirty="0">
                <a:solidFill>
                  <a:srgbClr val="53585F"/>
                </a:solidFill>
                <a:effectLst/>
                <a:latin typeface="Spoqa Han Sans Neo" panose="020B0500000000000000" pitchFamily="34" charset="-128"/>
                <a:ea typeface="Spoqa Han Sans Neo" panose="020B0500000000000000" pitchFamily="34" charset="-128"/>
              </a:rPr>
              <a:t>사용자의 수준에 맞게 설명이 제공되어야 하며</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비전문가 또한 예측에 대해 쉽게 이해할 수 있어야 한다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gn="l">
              <a:lnSpc>
                <a:spcPct val="150000"/>
              </a:lnSpc>
            </a:pPr>
            <a:endParaRPr lang="en" altLang="ko-Kore-KR" sz="3200" dirty="0">
              <a:solidFill>
                <a:srgbClr val="53585F"/>
              </a:solidFill>
              <a:effectLst/>
              <a:latin typeface="Spoqa Han Sans Neo" panose="020B0500000000000000" pitchFamily="34" charset="-128"/>
              <a:ea typeface="Spoqa Han Sans Neo" panose="020B0500000000000000" pitchFamily="34" charset="-128"/>
            </a:endParaRPr>
          </a:p>
          <a:p>
            <a:pPr algn="l">
              <a:lnSpc>
                <a:spcPct val="150000"/>
              </a:lnSpc>
            </a:pPr>
            <a:r>
              <a:rPr lang="en" altLang="ko-Kore-KR" sz="3200" dirty="0">
                <a:solidFill>
                  <a:srgbClr val="53585F"/>
                </a:solidFill>
                <a:effectLst/>
                <a:latin typeface="Spoqa Han Sans Neo" panose="020B0500000000000000" pitchFamily="34" charset="-128"/>
                <a:ea typeface="Spoqa Han Sans Neo" panose="020B0500000000000000" pitchFamily="34" charset="-128"/>
              </a:rPr>
              <a:t>Local fidelity</a:t>
            </a: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lvl="1">
              <a:lnSpc>
                <a:spcPct val="150000"/>
              </a:lnSpc>
            </a:pPr>
            <a:r>
              <a:rPr lang="ko-KR" altLang="en-US" sz="3200" dirty="0">
                <a:solidFill>
                  <a:srgbClr val="53585F"/>
                </a:solidFill>
                <a:effectLst/>
                <a:latin typeface="Spoqa Han Sans Neo" panose="020B0500000000000000" pitchFamily="34" charset="-128"/>
                <a:ea typeface="Spoqa Han Sans Neo" panose="020B0500000000000000" pitchFamily="34" charset="-128"/>
              </a:rPr>
              <a:t>예측에 대한 설명은 적어도 지역적으로</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en" altLang="ko-Kore-KR" sz="3200" dirty="0">
                <a:solidFill>
                  <a:srgbClr val="53585F"/>
                </a:solidFill>
                <a:effectLst/>
                <a:latin typeface="Spoqa Han Sans Neo" panose="020B0500000000000000" pitchFamily="34" charset="-128"/>
                <a:ea typeface="Spoqa Han Sans Neo" panose="020B0500000000000000" pitchFamily="34" charset="-128"/>
              </a:rPr>
              <a:t>locally) </a:t>
            </a:r>
            <a:r>
              <a:rPr lang="ko-KR" altLang="en-US" sz="3200" dirty="0">
                <a:solidFill>
                  <a:srgbClr val="53585F"/>
                </a:solidFill>
                <a:effectLst/>
                <a:latin typeface="Spoqa Han Sans Neo" panose="020B0500000000000000" pitchFamily="34" charset="-128"/>
                <a:ea typeface="Spoqa Han Sans Neo" panose="020B0500000000000000" pitchFamily="34" charset="-128"/>
              </a:rPr>
              <a:t>신뢰</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en" altLang="ko-Kore-KR" sz="3200" dirty="0">
                <a:solidFill>
                  <a:srgbClr val="53585F"/>
                </a:solidFill>
                <a:effectLst/>
                <a:latin typeface="Spoqa Han Sans Neo" panose="020B0500000000000000" pitchFamily="34" charset="-128"/>
                <a:ea typeface="Spoqa Han Sans Neo" panose="020B0500000000000000" pitchFamily="34" charset="-128"/>
              </a:rPr>
              <a:t>faithful)</a:t>
            </a:r>
            <a:r>
              <a:rPr lang="ko-KR" altLang="en-US" sz="3200" dirty="0">
                <a:solidFill>
                  <a:srgbClr val="53585F"/>
                </a:solidFill>
                <a:effectLst/>
                <a:latin typeface="Spoqa Han Sans Neo" panose="020B0500000000000000" pitchFamily="34" charset="-128"/>
                <a:ea typeface="Spoqa Han Sans Neo" panose="020B0500000000000000" pitchFamily="34" charset="-128"/>
              </a:rPr>
              <a:t>되어야 한다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lvl="1">
              <a:lnSpc>
                <a:spcPct val="150000"/>
              </a:lnSpc>
            </a:pPr>
            <a:r>
              <a:rPr lang="ko-KR" altLang="en-US" sz="3200" dirty="0">
                <a:solidFill>
                  <a:srgbClr val="53585F"/>
                </a:solidFill>
                <a:effectLst/>
                <a:latin typeface="Spoqa Han Sans Neo" panose="020B0500000000000000" pitchFamily="34" charset="-128"/>
                <a:ea typeface="Spoqa Han Sans Neo" panose="020B0500000000000000" pitchFamily="34" charset="-128"/>
              </a:rPr>
              <a:t>즉</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모델이 하나의 데이터에 내린 판단에 대해 설명할 수 있어야 </a:t>
            </a:r>
            <a:r>
              <a:rPr lang="ko-KR" altLang="en-US" sz="3200" dirty="0">
                <a:solidFill>
                  <a:srgbClr val="53585F"/>
                </a:solidFill>
                <a:latin typeface="Spoqa Han Sans Neo" panose="020B0500000000000000" pitchFamily="34" charset="-128"/>
                <a:ea typeface="Spoqa Han Sans Neo" panose="020B0500000000000000" pitchFamily="34" charset="-128"/>
              </a:rPr>
              <a:t>한</a:t>
            </a:r>
            <a:r>
              <a:rPr lang="ko-KR" altLang="en-US" sz="3200" dirty="0">
                <a:solidFill>
                  <a:srgbClr val="53585F"/>
                </a:solidFill>
                <a:effectLst/>
                <a:latin typeface="Spoqa Han Sans Neo" panose="020B0500000000000000" pitchFamily="34" charset="-128"/>
                <a:ea typeface="Spoqa Han Sans Neo" panose="020B0500000000000000" pitchFamily="34" charset="-128"/>
              </a:rPr>
              <a:t>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gn="l">
              <a:lnSpc>
                <a:spcPct val="150000"/>
              </a:lnSpc>
            </a:pPr>
            <a:endParaRPr lang="en" altLang="ko-Kore-KR" sz="3200" dirty="0">
              <a:solidFill>
                <a:srgbClr val="53585F"/>
              </a:solidFill>
              <a:effectLst/>
              <a:latin typeface="Spoqa Han Sans Neo" panose="020B0500000000000000" pitchFamily="34" charset="-128"/>
              <a:ea typeface="Spoqa Han Sans Neo" panose="020B0500000000000000" pitchFamily="34" charset="-128"/>
            </a:endParaRPr>
          </a:p>
          <a:p>
            <a:pPr algn="l">
              <a:lnSpc>
                <a:spcPct val="150000"/>
              </a:lnSpc>
            </a:pPr>
            <a:r>
              <a:rPr lang="en" altLang="ko-Kore-KR" sz="3200" dirty="0">
                <a:solidFill>
                  <a:srgbClr val="53585F"/>
                </a:solidFill>
                <a:effectLst/>
                <a:latin typeface="Spoqa Han Sans Neo" panose="020B0500000000000000" pitchFamily="34" charset="-128"/>
                <a:ea typeface="Spoqa Han Sans Neo" panose="020B0500000000000000" pitchFamily="34" charset="-128"/>
              </a:rPr>
              <a:t>Model-agnostic</a:t>
            </a:r>
          </a:p>
          <a:p>
            <a:pPr algn="l">
              <a:lnSpc>
                <a:spcPct val="150000"/>
              </a:lnSpc>
            </a:pPr>
            <a:r>
              <a:rPr lang="en"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어떠한 모델을 사용하든 설명 가능해야 한다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gn="l">
              <a:lnSpc>
                <a:spcPct val="150000"/>
              </a:lnSpc>
            </a:pPr>
            <a:endParaRPr lang="en" altLang="ko-Kore-KR" sz="3200" dirty="0">
              <a:solidFill>
                <a:srgbClr val="53585F"/>
              </a:solidFill>
              <a:effectLst/>
              <a:latin typeface="Spoqa Han Sans Neo" panose="020B0500000000000000" pitchFamily="34" charset="-128"/>
              <a:ea typeface="Spoqa Han Sans Neo" panose="020B0500000000000000" pitchFamily="34" charset="-128"/>
            </a:endParaRPr>
          </a:p>
          <a:p>
            <a:pPr algn="l">
              <a:lnSpc>
                <a:spcPct val="150000"/>
              </a:lnSpc>
            </a:pPr>
            <a:r>
              <a:rPr lang="en" altLang="ko-Kore-KR" sz="3200" dirty="0">
                <a:solidFill>
                  <a:srgbClr val="53585F"/>
                </a:solidFill>
                <a:effectLst/>
                <a:latin typeface="Spoqa Han Sans Neo" panose="020B0500000000000000" pitchFamily="34" charset="-128"/>
                <a:ea typeface="Spoqa Han Sans Neo" panose="020B0500000000000000" pitchFamily="34" charset="-128"/>
              </a:rPr>
              <a:t>Global-perspective</a:t>
            </a:r>
          </a:p>
          <a:p>
            <a:pPr algn="l">
              <a:lnSpc>
                <a:spcPct val="150000"/>
              </a:lnSpc>
            </a:pPr>
            <a:r>
              <a:rPr lang="en"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정확도만으로는 모델을 정확하게 평가할 수 없기 때문에</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어느 정도 전체적인 모델에 대한 설명 또한 </a:t>
            </a:r>
            <a:br>
              <a:rPr lang="en-US" altLang="ko-KR" sz="3200" dirty="0">
                <a:solidFill>
                  <a:srgbClr val="53585F"/>
                </a:solidFill>
                <a:effectLst/>
                <a:latin typeface="Spoqa Han Sans Neo" panose="020B0500000000000000" pitchFamily="34" charset="-128"/>
                <a:ea typeface="Spoqa Han Sans Neo" panose="020B0500000000000000" pitchFamily="34" charset="-128"/>
              </a:rPr>
            </a:b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제공되어야 한다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p:txBody>
      </p:sp>
    </p:spTree>
    <p:extLst>
      <p:ext uri="{BB962C8B-B14F-4D97-AF65-F5344CB8AC3E}">
        <p14:creationId xmlns:p14="http://schemas.microsoft.com/office/powerpoint/2010/main" val="4265306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XAI</a:t>
            </a:r>
            <a:r>
              <a:rPr kumimoji="1" lang="ko-Kore-KR" altLang="en-US" sz="2800" dirty="0">
                <a:latin typeface="Spoqa Han Sans Neo" panose="020B0500000000000000" pitchFamily="34" charset="-128"/>
                <a:ea typeface="Spoqa Han Sans Neo" panose="020B0500000000000000" pitchFamily="34" charset="-128"/>
              </a:rPr>
              <a:t>의 카테고리</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25" name="Google Shape;219;p34">
            <a:extLst>
              <a:ext uri="{FF2B5EF4-FFF2-40B4-BE49-F238E27FC236}">
                <a16:creationId xmlns:a16="http://schemas.microsoft.com/office/drawing/2014/main" id="{3D232129-0E5A-A648-9BC2-48A9B26A39E3}"/>
              </a:ext>
            </a:extLst>
          </p:cNvPr>
          <p:cNvPicPr preferRelativeResize="0">
            <a:picLocks/>
          </p:cNvPicPr>
          <p:nvPr/>
        </p:nvPicPr>
        <p:blipFill rotWithShape="1">
          <a:blip r:embed="rId4">
            <a:alphaModFix/>
          </a:blip>
          <a:srcRect l="4176" t="9738" r="3393" b="10425"/>
          <a:stretch/>
        </p:blipFill>
        <p:spPr>
          <a:xfrm>
            <a:off x="9727659" y="2995213"/>
            <a:ext cx="14022725" cy="5344690"/>
          </a:xfrm>
          <a:prstGeom prst="rect">
            <a:avLst/>
          </a:prstGeom>
          <a:noFill/>
          <a:ln>
            <a:noFill/>
          </a:ln>
        </p:spPr>
      </p:pic>
      <p:sp>
        <p:nvSpPr>
          <p:cNvPr id="26" name="Google Shape;221;p34">
            <a:extLst>
              <a:ext uri="{FF2B5EF4-FFF2-40B4-BE49-F238E27FC236}">
                <a16:creationId xmlns:a16="http://schemas.microsoft.com/office/drawing/2014/main" id="{522282E4-F2A0-9E47-B746-397C301450A6}"/>
              </a:ext>
            </a:extLst>
          </p:cNvPr>
          <p:cNvSpPr/>
          <p:nvPr/>
        </p:nvSpPr>
        <p:spPr>
          <a:xfrm>
            <a:off x="1775168" y="7434799"/>
            <a:ext cx="17506603" cy="6114946"/>
          </a:xfrm>
          <a:prstGeom prst="rect">
            <a:avLst/>
          </a:prstGeom>
          <a:noFill/>
          <a:ln>
            <a:noFill/>
          </a:ln>
        </p:spPr>
        <p:txBody>
          <a:bodyPr spcFirstLastPara="1" wrap="square" lIns="68575" tIns="34275" rIns="68575" bIns="34275" anchor="t" anchorCtr="0">
            <a:noAutofit/>
          </a:bodyPr>
          <a:lstStyle/>
          <a:p>
            <a:pPr marR="0" lvl="0" algn="l" rtl="0">
              <a:lnSpc>
                <a:spcPct val="150000"/>
              </a:lnSpc>
              <a:spcBef>
                <a:spcPts val="0"/>
              </a:spcBef>
              <a:spcAft>
                <a:spcPts val="0"/>
              </a:spcAft>
              <a:buClr>
                <a:schemeClr val="dk1"/>
              </a:buClr>
              <a:buSzPts val="1400"/>
            </a:pPr>
            <a:r>
              <a:rPr lang="en-US" altLang="ko-Kore-KR"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Support </a:t>
            </a:r>
            <a:r>
              <a:rPr lang="ko-Kore-KR" altLang="en-US" sz="3200" b="1" dirty="0">
                <a:solidFill>
                  <a:srgbClr val="53585F"/>
                </a:solidFill>
                <a:latin typeface="Spoqa Han Sans Neo Bold" panose="020B0500000000000000" pitchFamily="34" charset="-128"/>
                <a:ea typeface="Spoqa Han Sans Neo Bold" panose="020B0500000000000000" pitchFamily="34" charset="-128"/>
                <a:cs typeface="Arial"/>
                <a:sym typeface="Arial"/>
              </a:rPr>
              <a:t>가능한 모델의 종류에 따라</a:t>
            </a:r>
            <a:endParaRPr lang="en-US" altLang="ko-Kore-KR" sz="3200" b="1" dirty="0">
              <a:solidFill>
                <a:srgbClr val="53585F"/>
              </a:solidFill>
              <a:latin typeface="Spoqa Han Sans Neo Bold" panose="020B0500000000000000" pitchFamily="34" charset="-128"/>
              <a:ea typeface="Spoqa Han Sans Neo Bold" panose="020B0500000000000000" pitchFamily="34" charset="-128"/>
              <a:cs typeface="Arial"/>
              <a:sym typeface="Arial"/>
            </a:endParaRPr>
          </a:p>
          <a:p>
            <a:pPr marL="914342" lvl="1" indent="-457200">
              <a:lnSpc>
                <a:spcPct val="150000"/>
              </a:lnSpc>
              <a:buClr>
                <a:schemeClr val="dk1"/>
              </a:buClr>
              <a:buSzPts val="1400"/>
              <a:buFont typeface="Arial" panose="020B0604020202020204" pitchFamily="34" charset="0"/>
              <a:buChar char="•"/>
            </a:pP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BB - black-box </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예측 모델</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함수만 요구됨</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a:t>
            </a:r>
            <a:endParaRPr sz="3200" dirty="0">
              <a:solidFill>
                <a:srgbClr val="53585F"/>
              </a:solidFill>
              <a:latin typeface="Spoqa Han Sans Neo" panose="020B0500000000000000" pitchFamily="34" charset="-128"/>
              <a:ea typeface="Spoqa Han Sans Neo" panose="020B0500000000000000" pitchFamily="34" charset="-128"/>
            </a:endParaRPr>
          </a:p>
          <a:p>
            <a:pPr marL="914342" lvl="1" indent="-457200">
              <a:lnSpc>
                <a:spcPct val="150000"/>
              </a:lnSpc>
              <a:buClr>
                <a:schemeClr val="dk1"/>
              </a:buClr>
              <a:buSzPts val="1400"/>
              <a:buFont typeface="Arial" panose="020B0604020202020204" pitchFamily="34" charset="0"/>
              <a:buChar char="•"/>
            </a:pP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BB* - </a:t>
            </a:r>
            <a:r>
              <a:rPr lang="en" sz="3200" dirty="0" err="1">
                <a:solidFill>
                  <a:srgbClr val="53585F"/>
                </a:solidFill>
                <a:latin typeface="Spoqa Han Sans Neo" panose="020B0500000000000000" pitchFamily="34" charset="-128"/>
                <a:ea typeface="Spoqa Han Sans Neo" panose="020B0500000000000000" pitchFamily="34" charset="-128"/>
                <a:cs typeface="Arial"/>
                <a:sym typeface="Arial"/>
              </a:rPr>
              <a:t>경사</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en" sz="3200" dirty="0" err="1">
                <a:solidFill>
                  <a:srgbClr val="53585F"/>
                </a:solidFill>
                <a:latin typeface="Spoqa Han Sans Neo" panose="020B0500000000000000" pitchFamily="34" charset="-128"/>
                <a:ea typeface="Spoqa Han Sans Neo" panose="020B0500000000000000" pitchFamily="34" charset="-128"/>
                <a:cs typeface="Arial"/>
                <a:sym typeface="Arial"/>
              </a:rPr>
              <a:t>하강</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en" sz="3200" dirty="0" err="1">
                <a:solidFill>
                  <a:srgbClr val="53585F"/>
                </a:solidFill>
                <a:latin typeface="Spoqa Han Sans Neo" panose="020B0500000000000000" pitchFamily="34" charset="-128"/>
                <a:ea typeface="Spoqa Han Sans Neo" panose="020B0500000000000000" pitchFamily="34" charset="-128"/>
                <a:cs typeface="Arial"/>
                <a:sym typeface="Arial"/>
              </a:rPr>
              <a:t>가능한</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 black box</a:t>
            </a:r>
            <a:endParaRPr sz="3200" dirty="0">
              <a:solidFill>
                <a:srgbClr val="53585F"/>
              </a:solidFill>
              <a:latin typeface="Spoqa Han Sans Neo" panose="020B0500000000000000" pitchFamily="34" charset="-128"/>
              <a:ea typeface="Spoqa Han Sans Neo" panose="020B0500000000000000" pitchFamily="34" charset="-128"/>
            </a:endParaRPr>
          </a:p>
          <a:p>
            <a:pPr marL="914342" lvl="1" indent="-457200">
              <a:lnSpc>
                <a:spcPct val="150000"/>
              </a:lnSpc>
              <a:buClr>
                <a:schemeClr val="dk1"/>
              </a:buClr>
              <a:buSzPts val="1400"/>
              <a:buFont typeface="Arial" panose="020B0604020202020204" pitchFamily="34" charset="0"/>
              <a:buChar char="•"/>
            </a:pP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WB - white-box model </a:t>
            </a:r>
            <a:r>
              <a:rPr lang="en" sz="3200" dirty="0" err="1">
                <a:solidFill>
                  <a:srgbClr val="53585F"/>
                </a:solidFill>
                <a:latin typeface="Spoqa Han Sans Neo" panose="020B0500000000000000" pitchFamily="34" charset="-128"/>
                <a:ea typeface="Spoqa Han Sans Neo" panose="020B0500000000000000" pitchFamily="34" charset="-128"/>
                <a:cs typeface="Arial"/>
                <a:sym typeface="Arial"/>
              </a:rPr>
              <a:t>접근이</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en" sz="3200" dirty="0" err="1">
                <a:solidFill>
                  <a:srgbClr val="53585F"/>
                </a:solidFill>
                <a:latin typeface="Spoqa Han Sans Neo" panose="020B0500000000000000" pitchFamily="34" charset="-128"/>
                <a:ea typeface="Spoqa Han Sans Neo" panose="020B0500000000000000" pitchFamily="34" charset="-128"/>
                <a:cs typeface="Arial"/>
                <a:sym typeface="Arial"/>
              </a:rPr>
              <a:t>필요</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en" sz="3200" dirty="0" err="1">
                <a:solidFill>
                  <a:srgbClr val="53585F"/>
                </a:solidFill>
                <a:latin typeface="Spoqa Han Sans Neo" panose="020B0500000000000000" pitchFamily="34" charset="-128"/>
                <a:ea typeface="Spoqa Han Sans Neo" panose="020B0500000000000000" pitchFamily="34" charset="-128"/>
                <a:cs typeface="Arial"/>
                <a:sym typeface="Arial"/>
              </a:rPr>
              <a:t>많은</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en" sz="3200" dirty="0" err="1">
                <a:solidFill>
                  <a:srgbClr val="53585F"/>
                </a:solidFill>
                <a:latin typeface="Spoqa Han Sans Neo" panose="020B0500000000000000" pitchFamily="34" charset="-128"/>
                <a:ea typeface="Spoqa Han Sans Neo" panose="020B0500000000000000" pitchFamily="34" charset="-128"/>
                <a:cs typeface="Arial"/>
                <a:sym typeface="Arial"/>
              </a:rPr>
              <a:t>제약이</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en" sz="3200" dirty="0" err="1">
                <a:solidFill>
                  <a:srgbClr val="53585F"/>
                </a:solidFill>
                <a:latin typeface="Spoqa Han Sans Neo" panose="020B0500000000000000" pitchFamily="34" charset="-128"/>
                <a:ea typeface="Spoqa Han Sans Neo" panose="020B0500000000000000" pitchFamily="34" charset="-128"/>
                <a:cs typeface="Arial"/>
                <a:sym typeface="Arial"/>
              </a:rPr>
              <a:t>따를</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en" sz="3200" dirty="0" err="1">
                <a:solidFill>
                  <a:srgbClr val="53585F"/>
                </a:solidFill>
                <a:latin typeface="Spoqa Han Sans Neo" panose="020B0500000000000000" pitchFamily="34" charset="-128"/>
                <a:ea typeface="Spoqa Han Sans Neo" panose="020B0500000000000000" pitchFamily="34" charset="-128"/>
                <a:cs typeface="Arial"/>
                <a:sym typeface="Arial"/>
              </a:rPr>
              <a:t>수</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en" sz="3200" dirty="0" err="1">
                <a:solidFill>
                  <a:srgbClr val="53585F"/>
                </a:solidFill>
                <a:latin typeface="Spoqa Han Sans Neo" panose="020B0500000000000000" pitchFamily="34" charset="-128"/>
                <a:ea typeface="Spoqa Han Sans Neo" panose="020B0500000000000000" pitchFamily="34" charset="-128"/>
                <a:cs typeface="Arial"/>
                <a:sym typeface="Arial"/>
              </a:rPr>
              <a:t>있는</a:t>
            </a: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en" sz="3200" dirty="0" err="1">
                <a:solidFill>
                  <a:srgbClr val="53585F"/>
                </a:solidFill>
                <a:latin typeface="Spoqa Han Sans Neo" panose="020B0500000000000000" pitchFamily="34" charset="-128"/>
                <a:ea typeface="Spoqa Han Sans Neo" panose="020B0500000000000000" pitchFamily="34" charset="-128"/>
                <a:cs typeface="Arial"/>
                <a:sym typeface="Arial"/>
              </a:rPr>
              <a:t>방법</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a:t>
            </a:r>
          </a:p>
          <a:p>
            <a:pPr marR="0" lvl="0" algn="l" rtl="0">
              <a:lnSpc>
                <a:spcPct val="150000"/>
              </a:lnSpc>
              <a:spcBef>
                <a:spcPts val="0"/>
              </a:spcBef>
              <a:spcAft>
                <a:spcPts val="0"/>
              </a:spcAft>
              <a:buClr>
                <a:schemeClr val="dk1"/>
              </a:buClr>
              <a:buSzPts val="1400"/>
            </a:pPr>
            <a:endParaRPr lang="en-US" sz="3200" dirty="0">
              <a:solidFill>
                <a:srgbClr val="53585F"/>
              </a:solidFill>
              <a:latin typeface="Spoqa Han Sans Neo" panose="020B0500000000000000" pitchFamily="34" charset="-128"/>
              <a:ea typeface="Spoqa Han Sans Neo" panose="020B0500000000000000" pitchFamily="34" charset="-128"/>
            </a:endParaRPr>
          </a:p>
          <a:p>
            <a:pPr marR="0" lvl="0" algn="l" rtl="0">
              <a:lnSpc>
                <a:spcPct val="150000"/>
              </a:lnSpc>
              <a:spcBef>
                <a:spcPts val="0"/>
              </a:spcBef>
              <a:spcAft>
                <a:spcPts val="0"/>
              </a:spcAft>
              <a:buClr>
                <a:schemeClr val="dk1"/>
              </a:buClr>
              <a:buSzPts val="1400"/>
            </a:pPr>
            <a:r>
              <a:rPr lang="en-US" sz="3200" b="1" dirty="0" err="1">
                <a:solidFill>
                  <a:srgbClr val="53585F"/>
                </a:solidFill>
                <a:latin typeface="Spoqa Han Sans Neo Bold" panose="020B0500000000000000" pitchFamily="34" charset="-128"/>
                <a:ea typeface="Spoqa Han Sans Neo Bold" panose="020B0500000000000000" pitchFamily="34" charset="-128"/>
              </a:rPr>
              <a:t>설명을</a:t>
            </a:r>
            <a:r>
              <a:rPr lang="en-US" sz="3200" b="1" dirty="0">
                <a:solidFill>
                  <a:srgbClr val="53585F"/>
                </a:solidFill>
                <a:latin typeface="Spoqa Han Sans Neo Bold" panose="020B0500000000000000" pitchFamily="34" charset="-128"/>
                <a:ea typeface="Spoqa Han Sans Neo Bold" panose="020B0500000000000000" pitchFamily="34" charset="-128"/>
              </a:rPr>
              <a:t> </a:t>
            </a:r>
            <a:r>
              <a:rPr lang="en-US" sz="3200" b="1" dirty="0" err="1">
                <a:solidFill>
                  <a:srgbClr val="53585F"/>
                </a:solidFill>
                <a:latin typeface="Spoqa Han Sans Neo Bold" panose="020B0500000000000000" pitchFamily="34" charset="-128"/>
                <a:ea typeface="Spoqa Han Sans Neo Bold" panose="020B0500000000000000" pitchFamily="34" charset="-128"/>
              </a:rPr>
              <a:t>나타내는</a:t>
            </a:r>
            <a:r>
              <a:rPr lang="en-US" sz="3200" b="1" dirty="0">
                <a:solidFill>
                  <a:srgbClr val="53585F"/>
                </a:solidFill>
                <a:latin typeface="Spoqa Han Sans Neo Bold" panose="020B0500000000000000" pitchFamily="34" charset="-128"/>
                <a:ea typeface="Spoqa Han Sans Neo Bold" panose="020B0500000000000000" pitchFamily="34" charset="-128"/>
              </a:rPr>
              <a:t> </a:t>
            </a:r>
            <a:r>
              <a:rPr lang="en-US" sz="3200" b="1" dirty="0" err="1">
                <a:solidFill>
                  <a:srgbClr val="53585F"/>
                </a:solidFill>
                <a:latin typeface="Spoqa Han Sans Neo Bold" panose="020B0500000000000000" pitchFamily="34" charset="-128"/>
                <a:ea typeface="Spoqa Han Sans Neo Bold" panose="020B0500000000000000" pitchFamily="34" charset="-128"/>
              </a:rPr>
              <a:t>범위에</a:t>
            </a:r>
            <a:r>
              <a:rPr lang="en-US" sz="3200" b="1" dirty="0">
                <a:solidFill>
                  <a:srgbClr val="53585F"/>
                </a:solidFill>
                <a:latin typeface="Spoqa Han Sans Neo Bold" panose="020B0500000000000000" pitchFamily="34" charset="-128"/>
                <a:ea typeface="Spoqa Han Sans Neo Bold" panose="020B0500000000000000" pitchFamily="34" charset="-128"/>
              </a:rPr>
              <a:t> </a:t>
            </a:r>
            <a:r>
              <a:rPr lang="en-US" sz="3200" b="1" dirty="0" err="1">
                <a:solidFill>
                  <a:srgbClr val="53585F"/>
                </a:solidFill>
                <a:latin typeface="Spoqa Han Sans Neo Bold" panose="020B0500000000000000" pitchFamily="34" charset="-128"/>
                <a:ea typeface="Spoqa Han Sans Neo Bold" panose="020B0500000000000000" pitchFamily="34" charset="-128"/>
              </a:rPr>
              <a:t>따라</a:t>
            </a:r>
            <a:endParaRPr sz="3200" b="1" dirty="0">
              <a:solidFill>
                <a:srgbClr val="53585F"/>
              </a:solidFill>
              <a:latin typeface="Spoqa Han Sans Neo Bold" panose="020B0500000000000000" pitchFamily="34" charset="-128"/>
              <a:ea typeface="Spoqa Han Sans Neo Bold" panose="020B0500000000000000" pitchFamily="34" charset="-128"/>
            </a:endParaRPr>
          </a:p>
          <a:p>
            <a:pPr marL="914342" lvl="1" indent="-457200">
              <a:lnSpc>
                <a:spcPct val="150000"/>
              </a:lnSpc>
              <a:buClr>
                <a:schemeClr val="dk1"/>
              </a:buClr>
              <a:buSzPts val="1400"/>
              <a:buFont typeface="Arial" panose="020B0604020202020204" pitchFamily="34" charset="0"/>
              <a:buChar char="•"/>
            </a:pP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Local  "X</a:t>
            </a:r>
            <a:r>
              <a:rPr lang="ko-KR" altLang="en-US" sz="3200" dirty="0" err="1">
                <a:solidFill>
                  <a:srgbClr val="53585F"/>
                </a:solidFill>
                <a:latin typeface="Spoqa Han Sans Neo" panose="020B0500000000000000" pitchFamily="34" charset="-128"/>
                <a:ea typeface="Spoqa Han Sans Neo" panose="020B0500000000000000" pitchFamily="34" charset="-128"/>
                <a:cs typeface="Arial"/>
                <a:sym typeface="Arial"/>
              </a:rPr>
              <a:t>를</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 넣을 때 왜 이런 예측이 나왔지</a:t>
            </a:r>
            <a:r>
              <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rPr>
              <a:t>?" </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같은 특정 데이터에 국한된 설명 </a:t>
            </a:r>
            <a:endParaRPr lang="en-US" altLang="ko-KR" sz="3200" dirty="0">
              <a:solidFill>
                <a:srgbClr val="53585F"/>
              </a:solidFill>
              <a:latin typeface="Spoqa Han Sans Neo" panose="020B0500000000000000" pitchFamily="34" charset="-128"/>
              <a:ea typeface="Spoqa Han Sans Neo" panose="020B0500000000000000" pitchFamily="34" charset="-128"/>
              <a:cs typeface="Arial"/>
              <a:sym typeface="Arial"/>
            </a:endParaRPr>
          </a:p>
          <a:p>
            <a:pPr marL="914342" lvl="1" indent="-457200">
              <a:lnSpc>
                <a:spcPct val="150000"/>
              </a:lnSpc>
              <a:buClr>
                <a:schemeClr val="dk1"/>
              </a:buClr>
              <a:buSzPts val="1400"/>
              <a:buFont typeface="Arial" panose="020B0604020202020204" pitchFamily="34" charset="0"/>
              <a:buChar char="•"/>
            </a:pPr>
            <a:r>
              <a:rPr lang="en" sz="3200" dirty="0">
                <a:solidFill>
                  <a:srgbClr val="53585F"/>
                </a:solidFill>
                <a:latin typeface="Spoqa Han Sans Neo" panose="020B0500000000000000" pitchFamily="34" charset="-128"/>
                <a:ea typeface="Spoqa Han Sans Neo" panose="020B0500000000000000" pitchFamily="34" charset="-128"/>
                <a:cs typeface="Arial"/>
                <a:sym typeface="Arial"/>
              </a:rPr>
              <a:t>Global - </a:t>
            </a:r>
            <a:r>
              <a:rPr lang="ko-KR" altLang="en-US" sz="3200" dirty="0">
                <a:solidFill>
                  <a:srgbClr val="53585F"/>
                </a:solidFill>
                <a:latin typeface="Spoqa Han Sans Neo" panose="020B0500000000000000" pitchFamily="34" charset="-128"/>
                <a:ea typeface="Spoqa Han Sans Neo" panose="020B0500000000000000" pitchFamily="34" charset="-128"/>
                <a:cs typeface="Arial"/>
                <a:sym typeface="Arial"/>
              </a:rPr>
              <a:t>특정한 예측에 귀속되지 않는 모델 자체에 대한 전체적인 설명</a:t>
            </a:r>
            <a:endParaRPr sz="3200" dirty="0">
              <a:solidFill>
                <a:srgbClr val="53585F"/>
              </a:solidFill>
              <a:latin typeface="Spoqa Han Sans Neo" panose="020B0500000000000000" pitchFamily="34" charset="-128"/>
              <a:ea typeface="Spoqa Han Sans Neo" panose="020B0500000000000000" pitchFamily="34" charset="-128"/>
            </a:endParaRPr>
          </a:p>
        </p:txBody>
      </p:sp>
      <p:sp>
        <p:nvSpPr>
          <p:cNvPr id="27" name="TextBox 26">
            <a:extLst>
              <a:ext uri="{FF2B5EF4-FFF2-40B4-BE49-F238E27FC236}">
                <a16:creationId xmlns:a16="http://schemas.microsoft.com/office/drawing/2014/main" id="{08762E3B-7BF3-3146-9F84-8E385BC40CDA}"/>
              </a:ext>
            </a:extLst>
          </p:cNvPr>
          <p:cNvSpPr txBox="1"/>
          <p:nvPr/>
        </p:nvSpPr>
        <p:spPr>
          <a:xfrm>
            <a:off x="9911736" y="7792350"/>
            <a:ext cx="4558937" cy="369332"/>
          </a:xfrm>
          <a:prstGeom prst="rect">
            <a:avLst/>
          </a:prstGeom>
          <a:noFill/>
        </p:spPr>
        <p:txBody>
          <a:bodyPr wrap="square">
            <a:spAutoFit/>
          </a:bodyPr>
          <a:lstStyle/>
          <a:p>
            <a:r>
              <a:rPr lang="ko-Kore-KR" altLang="en-US" dirty="0"/>
              <a:t>https://github.com/Trusted-AI/AIX360</a:t>
            </a:r>
          </a:p>
        </p:txBody>
      </p:sp>
    </p:spTree>
    <p:extLst>
      <p:ext uri="{BB962C8B-B14F-4D97-AF65-F5344CB8AC3E}">
        <p14:creationId xmlns:p14="http://schemas.microsoft.com/office/powerpoint/2010/main" val="3958806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Post-hoc </a:t>
            </a:r>
            <a:r>
              <a:rPr kumimoji="1" lang="ko-Kore-KR" altLang="en-US" sz="2800" dirty="0">
                <a:latin typeface="Spoqa Han Sans Neo" panose="020B0500000000000000" pitchFamily="34" charset="-128"/>
                <a:ea typeface="Spoqa Han Sans Neo" panose="020B0500000000000000" pitchFamily="34" charset="-128"/>
              </a:rPr>
              <a:t>접근의 예시</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2" name="그림 1">
            <a:extLst>
              <a:ext uri="{FF2B5EF4-FFF2-40B4-BE49-F238E27FC236}">
                <a16:creationId xmlns:a16="http://schemas.microsoft.com/office/drawing/2014/main" id="{E49FC9DE-2809-0843-90F6-3D8BEA96D268}"/>
              </a:ext>
            </a:extLst>
          </p:cNvPr>
          <p:cNvPicPr>
            <a:picLocks noChangeAspect="1"/>
          </p:cNvPicPr>
          <p:nvPr/>
        </p:nvPicPr>
        <p:blipFill>
          <a:blip r:embed="rId4"/>
          <a:stretch>
            <a:fillRect/>
          </a:stretch>
        </p:blipFill>
        <p:spPr>
          <a:xfrm>
            <a:off x="5286103" y="3618692"/>
            <a:ext cx="9901647" cy="8265358"/>
          </a:xfrm>
          <a:prstGeom prst="rect">
            <a:avLst/>
          </a:prstGeom>
        </p:spPr>
      </p:pic>
      <p:sp>
        <p:nvSpPr>
          <p:cNvPr id="12" name="TextBox 11">
            <a:extLst>
              <a:ext uri="{FF2B5EF4-FFF2-40B4-BE49-F238E27FC236}">
                <a16:creationId xmlns:a16="http://schemas.microsoft.com/office/drawing/2014/main" id="{E1FD1E43-9CC7-2F4F-8A6A-C48018A5AE90}"/>
              </a:ext>
            </a:extLst>
          </p:cNvPr>
          <p:cNvSpPr txBox="1"/>
          <p:nvPr/>
        </p:nvSpPr>
        <p:spPr>
          <a:xfrm>
            <a:off x="757646" y="13200066"/>
            <a:ext cx="18701007" cy="42454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 altLang="ko-Kore-KR" sz="1600" dirty="0">
                <a:solidFill>
                  <a:srgbClr val="53585F"/>
                </a:solidFill>
                <a:effectLst/>
                <a:latin typeface="Spoqa Han Sans Neo" panose="020B0500000000000000" pitchFamily="34" charset="-128"/>
                <a:ea typeface="Spoqa Han Sans Neo" panose="020B0500000000000000" pitchFamily="34" charset="-128"/>
              </a:rPr>
              <a:t>Arrieta, Alejandro </a:t>
            </a:r>
            <a:r>
              <a:rPr lang="en" altLang="ko-Kore-KR" sz="1600" dirty="0" err="1">
                <a:solidFill>
                  <a:srgbClr val="53585F"/>
                </a:solidFill>
                <a:effectLst/>
                <a:latin typeface="Spoqa Han Sans Neo" panose="020B0500000000000000" pitchFamily="34" charset="-128"/>
                <a:ea typeface="Spoqa Han Sans Neo" panose="020B0500000000000000" pitchFamily="34" charset="-128"/>
              </a:rPr>
              <a:t>Barredo</a:t>
            </a:r>
            <a:r>
              <a:rPr lang="en" altLang="ko-Kore-KR" sz="1600" dirty="0">
                <a:solidFill>
                  <a:srgbClr val="53585F"/>
                </a:solidFill>
                <a:effectLst/>
                <a:latin typeface="Spoqa Han Sans Neo" panose="020B0500000000000000" pitchFamily="34" charset="-128"/>
                <a:ea typeface="Spoqa Han Sans Neo" panose="020B0500000000000000" pitchFamily="34" charset="-128"/>
              </a:rPr>
              <a:t>, et al. "Explainable Artificial Intelligence (XAI): Concepts, taxonomies, opportunities and challenges toward responsible AI." Information Fusion 58 (2020): 82-115.</a:t>
            </a:r>
          </a:p>
        </p:txBody>
      </p:sp>
    </p:spTree>
    <p:extLst>
      <p:ext uri="{BB962C8B-B14F-4D97-AF65-F5344CB8AC3E}">
        <p14:creationId xmlns:p14="http://schemas.microsoft.com/office/powerpoint/2010/main" val="3413347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XAI</a:t>
            </a:r>
            <a:r>
              <a:rPr kumimoji="1" lang="ko-Kore-KR" altLang="en-US" sz="2800" dirty="0">
                <a:latin typeface="Spoqa Han Sans Neo" panose="020B0500000000000000" pitchFamily="34" charset="-128"/>
                <a:ea typeface="Spoqa Han Sans Neo" panose="020B0500000000000000" pitchFamily="34" charset="-128"/>
              </a:rPr>
              <a:t>의 카테고리</a:t>
            </a:r>
            <a:r>
              <a:rPr kumimoji="1" lang="en-US" altLang="ko-Kore-KR" sz="2800" dirty="0">
                <a:latin typeface="Spoqa Han Sans Neo" panose="020B0500000000000000" pitchFamily="34" charset="-128"/>
                <a:ea typeface="Spoqa Han Sans Neo" panose="020B0500000000000000" pitchFamily="34" charset="-128"/>
              </a:rPr>
              <a:t> – </a:t>
            </a:r>
            <a:r>
              <a:rPr kumimoji="1" lang="ko-Kore-KR" altLang="en-US" sz="2800" dirty="0">
                <a:latin typeface="Spoqa Han Sans Neo" panose="020B0500000000000000" pitchFamily="34" charset="-128"/>
                <a:ea typeface="Spoqa Han Sans Neo" panose="020B0500000000000000" pitchFamily="34" charset="-128"/>
              </a:rPr>
              <a:t>직군에 따라</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12" name="Google Shape;249;p37">
            <a:extLst>
              <a:ext uri="{FF2B5EF4-FFF2-40B4-BE49-F238E27FC236}">
                <a16:creationId xmlns:a16="http://schemas.microsoft.com/office/drawing/2014/main" id="{8805D572-2A52-9E45-A303-3FAA94674A4E}"/>
              </a:ext>
            </a:extLst>
          </p:cNvPr>
          <p:cNvPicPr preferRelativeResize="0">
            <a:picLocks/>
          </p:cNvPicPr>
          <p:nvPr/>
        </p:nvPicPr>
        <p:blipFill rotWithShape="1">
          <a:blip r:embed="rId4">
            <a:alphaModFix/>
          </a:blip>
          <a:srcRect t="15808" b="16723"/>
          <a:stretch/>
        </p:blipFill>
        <p:spPr>
          <a:xfrm>
            <a:off x="1856399" y="4231771"/>
            <a:ext cx="17575002" cy="6669868"/>
          </a:xfrm>
          <a:prstGeom prst="rect">
            <a:avLst/>
          </a:prstGeom>
          <a:noFill/>
          <a:ln>
            <a:noFill/>
          </a:ln>
        </p:spPr>
      </p:pic>
      <p:sp>
        <p:nvSpPr>
          <p:cNvPr id="15" name="TextBox 14">
            <a:extLst>
              <a:ext uri="{FF2B5EF4-FFF2-40B4-BE49-F238E27FC236}">
                <a16:creationId xmlns:a16="http://schemas.microsoft.com/office/drawing/2014/main" id="{D3957CDF-57FD-2C4E-9160-2655B5EA7164}"/>
              </a:ext>
            </a:extLst>
          </p:cNvPr>
          <p:cNvSpPr txBox="1"/>
          <p:nvPr/>
        </p:nvSpPr>
        <p:spPr>
          <a:xfrm>
            <a:off x="8364431" y="10901639"/>
            <a:ext cx="4558937" cy="369332"/>
          </a:xfrm>
          <a:prstGeom prst="rect">
            <a:avLst/>
          </a:prstGeom>
          <a:noFill/>
        </p:spPr>
        <p:txBody>
          <a:bodyPr wrap="square">
            <a:spAutoFit/>
          </a:bodyPr>
          <a:lstStyle/>
          <a:p>
            <a:pPr algn="ctr"/>
            <a:r>
              <a:rPr lang="ko-Kore-KR" altLang="en-US" dirty="0">
                <a:solidFill>
                  <a:srgbClr val="53585F"/>
                </a:solidFill>
                <a:latin typeface="Spoqa Han Sans Neo" panose="020B0500000000000000" pitchFamily="34" charset="-128"/>
                <a:ea typeface="Spoqa Han Sans Neo" panose="020B0500000000000000" pitchFamily="34" charset="-128"/>
              </a:rPr>
              <a:t>https://github.com/Trusted-AI/AIX360</a:t>
            </a:r>
          </a:p>
        </p:txBody>
      </p:sp>
    </p:spTree>
    <p:extLst>
      <p:ext uri="{BB962C8B-B14F-4D97-AF65-F5344CB8AC3E}">
        <p14:creationId xmlns:p14="http://schemas.microsoft.com/office/powerpoint/2010/main" val="889743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ko-KR" altLang="en-US" dirty="0"/>
              <a:t>양자화</a:t>
            </a:r>
            <a:r>
              <a:rPr lang="en-US" altLang="ko-KR" dirty="0"/>
              <a:t>(quantization)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5" name="TextBox 14">
            <a:extLst>
              <a:ext uri="{FF2B5EF4-FFF2-40B4-BE49-F238E27FC236}">
                <a16:creationId xmlns:a16="http://schemas.microsoft.com/office/drawing/2014/main" id="{FCE3F061-B832-0448-86E5-2D15CAE4435B}"/>
              </a:ext>
            </a:extLst>
          </p:cNvPr>
          <p:cNvSpPr txBox="1"/>
          <p:nvPr/>
        </p:nvSpPr>
        <p:spPr>
          <a:xfrm>
            <a:off x="15724394" y="8106315"/>
            <a:ext cx="6685357" cy="369332"/>
          </a:xfrm>
          <a:prstGeom prst="rect">
            <a:avLst/>
          </a:prstGeom>
          <a:noFill/>
        </p:spPr>
        <p:txBody>
          <a:bodyPr wrap="square">
            <a:spAutoFit/>
          </a:bodyPr>
          <a:lstStyle/>
          <a:p>
            <a:r>
              <a:rPr lang="ko-Kore-KR" altLang="en-US" dirty="0">
                <a:solidFill>
                  <a:srgbClr val="53585F"/>
                </a:solidFill>
              </a:rPr>
              <a:t>https://www.tensorflow.org/lite/performance/model_optimization</a:t>
            </a:r>
          </a:p>
        </p:txBody>
      </p:sp>
      <p:sp>
        <p:nvSpPr>
          <p:cNvPr id="16" name="TextBox 15">
            <a:extLst>
              <a:ext uri="{FF2B5EF4-FFF2-40B4-BE49-F238E27FC236}">
                <a16:creationId xmlns:a16="http://schemas.microsoft.com/office/drawing/2014/main" id="{A5ABA724-F83E-8B4B-98B2-2DF808FDD0E4}"/>
              </a:ext>
            </a:extLst>
          </p:cNvPr>
          <p:cNvSpPr txBox="1"/>
          <p:nvPr/>
        </p:nvSpPr>
        <p:spPr>
          <a:xfrm>
            <a:off x="1773156" y="3496726"/>
            <a:ext cx="17479120" cy="8882496"/>
          </a:xfrm>
          <a:prstGeom prst="rect">
            <a:avLst/>
          </a:prstGeom>
          <a:noFill/>
        </p:spPr>
        <p:txBody>
          <a:bodyPr wrap="square">
            <a:spAutoFit/>
          </a:bodyPr>
          <a:lstStyle/>
          <a:p>
            <a:pPr marL="457200" indent="-457200" algn="l">
              <a:lnSpc>
                <a:spcPct val="150000"/>
              </a:lnSpc>
              <a:buFont typeface="Arial" panose="020B0604020202020204" pitchFamily="34" charset="0"/>
              <a:buChar char="•"/>
            </a:pPr>
            <a:r>
              <a:rPr lang="ko-KR" altLang="en-US" sz="3200" dirty="0">
                <a:solidFill>
                  <a:srgbClr val="53585F"/>
                </a:solidFill>
                <a:effectLst/>
                <a:latin typeface="Spoqa Han Sans Neo" panose="020B0500000000000000" pitchFamily="34" charset="-128"/>
                <a:ea typeface="Spoqa Han Sans Neo" panose="020B0500000000000000" pitchFamily="34" charset="-128"/>
              </a:rPr>
              <a:t>모델의 </a:t>
            </a:r>
            <a:r>
              <a:rPr lang="ko-KR" altLang="en-US" sz="3200" dirty="0" err="1">
                <a:solidFill>
                  <a:srgbClr val="53585F"/>
                </a:solidFill>
                <a:effectLst/>
                <a:latin typeface="Spoqa Han Sans Neo" panose="020B0500000000000000" pitchFamily="34" charset="-128"/>
                <a:ea typeface="Spoqa Han Sans Neo" panose="020B0500000000000000" pitchFamily="34" charset="-128"/>
              </a:rPr>
              <a:t>파라미터를</a:t>
            </a:r>
            <a:r>
              <a:rPr lang="ko-KR" altLang="en-US" sz="3200" dirty="0">
                <a:solidFill>
                  <a:srgbClr val="53585F"/>
                </a:solidFill>
                <a:effectLst/>
                <a:latin typeface="Spoqa Han Sans Neo" panose="020B0500000000000000" pitchFamily="34" charset="-128"/>
                <a:ea typeface="Spoqa Han Sans Neo" panose="020B0500000000000000" pitchFamily="34" charset="-128"/>
              </a:rPr>
              <a:t>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lower bit</a:t>
            </a:r>
            <a:r>
              <a:rPr lang="ko-KR" altLang="en-US" sz="3200" dirty="0">
                <a:solidFill>
                  <a:srgbClr val="53585F"/>
                </a:solidFill>
                <a:effectLst/>
                <a:latin typeface="Spoqa Han Sans Neo" panose="020B0500000000000000" pitchFamily="34" charset="-128"/>
                <a:ea typeface="Spoqa Han Sans Neo" panose="020B0500000000000000" pitchFamily="34" charset="-128"/>
              </a:rPr>
              <a:t>로 표현함으로서 계산과 메모리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access </a:t>
            </a:r>
            <a:br>
              <a:rPr lang="en" altLang="ko-Kore-KR" sz="3200" dirty="0">
                <a:solidFill>
                  <a:srgbClr val="53585F"/>
                </a:solidFill>
                <a:effectLst/>
                <a:latin typeface="Spoqa Han Sans Neo" panose="020B0500000000000000" pitchFamily="34" charset="-128"/>
                <a:ea typeface="Spoqa Han Sans Neo" panose="020B0500000000000000" pitchFamily="34" charset="-128"/>
              </a:rPr>
            </a:br>
            <a:r>
              <a:rPr lang="ko-KR" altLang="en-US" sz="3200" dirty="0">
                <a:solidFill>
                  <a:srgbClr val="53585F"/>
                </a:solidFill>
                <a:effectLst/>
                <a:latin typeface="Spoqa Han Sans Neo" panose="020B0500000000000000" pitchFamily="34" charset="-128"/>
                <a:ea typeface="Spoqa Han Sans Neo" panose="020B0500000000000000" pitchFamily="34" charset="-128"/>
              </a:rPr>
              <a:t>속도를 높이는 경량화 기법</a:t>
            </a: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marL="457200" indent="-457200" algn="l">
              <a:lnSpc>
                <a:spcPct val="150000"/>
              </a:lnSpc>
              <a:buFont typeface="Arial" panose="020B0604020202020204" pitchFamily="34" charset="0"/>
              <a:buChar char="•"/>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457200" indent="-457200" algn="l">
              <a:lnSpc>
                <a:spcPct val="150000"/>
              </a:lnSpc>
              <a:buFont typeface="Arial" panose="020B0604020202020204" pitchFamily="34" charset="0"/>
              <a:buChar char="•"/>
            </a:pPr>
            <a:r>
              <a:rPr lang="ko-KR" altLang="en-US" sz="3200" dirty="0">
                <a:solidFill>
                  <a:srgbClr val="53585F"/>
                </a:solidFill>
                <a:effectLst/>
                <a:latin typeface="Spoqa Han Sans Neo" panose="020B0500000000000000" pitchFamily="34" charset="-128"/>
                <a:ea typeface="Spoqa Han Sans Neo" panose="020B0500000000000000" pitchFamily="34" charset="-128"/>
              </a:rPr>
              <a:t>모델 </a:t>
            </a:r>
            <a:r>
              <a:rPr lang="en-US" altLang="ko-KR" sz="3200" dirty="0">
                <a:solidFill>
                  <a:srgbClr val="53585F"/>
                </a:solidFill>
                <a:effectLst/>
                <a:latin typeface="Spoqa Han Sans Neo" panose="020B0500000000000000" pitchFamily="34" charset="-128"/>
                <a:ea typeface="Spoqa Han Sans Neo" panose="020B0500000000000000" pitchFamily="34" charset="-128"/>
              </a:rPr>
              <a:t>weight</a:t>
            </a:r>
            <a:r>
              <a:rPr lang="ko-KR" altLang="en-US" sz="3200" dirty="0">
                <a:solidFill>
                  <a:srgbClr val="53585F"/>
                </a:solidFill>
                <a:effectLst/>
                <a:latin typeface="Spoqa Han Sans Neo" panose="020B0500000000000000" pitchFamily="34" charset="-128"/>
                <a:ea typeface="Spoqa Han Sans Neo" panose="020B0500000000000000" pitchFamily="34" charset="-128"/>
              </a:rPr>
              <a:t>는 </a:t>
            </a:r>
            <a:r>
              <a:rPr lang="ko-KR" altLang="en-US" sz="3200" dirty="0">
                <a:solidFill>
                  <a:srgbClr val="53585F"/>
                </a:solidFill>
                <a:latin typeface="Spoqa Han Sans Neo" panose="020B0500000000000000" pitchFamily="34" charset="-128"/>
                <a:ea typeface="Spoqa Han Sans Neo" panose="020B0500000000000000" pitchFamily="34" charset="-128"/>
              </a:rPr>
              <a:t>일반적으로 </a:t>
            </a:r>
            <a:r>
              <a:rPr lang="en-US" altLang="ko-KR" sz="3200" dirty="0">
                <a:solidFill>
                  <a:srgbClr val="53585F"/>
                </a:solidFill>
                <a:effectLst/>
                <a:latin typeface="Spoqa Han Sans Neo" panose="020B0500000000000000" pitchFamily="34" charset="-128"/>
                <a:ea typeface="Spoqa Han Sans Neo" panose="020B0500000000000000" pitchFamily="34" charset="-128"/>
              </a:rPr>
              <a:t>32bit(fp32)</a:t>
            </a:r>
            <a:r>
              <a:rPr lang="ko-KR" altLang="en-US" sz="3200" dirty="0">
                <a:solidFill>
                  <a:srgbClr val="53585F"/>
                </a:solidFill>
                <a:effectLst/>
                <a:latin typeface="Spoqa Han Sans Neo" panose="020B0500000000000000" pitchFamily="34" charset="-128"/>
                <a:ea typeface="Spoqa Han Sans Neo" panose="020B0500000000000000" pitchFamily="34" charset="-128"/>
              </a:rPr>
              <a:t>의 부동 소수점 자리로 </a:t>
            </a:r>
            <a:br>
              <a:rPr lang="en-US" altLang="ko-KR" sz="3200" dirty="0">
                <a:solidFill>
                  <a:srgbClr val="53585F"/>
                </a:solidFill>
                <a:effectLst/>
                <a:latin typeface="Spoqa Han Sans Neo" panose="020B0500000000000000" pitchFamily="34" charset="-128"/>
                <a:ea typeface="Spoqa Han Sans Neo" panose="020B0500000000000000" pitchFamily="34" charset="-128"/>
              </a:rPr>
            </a:br>
            <a:r>
              <a:rPr lang="ko-KR" altLang="en-US" sz="3200" dirty="0">
                <a:solidFill>
                  <a:srgbClr val="53585F"/>
                </a:solidFill>
                <a:effectLst/>
                <a:latin typeface="Spoqa Han Sans Neo" panose="020B0500000000000000" pitchFamily="34" charset="-128"/>
                <a:ea typeface="Spoqa Han Sans Neo" panose="020B0500000000000000" pitchFamily="34" charset="-128"/>
              </a:rPr>
              <a:t>나타나 있다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marL="914342" lvl="1" indent="-457200">
              <a:lnSpc>
                <a:spcPct val="150000"/>
              </a:lnSpc>
              <a:buFont typeface="Wingdings" pitchFamily="2" charset="2"/>
              <a:buChar char="à"/>
            </a:pP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16bit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float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로 줄인다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(half-precision, mixed precision)</a:t>
            </a:r>
          </a:p>
          <a:p>
            <a:pPr marL="914342" lvl="1" indent="-457200">
              <a:lnSpc>
                <a:spcPct val="150000"/>
              </a:lnSpc>
              <a:buFont typeface="Wingdings" pitchFamily="2" charset="2"/>
              <a:buChar char="à"/>
            </a:pP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8bit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정수로 변환한다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(-127</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127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혹은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0~255)</a:t>
            </a:r>
          </a:p>
          <a:p>
            <a:pPr lvl="1">
              <a:lnSpc>
                <a:spcPct val="150000"/>
              </a:lnSpc>
            </a:pPr>
            <a:endParaRPr lang="en-US" altLang="ko-KR" sz="3200" dirty="0">
              <a:solidFill>
                <a:srgbClr val="53585F"/>
              </a:solidFill>
              <a:effectLst/>
              <a:latin typeface="Spoqa Han Sans Neo" panose="020B0500000000000000" pitchFamily="34" charset="-128"/>
              <a:ea typeface="Spoqa Han Sans Neo" panose="020B0500000000000000" pitchFamily="34" charset="-128"/>
              <a:sym typeface="Wingdings" pitchFamily="2" charset="2"/>
            </a:endParaRPr>
          </a:p>
          <a:p>
            <a:pPr marL="914342" lvl="1" indent="-457200">
              <a:lnSpc>
                <a:spcPct val="150000"/>
              </a:lnSpc>
              <a:buFont typeface="Arial" panose="020B0604020202020204" pitchFamily="34" charset="0"/>
              <a:buChar char="•"/>
            </a:pPr>
            <a:r>
              <a:rPr lang="en-US" altLang="ko-KR" sz="3200" dirty="0">
                <a:solidFill>
                  <a:srgbClr val="53585F"/>
                </a:solidFill>
                <a:effectLst/>
                <a:latin typeface="Spoqa Han Sans Neo" panose="020B0500000000000000" pitchFamily="34" charset="-128"/>
                <a:ea typeface="Spoqa Han Sans Neo" panose="020B0500000000000000" pitchFamily="34" charset="-128"/>
              </a:rPr>
              <a:t>32</a:t>
            </a:r>
            <a:r>
              <a:rPr lang="en-US" altLang="ko-KR" sz="3200" dirty="0">
                <a:solidFill>
                  <a:srgbClr val="53585F"/>
                </a:solidFill>
                <a:latin typeface="Spoqa Han Sans Neo" panose="020B0500000000000000" pitchFamily="34" charset="-128"/>
                <a:ea typeface="Spoqa Han Sans Neo" panose="020B0500000000000000" pitchFamily="34" charset="-128"/>
              </a:rPr>
              <a:t>bit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16bit: 2x memory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감소</a:t>
            </a:r>
            <a:endPar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914342" lvl="1" indent="-457200">
              <a:lnSpc>
                <a:spcPct val="150000"/>
              </a:lnSpc>
              <a:buFont typeface="Arial" panose="020B0604020202020204" pitchFamily="34" charset="0"/>
              <a:buChar char="•"/>
            </a:pP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32bit  8bit: 4x memory</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감소</a:t>
            </a:r>
            <a:endPar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lnSpc>
                <a:spcPct val="150000"/>
              </a:lnSpc>
              <a:buFont typeface="Arial" panose="020B0604020202020204" pitchFamily="34" charset="0"/>
              <a:buChar char="•"/>
            </a:pP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단점</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모델 퍼포먼스가 저하될 수 있고</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실제 </a:t>
            </a:r>
            <a:r>
              <a:rPr lang="en" altLang="ko-KR" sz="3200" dirty="0">
                <a:solidFill>
                  <a:srgbClr val="53585F"/>
                </a:solidFill>
                <a:latin typeface="Spoqa Han Sans Neo" panose="020B0500000000000000" pitchFamily="34" charset="-128"/>
                <a:ea typeface="Spoqa Han Sans Neo" panose="020B0500000000000000" pitchFamily="34" charset="-128"/>
              </a:rPr>
              <a:t>GPU/TPU inference </a:t>
            </a:r>
            <a:r>
              <a:rPr lang="ko-KR" altLang="en-US" sz="3200" dirty="0">
                <a:solidFill>
                  <a:srgbClr val="53585F"/>
                </a:solidFill>
                <a:latin typeface="Spoqa Han Sans Neo" panose="020B0500000000000000" pitchFamily="34" charset="-128"/>
                <a:ea typeface="Spoqa Han Sans Neo" panose="020B0500000000000000" pitchFamily="34" charset="-128"/>
              </a:rPr>
              <a:t>에서 적용 불가능한 경우가 존재함</a:t>
            </a:r>
            <a:r>
              <a:rPr lang="en-US" altLang="ko-KR" sz="3200" dirty="0">
                <a:solidFill>
                  <a:srgbClr val="53585F"/>
                </a:solidFill>
                <a:latin typeface="Spoqa Han Sans Neo" panose="020B0500000000000000" pitchFamily="34" charset="-128"/>
                <a:ea typeface="Spoqa Han Sans Neo" panose="020B0500000000000000" pitchFamily="34" charset="-128"/>
              </a:rPr>
              <a:t>.</a:t>
            </a: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p:txBody>
      </p:sp>
      <p:pic>
        <p:nvPicPr>
          <p:cNvPr id="2052" name="Picture 4" descr="8-Bit Quantization and TensorFlow Lite: Speeding up mobile inference with  low precision | by Manas Sahni | Heartbeat">
            <a:extLst>
              <a:ext uri="{FF2B5EF4-FFF2-40B4-BE49-F238E27FC236}">
                <a16:creationId xmlns:a16="http://schemas.microsoft.com/office/drawing/2014/main" id="{838E7B49-9D26-FF4F-8E76-D85814656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3927" y="117511"/>
            <a:ext cx="10198842" cy="22218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3C54DE8-30F2-0842-A9CA-3F7964562B73}"/>
              </a:ext>
            </a:extLst>
          </p:cNvPr>
          <p:cNvSpPr txBox="1"/>
          <p:nvPr/>
        </p:nvSpPr>
        <p:spPr>
          <a:xfrm>
            <a:off x="9448184" y="2310346"/>
            <a:ext cx="12194770" cy="646331"/>
          </a:xfrm>
          <a:prstGeom prst="rect">
            <a:avLst/>
          </a:prstGeom>
          <a:noFill/>
        </p:spPr>
        <p:txBody>
          <a:bodyPr wrap="square">
            <a:spAutoFit/>
          </a:bodyPr>
          <a:lstStyle/>
          <a:p>
            <a:r>
              <a:rPr lang="ko-Kore-KR" altLang="en-US" dirty="0">
                <a:solidFill>
                  <a:srgbClr val="53585F"/>
                </a:solidFill>
              </a:rPr>
              <a:t>https://heartbeat.comet.ml/8-bit-quantization-and-tensorflow-lite-speeding-up-mobile-inference-with-low-precision-a882dfcafbbd</a:t>
            </a:r>
          </a:p>
        </p:txBody>
      </p:sp>
      <p:pic>
        <p:nvPicPr>
          <p:cNvPr id="6" name="그림 5">
            <a:extLst>
              <a:ext uri="{FF2B5EF4-FFF2-40B4-BE49-F238E27FC236}">
                <a16:creationId xmlns:a16="http://schemas.microsoft.com/office/drawing/2014/main" id="{C1C2A39B-57D5-2C43-8340-C803ACB8F10A}"/>
              </a:ext>
            </a:extLst>
          </p:cNvPr>
          <p:cNvPicPr>
            <a:picLocks noChangeAspect="1"/>
          </p:cNvPicPr>
          <p:nvPr/>
        </p:nvPicPr>
        <p:blipFill>
          <a:blip r:embed="rId5"/>
          <a:stretch>
            <a:fillRect/>
          </a:stretch>
        </p:blipFill>
        <p:spPr>
          <a:xfrm>
            <a:off x="13682749" y="4713427"/>
            <a:ext cx="10466908" cy="3041061"/>
          </a:xfrm>
          <a:prstGeom prst="rect">
            <a:avLst/>
          </a:prstGeom>
        </p:spPr>
      </p:pic>
    </p:spTree>
    <p:extLst>
      <p:ext uri="{BB962C8B-B14F-4D97-AF65-F5344CB8AC3E}">
        <p14:creationId xmlns:p14="http://schemas.microsoft.com/office/powerpoint/2010/main" val="3936853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ko-Kore-KR" altLang="en-US" sz="2800" dirty="0">
                <a:latin typeface="Spoqa Han Sans Neo" panose="020B0500000000000000" pitchFamily="34" charset="-128"/>
                <a:ea typeface="Spoqa Han Sans Neo" panose="020B0500000000000000" pitchFamily="34" charset="-128"/>
              </a:rPr>
              <a:t>기존의 방법은</a:t>
            </a:r>
            <a:r>
              <a:rPr kumimoji="1" lang="en-US" altLang="ko-Kore-KR" sz="2800" dirty="0">
                <a:latin typeface="Spoqa Han Sans Neo" panose="020B0500000000000000" pitchFamily="34" charset="-128"/>
                <a:ea typeface="Spoqa Han Sans Neo" panose="020B0500000000000000" pitchFamily="34" charset="-128"/>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2" name="그림 1">
            <a:extLst>
              <a:ext uri="{FF2B5EF4-FFF2-40B4-BE49-F238E27FC236}">
                <a16:creationId xmlns:a16="http://schemas.microsoft.com/office/drawing/2014/main" id="{AE9C75B5-8358-E747-A5EC-F4989683BBFC}"/>
              </a:ext>
            </a:extLst>
          </p:cNvPr>
          <p:cNvPicPr>
            <a:picLocks noChangeAspect="1"/>
          </p:cNvPicPr>
          <p:nvPr/>
        </p:nvPicPr>
        <p:blipFill>
          <a:blip r:embed="rId4"/>
          <a:stretch>
            <a:fillRect/>
          </a:stretch>
        </p:blipFill>
        <p:spPr>
          <a:xfrm>
            <a:off x="2618671" y="2918269"/>
            <a:ext cx="15645296" cy="9804954"/>
          </a:xfrm>
          <a:prstGeom prst="rect">
            <a:avLst/>
          </a:prstGeom>
        </p:spPr>
      </p:pic>
      <p:sp>
        <p:nvSpPr>
          <p:cNvPr id="12" name="TextBox 11">
            <a:extLst>
              <a:ext uri="{FF2B5EF4-FFF2-40B4-BE49-F238E27FC236}">
                <a16:creationId xmlns:a16="http://schemas.microsoft.com/office/drawing/2014/main" id="{06A930F1-C6C9-BC48-831F-7709E61818F2}"/>
              </a:ext>
            </a:extLst>
          </p:cNvPr>
          <p:cNvSpPr txBox="1"/>
          <p:nvPr/>
        </p:nvSpPr>
        <p:spPr>
          <a:xfrm>
            <a:off x="757646" y="13200066"/>
            <a:ext cx="18701007" cy="42454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 altLang="ko-Kore-KR" sz="1600" dirty="0">
                <a:solidFill>
                  <a:srgbClr val="53585F"/>
                </a:solidFill>
                <a:effectLst/>
                <a:latin typeface="Spoqa Han Sans Neo" panose="020B0500000000000000" pitchFamily="34" charset="-128"/>
                <a:ea typeface="Spoqa Han Sans Neo" panose="020B0500000000000000" pitchFamily="34" charset="-128"/>
              </a:rPr>
              <a:t>Arrieta, Alejandro </a:t>
            </a:r>
            <a:r>
              <a:rPr lang="en" altLang="ko-Kore-KR" sz="1600" dirty="0" err="1">
                <a:solidFill>
                  <a:srgbClr val="53585F"/>
                </a:solidFill>
                <a:effectLst/>
                <a:latin typeface="Spoqa Han Sans Neo" panose="020B0500000000000000" pitchFamily="34" charset="-128"/>
                <a:ea typeface="Spoqa Han Sans Neo" panose="020B0500000000000000" pitchFamily="34" charset="-128"/>
              </a:rPr>
              <a:t>Barredo</a:t>
            </a:r>
            <a:r>
              <a:rPr lang="en" altLang="ko-Kore-KR" sz="1600" dirty="0">
                <a:solidFill>
                  <a:srgbClr val="53585F"/>
                </a:solidFill>
                <a:effectLst/>
                <a:latin typeface="Spoqa Han Sans Neo" panose="020B0500000000000000" pitchFamily="34" charset="-128"/>
                <a:ea typeface="Spoqa Han Sans Neo" panose="020B0500000000000000" pitchFamily="34" charset="-128"/>
              </a:rPr>
              <a:t>, et al. "Explainable Artificial Intelligence (XAI): Concepts, taxonomies, opportunities and challenges toward responsible AI." Information Fusion 58 (2020): 82-115.</a:t>
            </a:r>
          </a:p>
        </p:txBody>
      </p:sp>
    </p:spTree>
    <p:extLst>
      <p:ext uri="{BB962C8B-B14F-4D97-AF65-F5344CB8AC3E}">
        <p14:creationId xmlns:p14="http://schemas.microsoft.com/office/powerpoint/2010/main" val="3918665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ko-Kore-KR" altLang="en-US" sz="2800" dirty="0">
                <a:latin typeface="Spoqa Han Sans Neo" panose="020B0500000000000000" pitchFamily="34" charset="-128"/>
                <a:ea typeface="Spoqa Han Sans Neo" panose="020B0500000000000000" pitchFamily="34" charset="-128"/>
              </a:rPr>
              <a:t>기존의 방법은</a:t>
            </a:r>
            <a:r>
              <a:rPr kumimoji="1" lang="en-US" altLang="ko-Kore-KR" sz="2800" dirty="0">
                <a:latin typeface="Spoqa Han Sans Neo" panose="020B0500000000000000" pitchFamily="34" charset="-128"/>
                <a:ea typeface="Spoqa Han Sans Neo" panose="020B0500000000000000" pitchFamily="34" charset="-128"/>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4" name="그림 3">
            <a:extLst>
              <a:ext uri="{FF2B5EF4-FFF2-40B4-BE49-F238E27FC236}">
                <a16:creationId xmlns:a16="http://schemas.microsoft.com/office/drawing/2014/main" id="{8B9DB873-CB4C-AE47-B8F9-8BF7DB45499A}"/>
              </a:ext>
            </a:extLst>
          </p:cNvPr>
          <p:cNvPicPr>
            <a:picLocks noChangeAspect="1"/>
          </p:cNvPicPr>
          <p:nvPr/>
        </p:nvPicPr>
        <p:blipFill>
          <a:blip r:embed="rId4"/>
          <a:stretch>
            <a:fillRect/>
          </a:stretch>
        </p:blipFill>
        <p:spPr>
          <a:xfrm>
            <a:off x="5394023" y="91394"/>
            <a:ext cx="14319235" cy="13467606"/>
          </a:xfrm>
          <a:prstGeom prst="rect">
            <a:avLst/>
          </a:prstGeom>
        </p:spPr>
      </p:pic>
      <p:sp>
        <p:nvSpPr>
          <p:cNvPr id="15" name="TextBox 14">
            <a:extLst>
              <a:ext uri="{FF2B5EF4-FFF2-40B4-BE49-F238E27FC236}">
                <a16:creationId xmlns:a16="http://schemas.microsoft.com/office/drawing/2014/main" id="{8D61FC0C-56A7-854E-B489-2218F3D051FE}"/>
              </a:ext>
            </a:extLst>
          </p:cNvPr>
          <p:cNvSpPr txBox="1"/>
          <p:nvPr/>
        </p:nvSpPr>
        <p:spPr>
          <a:xfrm>
            <a:off x="757646" y="13200066"/>
            <a:ext cx="18701007" cy="42454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 altLang="ko-Kore-KR" sz="1600" dirty="0">
                <a:solidFill>
                  <a:srgbClr val="53585F"/>
                </a:solidFill>
                <a:effectLst/>
                <a:latin typeface="Spoqa Han Sans Neo" panose="020B0500000000000000" pitchFamily="34" charset="-128"/>
                <a:ea typeface="Spoqa Han Sans Neo" panose="020B0500000000000000" pitchFamily="34" charset="-128"/>
              </a:rPr>
              <a:t>Arrieta, Alejandro </a:t>
            </a:r>
            <a:r>
              <a:rPr lang="en" altLang="ko-Kore-KR" sz="1600" dirty="0" err="1">
                <a:solidFill>
                  <a:srgbClr val="53585F"/>
                </a:solidFill>
                <a:effectLst/>
                <a:latin typeface="Spoqa Han Sans Neo" panose="020B0500000000000000" pitchFamily="34" charset="-128"/>
                <a:ea typeface="Spoqa Han Sans Neo" panose="020B0500000000000000" pitchFamily="34" charset="-128"/>
              </a:rPr>
              <a:t>Barredo</a:t>
            </a:r>
            <a:r>
              <a:rPr lang="en" altLang="ko-Kore-KR" sz="1600" dirty="0">
                <a:solidFill>
                  <a:srgbClr val="53585F"/>
                </a:solidFill>
                <a:effectLst/>
                <a:latin typeface="Spoqa Han Sans Neo" panose="020B0500000000000000" pitchFamily="34" charset="-128"/>
                <a:ea typeface="Spoqa Han Sans Neo" panose="020B0500000000000000" pitchFamily="34" charset="-128"/>
              </a:rPr>
              <a:t>, et al. "Explainable Artificial Intelligence (XAI): Concepts, taxonomies, opportunities and challenges toward responsible AI." Information Fusion 58 (2020): 82-115.</a:t>
            </a:r>
          </a:p>
        </p:txBody>
      </p:sp>
    </p:spTree>
    <p:extLst>
      <p:ext uri="{BB962C8B-B14F-4D97-AF65-F5344CB8AC3E}">
        <p14:creationId xmlns:p14="http://schemas.microsoft.com/office/powerpoint/2010/main" val="3744891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 Modern XAI</a:t>
            </a:r>
            <a:r>
              <a:rPr kumimoji="1" lang="ko-Kore-KR" altLang="en-US" sz="2800" dirty="0">
                <a:latin typeface="Spoqa Han Sans Neo" panose="020B0500000000000000" pitchFamily="34" charset="-128"/>
                <a:ea typeface="Spoqa Han Sans Neo" panose="020B0500000000000000" pitchFamily="34" charset="-128"/>
              </a:rPr>
              <a:t>의 예시</a:t>
            </a:r>
            <a:endParaRPr kumimoji="1" lang="en-US" altLang="ko-Kore-KR" sz="2800"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grpSp>
        <p:nvGrpSpPr>
          <p:cNvPr id="2" name="그룹 1">
            <a:extLst>
              <a:ext uri="{FF2B5EF4-FFF2-40B4-BE49-F238E27FC236}">
                <a16:creationId xmlns:a16="http://schemas.microsoft.com/office/drawing/2014/main" id="{E4CFDB99-98DE-E049-A112-C6AB3C080E12}"/>
              </a:ext>
            </a:extLst>
          </p:cNvPr>
          <p:cNvGrpSpPr/>
          <p:nvPr/>
        </p:nvGrpSpPr>
        <p:grpSpPr>
          <a:xfrm>
            <a:off x="2172394" y="3710357"/>
            <a:ext cx="18914782" cy="9222319"/>
            <a:chOff x="2091499" y="3498797"/>
            <a:chExt cx="9603369" cy="4682335"/>
          </a:xfrm>
        </p:grpSpPr>
        <p:pic>
          <p:nvPicPr>
            <p:cNvPr id="15" name="Google Shape;181;p30" descr="CAM, Grad-CAM: Visual Explanations from Deep Networks via Gradient-based  Localization Curaai00's Deep Learning Blog">
              <a:extLst>
                <a:ext uri="{FF2B5EF4-FFF2-40B4-BE49-F238E27FC236}">
                  <a16:creationId xmlns:a16="http://schemas.microsoft.com/office/drawing/2014/main" id="{5ED7387E-232A-9A4A-A813-CAC8601C5D55}"/>
                </a:ext>
              </a:extLst>
            </p:cNvPr>
            <p:cNvPicPr preferRelativeResize="0">
              <a:picLocks/>
            </p:cNvPicPr>
            <p:nvPr/>
          </p:nvPicPr>
          <p:blipFill rotWithShape="1">
            <a:blip r:embed="rId4">
              <a:alphaModFix/>
            </a:blip>
            <a:srcRect/>
            <a:stretch/>
          </p:blipFill>
          <p:spPr>
            <a:xfrm>
              <a:off x="2091499" y="3498797"/>
              <a:ext cx="4286250" cy="2266950"/>
            </a:xfrm>
            <a:prstGeom prst="rect">
              <a:avLst/>
            </a:prstGeom>
            <a:noFill/>
            <a:ln>
              <a:noFill/>
            </a:ln>
          </p:spPr>
        </p:pic>
        <p:pic>
          <p:nvPicPr>
            <p:cNvPr id="18" name="Google Shape;182;p30" descr="LIME (Local Interpretable Model-agnostic Explanations)">
              <a:extLst>
                <a:ext uri="{FF2B5EF4-FFF2-40B4-BE49-F238E27FC236}">
                  <a16:creationId xmlns:a16="http://schemas.microsoft.com/office/drawing/2014/main" id="{9563DE0A-B418-D64B-86E4-D605CE87A0AF}"/>
                </a:ext>
              </a:extLst>
            </p:cNvPr>
            <p:cNvPicPr preferRelativeResize="0"/>
            <p:nvPr/>
          </p:nvPicPr>
          <p:blipFill rotWithShape="1">
            <a:blip r:embed="rId5">
              <a:alphaModFix/>
            </a:blip>
            <a:srcRect/>
            <a:stretch/>
          </p:blipFill>
          <p:spPr>
            <a:xfrm>
              <a:off x="6964303" y="6560387"/>
              <a:ext cx="4013909" cy="997994"/>
            </a:xfrm>
            <a:prstGeom prst="rect">
              <a:avLst/>
            </a:prstGeom>
            <a:noFill/>
            <a:ln>
              <a:noFill/>
            </a:ln>
          </p:spPr>
        </p:pic>
        <p:pic>
          <p:nvPicPr>
            <p:cNvPr id="19" name="Google Shape;183;p30" descr="GitHub - slundberg/shap: A game theoretic approach to explain the output of  any machine learning model.">
              <a:extLst>
                <a:ext uri="{FF2B5EF4-FFF2-40B4-BE49-F238E27FC236}">
                  <a16:creationId xmlns:a16="http://schemas.microsoft.com/office/drawing/2014/main" id="{178E134F-89F8-704B-8211-0E97BF9291A9}"/>
                </a:ext>
              </a:extLst>
            </p:cNvPr>
            <p:cNvPicPr preferRelativeResize="0"/>
            <p:nvPr/>
          </p:nvPicPr>
          <p:blipFill rotWithShape="1">
            <a:blip r:embed="rId6">
              <a:alphaModFix/>
            </a:blip>
            <a:srcRect/>
            <a:stretch/>
          </p:blipFill>
          <p:spPr>
            <a:xfrm>
              <a:off x="7076188" y="3627427"/>
              <a:ext cx="3549178" cy="1945578"/>
            </a:xfrm>
            <a:prstGeom prst="rect">
              <a:avLst/>
            </a:prstGeom>
            <a:noFill/>
            <a:ln>
              <a:noFill/>
            </a:ln>
          </p:spPr>
        </p:pic>
        <p:pic>
          <p:nvPicPr>
            <p:cNvPr id="20" name="Google Shape;184;p30">
              <a:extLst>
                <a:ext uri="{FF2B5EF4-FFF2-40B4-BE49-F238E27FC236}">
                  <a16:creationId xmlns:a16="http://schemas.microsoft.com/office/drawing/2014/main" id="{4A70B80A-9FAA-0F48-8AE5-A56251686DEB}"/>
                </a:ext>
              </a:extLst>
            </p:cNvPr>
            <p:cNvPicPr preferRelativeResize="0"/>
            <p:nvPr/>
          </p:nvPicPr>
          <p:blipFill rotWithShape="1">
            <a:blip r:embed="rId7">
              <a:alphaModFix/>
            </a:blip>
            <a:srcRect/>
            <a:stretch/>
          </p:blipFill>
          <p:spPr>
            <a:xfrm>
              <a:off x="2746913" y="6542328"/>
              <a:ext cx="3457218" cy="1312277"/>
            </a:xfrm>
            <a:prstGeom prst="rect">
              <a:avLst/>
            </a:prstGeom>
            <a:noFill/>
            <a:ln>
              <a:noFill/>
            </a:ln>
          </p:spPr>
        </p:pic>
        <p:sp>
          <p:nvSpPr>
            <p:cNvPr id="21" name="Google Shape;185;p30">
              <a:extLst>
                <a:ext uri="{FF2B5EF4-FFF2-40B4-BE49-F238E27FC236}">
                  <a16:creationId xmlns:a16="http://schemas.microsoft.com/office/drawing/2014/main" id="{5B4C18F7-FA0C-DD45-8086-F87A5E8E53EA}"/>
                </a:ext>
              </a:extLst>
            </p:cNvPr>
            <p:cNvSpPr/>
            <p:nvPr/>
          </p:nvSpPr>
          <p:spPr>
            <a:xfrm>
              <a:off x="2196924" y="7881050"/>
              <a:ext cx="487926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222222"/>
                  </a:solidFill>
                  <a:latin typeface="Arial"/>
                  <a:ea typeface="Arial"/>
                  <a:cs typeface="Arial"/>
                  <a:sym typeface="Arial"/>
                </a:rPr>
                <a:t>Ghosh, Aritra, Neil Heffernan, and Andrew S. Lan. "Context-aware attentive knowledge tracing." </a:t>
              </a:r>
              <a:r>
                <a:rPr lang="en" sz="1000" i="1">
                  <a:solidFill>
                    <a:srgbClr val="222222"/>
                  </a:solidFill>
                  <a:latin typeface="Arial"/>
                  <a:ea typeface="Arial"/>
                  <a:cs typeface="Arial"/>
                  <a:sym typeface="Arial"/>
                </a:rPr>
                <a:t>Proceedings of the 26th ACM SIGKDD International Conference on Knowledge Discovery &amp; Data Mining</a:t>
              </a:r>
              <a:r>
                <a:rPr lang="en" sz="1000">
                  <a:solidFill>
                    <a:srgbClr val="222222"/>
                  </a:solidFill>
                  <a:latin typeface="Arial"/>
                  <a:ea typeface="Arial"/>
                  <a:cs typeface="Arial"/>
                  <a:sym typeface="Arial"/>
                </a:rPr>
                <a:t>. 2020.</a:t>
              </a:r>
              <a:endParaRPr sz="1000">
                <a:solidFill>
                  <a:schemeClr val="dk1"/>
                </a:solidFill>
                <a:latin typeface="Arial"/>
                <a:ea typeface="Arial"/>
                <a:cs typeface="Arial"/>
                <a:sym typeface="Arial"/>
              </a:endParaRPr>
            </a:p>
          </p:txBody>
        </p:sp>
        <p:sp>
          <p:nvSpPr>
            <p:cNvPr id="22" name="Google Shape;186;p30">
              <a:extLst>
                <a:ext uri="{FF2B5EF4-FFF2-40B4-BE49-F238E27FC236}">
                  <a16:creationId xmlns:a16="http://schemas.microsoft.com/office/drawing/2014/main" id="{6D5BCB74-F13F-AB4E-A1E4-9560DCC26004}"/>
                </a:ext>
              </a:extLst>
            </p:cNvPr>
            <p:cNvSpPr/>
            <p:nvPr/>
          </p:nvSpPr>
          <p:spPr>
            <a:xfrm>
              <a:off x="2392303" y="5734701"/>
              <a:ext cx="4572000" cy="31162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222222"/>
                  </a:solidFill>
                  <a:latin typeface="Arial"/>
                  <a:ea typeface="Arial"/>
                  <a:cs typeface="Arial"/>
                  <a:sym typeface="Arial"/>
                </a:rPr>
                <a:t>Selvaraju, Ramprasaath R., et al. "Grad-cam: Visual explanations from deep networks via gradient-based localization." </a:t>
              </a:r>
              <a:r>
                <a:rPr lang="en" sz="1000" i="1">
                  <a:solidFill>
                    <a:srgbClr val="222222"/>
                  </a:solidFill>
                  <a:latin typeface="Arial"/>
                  <a:ea typeface="Arial"/>
                  <a:cs typeface="Arial"/>
                  <a:sym typeface="Arial"/>
                </a:rPr>
                <a:t>Proceedings of the IEEE international conference on computer vision</a:t>
              </a:r>
              <a:r>
                <a:rPr lang="en" sz="1000">
                  <a:solidFill>
                    <a:srgbClr val="222222"/>
                  </a:solidFill>
                  <a:latin typeface="Arial"/>
                  <a:ea typeface="Arial"/>
                  <a:cs typeface="Arial"/>
                  <a:sym typeface="Arial"/>
                </a:rPr>
                <a:t>. 2017.</a:t>
              </a:r>
              <a:endParaRPr sz="1000">
                <a:solidFill>
                  <a:schemeClr val="dk1"/>
                </a:solidFill>
                <a:latin typeface="Arial"/>
                <a:ea typeface="Arial"/>
                <a:cs typeface="Arial"/>
                <a:sym typeface="Arial"/>
              </a:endParaRPr>
            </a:p>
          </p:txBody>
        </p:sp>
        <p:sp>
          <p:nvSpPr>
            <p:cNvPr id="23" name="Google Shape;187;p30">
              <a:extLst>
                <a:ext uri="{FF2B5EF4-FFF2-40B4-BE49-F238E27FC236}">
                  <a16:creationId xmlns:a16="http://schemas.microsoft.com/office/drawing/2014/main" id="{28D6484F-2D78-7946-AD43-F0AFC9278AAE}"/>
                </a:ext>
              </a:extLst>
            </p:cNvPr>
            <p:cNvSpPr/>
            <p:nvPr/>
          </p:nvSpPr>
          <p:spPr>
            <a:xfrm>
              <a:off x="7122868" y="5734701"/>
              <a:ext cx="4572000" cy="32316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dirty="0">
                  <a:solidFill>
                    <a:srgbClr val="222222"/>
                  </a:solidFill>
                  <a:latin typeface="Arial"/>
                  <a:ea typeface="Arial"/>
                  <a:cs typeface="Arial"/>
                  <a:sym typeface="Arial"/>
                </a:rPr>
                <a:t>Lundberg, Scott M., and </a:t>
              </a:r>
              <a:r>
                <a:rPr lang="en" sz="1000" dirty="0" err="1">
                  <a:solidFill>
                    <a:srgbClr val="222222"/>
                  </a:solidFill>
                  <a:latin typeface="Arial"/>
                  <a:ea typeface="Arial"/>
                  <a:cs typeface="Arial"/>
                  <a:sym typeface="Arial"/>
                </a:rPr>
                <a:t>Su</a:t>
              </a:r>
              <a:r>
                <a:rPr lang="en" sz="1000" dirty="0">
                  <a:solidFill>
                    <a:srgbClr val="222222"/>
                  </a:solidFill>
                  <a:latin typeface="Arial"/>
                  <a:ea typeface="Arial"/>
                  <a:cs typeface="Arial"/>
                  <a:sym typeface="Arial"/>
                </a:rPr>
                <a:t>-In Lee. "A unified approach to interpreting model predictions." </a:t>
              </a:r>
              <a:r>
                <a:rPr lang="en" sz="1000" i="1" dirty="0">
                  <a:solidFill>
                    <a:srgbClr val="222222"/>
                  </a:solidFill>
                  <a:latin typeface="Arial"/>
                  <a:ea typeface="Arial"/>
                  <a:cs typeface="Arial"/>
                  <a:sym typeface="Arial"/>
                </a:rPr>
                <a:t>Advances in neural information processing systems</a:t>
              </a:r>
              <a:r>
                <a:rPr lang="en" sz="1000" dirty="0">
                  <a:solidFill>
                    <a:srgbClr val="222222"/>
                  </a:solidFill>
                  <a:latin typeface="Arial"/>
                  <a:ea typeface="Arial"/>
                  <a:cs typeface="Arial"/>
                  <a:sym typeface="Arial"/>
                </a:rPr>
                <a:t>. 2017.</a:t>
              </a:r>
              <a:endParaRPr sz="1000" dirty="0">
                <a:solidFill>
                  <a:schemeClr val="dk1"/>
                </a:solidFill>
                <a:latin typeface="Arial"/>
                <a:ea typeface="Arial"/>
                <a:cs typeface="Arial"/>
                <a:sym typeface="Arial"/>
              </a:endParaRPr>
            </a:p>
          </p:txBody>
        </p:sp>
        <p:sp>
          <p:nvSpPr>
            <p:cNvPr id="24" name="Google Shape;188;p30">
              <a:extLst>
                <a:ext uri="{FF2B5EF4-FFF2-40B4-BE49-F238E27FC236}">
                  <a16:creationId xmlns:a16="http://schemas.microsoft.com/office/drawing/2014/main" id="{A39E77E1-B053-B449-A52D-264ED56147CC}"/>
                </a:ext>
              </a:extLst>
            </p:cNvPr>
            <p:cNvSpPr/>
            <p:nvPr/>
          </p:nvSpPr>
          <p:spPr>
            <a:xfrm>
              <a:off x="6964303" y="7765634"/>
              <a:ext cx="4172475" cy="38087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rgbClr val="222222"/>
                  </a:solidFill>
                  <a:latin typeface="Arial"/>
                  <a:ea typeface="Arial"/>
                  <a:cs typeface="Arial"/>
                  <a:sym typeface="Arial"/>
                </a:rPr>
                <a:t>Ribeiro, Marco Tulio, Sameer Singh, and Carlos Guestrin. "" Why should I trust you?" Explaining the predictions of any classifier." </a:t>
              </a:r>
              <a:r>
                <a:rPr lang="en" sz="900" i="1">
                  <a:solidFill>
                    <a:srgbClr val="222222"/>
                  </a:solidFill>
                  <a:latin typeface="Arial"/>
                  <a:ea typeface="Arial"/>
                  <a:cs typeface="Arial"/>
                  <a:sym typeface="Arial"/>
                </a:rPr>
                <a:t>Proceedings of the 22nd ACM SIGKDD international conference on knowledge discovery and data mining</a:t>
              </a:r>
              <a:r>
                <a:rPr lang="en" sz="900">
                  <a:solidFill>
                    <a:srgbClr val="222222"/>
                  </a:solidFill>
                  <a:latin typeface="Arial"/>
                  <a:ea typeface="Arial"/>
                  <a:cs typeface="Arial"/>
                  <a:sym typeface="Arial"/>
                </a:rPr>
                <a:t>. 2016.</a:t>
              </a:r>
              <a:endParaRPr sz="9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563367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LIME (Local Interpretable Model-Agnostic Explanation; 2016)</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9430923-5D2B-9948-9139-E2B1FFCC5313}"/>
                  </a:ext>
                </a:extLst>
              </p:cNvPr>
              <p:cNvSpPr txBox="1"/>
              <p:nvPr/>
            </p:nvSpPr>
            <p:spPr>
              <a:xfrm>
                <a:off x="1899640" y="3058496"/>
                <a:ext cx="19915332" cy="9706760"/>
              </a:xfrm>
              <a:prstGeom prst="rect">
                <a:avLst/>
              </a:prstGeom>
              <a:noFill/>
            </p:spPr>
            <p:txBody>
              <a:bodyPr wrap="square">
                <a:spAutoFit/>
              </a:bodyPr>
              <a:lstStyle/>
              <a:p>
                <a:pPr>
                  <a:lnSpc>
                    <a:spcPct val="150000"/>
                  </a:lnSpc>
                </a:pPr>
                <a:r>
                  <a:rPr lang="en" altLang="ko-Kore-KR" sz="3200" dirty="0">
                    <a:solidFill>
                      <a:srgbClr val="53585F"/>
                    </a:solidFill>
                    <a:latin typeface="Spoqa Han Sans Neo" panose="020B0500000000000000" pitchFamily="34" charset="-128"/>
                    <a:ea typeface="Spoqa Han Sans Neo" panose="020B0500000000000000" pitchFamily="34" charset="-128"/>
                  </a:rPr>
                  <a:t>LIME</a:t>
                </a:r>
                <a:r>
                  <a:rPr lang="ko-KR" altLang="en-US" sz="3200" dirty="0">
                    <a:solidFill>
                      <a:srgbClr val="53585F"/>
                    </a:solidFill>
                    <a:latin typeface="Spoqa Han Sans Neo" panose="020B0500000000000000" pitchFamily="34" charset="-128"/>
                    <a:ea typeface="Spoqa Han Sans Neo" panose="020B0500000000000000" pitchFamily="34" charset="-128"/>
                  </a:rPr>
                  <a:t>의 전반적인 목표는 기존의 </a:t>
                </a:r>
                <a:r>
                  <a:rPr lang="en-US" altLang="ko-KR" sz="3200" dirty="0">
                    <a:solidFill>
                      <a:srgbClr val="53585F"/>
                    </a:solidFill>
                    <a:latin typeface="Spoqa Han Sans Neo" panose="020B0500000000000000" pitchFamily="34" charset="-128"/>
                    <a:ea typeface="Spoqa Han Sans Neo" panose="020B0500000000000000" pitchFamily="34" charset="-128"/>
                  </a:rPr>
                  <a:t>classifier</a:t>
                </a:r>
                <a:r>
                  <a:rPr lang="ko-KR" altLang="en-US" sz="3200" dirty="0">
                    <a:solidFill>
                      <a:srgbClr val="53585F"/>
                    </a:solidFill>
                    <a:latin typeface="Spoqa Han Sans Neo" panose="020B0500000000000000" pitchFamily="34" charset="-128"/>
                    <a:ea typeface="Spoqa Han Sans Neo" panose="020B0500000000000000" pitchFamily="34" charset="-128"/>
                  </a:rPr>
                  <a:t>에 대해 지역적으로 신뢰</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en" altLang="ko-Kore-KR" sz="3200" dirty="0">
                    <a:solidFill>
                      <a:srgbClr val="53585F"/>
                    </a:solidFill>
                    <a:latin typeface="Spoqa Han Sans Neo" panose="020B0500000000000000" pitchFamily="34" charset="-128"/>
                    <a:ea typeface="Spoqa Han Sans Neo" panose="020B0500000000000000" pitchFamily="34" charset="-128"/>
                  </a:rPr>
                  <a:t>locally faithful)</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보이는 해석 가능한 표현</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en" altLang="ko-Kore-KR" sz="3200" dirty="0">
                    <a:solidFill>
                      <a:srgbClr val="53585F"/>
                    </a:solidFill>
                    <a:latin typeface="Spoqa Han Sans Neo" panose="020B0500000000000000" pitchFamily="34" charset="-128"/>
                    <a:ea typeface="Spoqa Han Sans Neo" panose="020B0500000000000000" pitchFamily="34" charset="-128"/>
                  </a:rPr>
                  <a:t>interpretable representation)</a:t>
                </a:r>
                <a:r>
                  <a:rPr lang="ko-KR" altLang="en-US" sz="3200" dirty="0">
                    <a:solidFill>
                      <a:srgbClr val="53585F"/>
                    </a:solidFill>
                    <a:latin typeface="Spoqa Han Sans Neo" panose="020B0500000000000000" pitchFamily="34" charset="-128"/>
                    <a:ea typeface="Spoqa Han Sans Neo" panose="020B0500000000000000" pitchFamily="34" charset="-128"/>
                  </a:rPr>
                  <a:t>들을 통해 해석</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가능한 모델을 식별하는 것</a:t>
                </a:r>
                <a:r>
                  <a:rPr lang="en-US" altLang="ko-KR" sz="3200" dirty="0">
                    <a:solidFill>
                      <a:srgbClr val="53585F"/>
                    </a:solidFill>
                    <a:latin typeface="Spoqa Han Sans Neo" panose="020B0500000000000000" pitchFamily="34" charset="-128"/>
                    <a:ea typeface="Spoqa Han Sans Neo" panose="020B0500000000000000" pitchFamily="34" charset="-128"/>
                  </a:rPr>
                  <a:t>!</a:t>
                </a: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lvl="1">
                  <a:lnSpc>
                    <a:spcPct val="150000"/>
                  </a:lnSpc>
                </a:pPr>
                <a14:m>
                  <m:oMath xmlns:m="http://schemas.openxmlformats.org/officeDocument/2006/math">
                    <m:r>
                      <a:rPr lang="en-US" altLang="ko-KR" sz="3200" b="0" i="1" smtClean="0">
                        <a:solidFill>
                          <a:srgbClr val="53585F"/>
                        </a:solidFill>
                        <a:latin typeface="Cambria Math" panose="02040503050406030204" pitchFamily="18" charset="0"/>
                        <a:ea typeface="Spoqa Han Sans Neo Bold" panose="020B0500000000000000" pitchFamily="34" charset="-128"/>
                      </a:rPr>
                      <m:t>𝑥</m:t>
                    </m:r>
                    <m:r>
                      <a:rPr lang="en-US" altLang="ko-KR" sz="3200" b="0" i="1" smtClean="0">
                        <a:solidFill>
                          <a:srgbClr val="53585F"/>
                        </a:solidFill>
                        <a:latin typeface="Cambria Math" panose="02040503050406030204" pitchFamily="18" charset="0"/>
                        <a:ea typeface="Spoqa Han Sans Neo Bold" panose="020B0500000000000000" pitchFamily="34" charset="-128"/>
                      </a:rPr>
                      <m:t>∈</m:t>
                    </m:r>
                    <m:sSup>
                      <m:sSup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pPr>
                      <m:e>
                        <m:r>
                          <a:rPr lang="en-US" altLang="ko-KR" sz="3200" b="0" i="1" smtClean="0">
                            <a:solidFill>
                              <a:srgbClr val="53585F"/>
                            </a:solidFill>
                            <a:latin typeface="Cambria Math" panose="02040503050406030204" pitchFamily="18" charset="0"/>
                            <a:ea typeface="Spoqa Han Sans Neo Bold" panose="020B0500000000000000" pitchFamily="34" charset="-128"/>
                          </a:rPr>
                          <m:t>𝑅</m:t>
                        </m:r>
                      </m:e>
                      <m:sup>
                        <m:r>
                          <a:rPr lang="en-US" altLang="ko-KR" sz="3200" b="0" i="1" smtClean="0">
                            <a:solidFill>
                              <a:srgbClr val="53585F"/>
                            </a:solidFill>
                            <a:latin typeface="Cambria Math" panose="02040503050406030204" pitchFamily="18" charset="0"/>
                            <a:ea typeface="Spoqa Han Sans Neo Bold" panose="020B0500000000000000" pitchFamily="34" charset="-128"/>
                          </a:rPr>
                          <m:t>𝑑</m:t>
                        </m:r>
                      </m:sup>
                    </m:sSup>
                  </m:oMath>
                </a14:m>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설명되는 데이터</a:t>
                </a:r>
                <a:r>
                  <a:rPr lang="en-US" altLang="ko-KR" sz="3200" dirty="0">
                    <a:solidFill>
                      <a:srgbClr val="53585F"/>
                    </a:solidFill>
                    <a:latin typeface="Spoqa Han Sans Neo" panose="020B0500000000000000" pitchFamily="34" charset="-128"/>
                    <a:ea typeface="Spoqa Han Sans Neo" panose="020B0500000000000000" pitchFamily="34" charset="-128"/>
                  </a:rPr>
                  <a:t>, z’: </a:t>
                </a:r>
                <a:r>
                  <a:rPr lang="ko-KR" altLang="en-US" sz="3200" dirty="0">
                    <a:solidFill>
                      <a:srgbClr val="53585F"/>
                    </a:solidFill>
                    <a:latin typeface="Spoqa Han Sans Neo" panose="020B0500000000000000" pitchFamily="34" charset="-128"/>
                    <a:ea typeface="Spoqa Han Sans Neo" panose="020B0500000000000000" pitchFamily="34" charset="-128"/>
                  </a:rPr>
                  <a:t>설명되는 모델의 </a:t>
                </a:r>
                <a:r>
                  <a:rPr lang="en-US" altLang="ko-KR" sz="3200" dirty="0">
                    <a:solidFill>
                      <a:srgbClr val="53585F"/>
                    </a:solidFill>
                    <a:latin typeface="Spoqa Han Sans Neo" panose="020B0500000000000000" pitchFamily="34" charset="-128"/>
                    <a:ea typeface="Spoqa Han Sans Neo" panose="020B0500000000000000" pitchFamily="34" charset="-128"/>
                  </a:rPr>
                  <a:t>input</a:t>
                </a:r>
              </a:p>
              <a:p>
                <a:pPr lvl="1">
                  <a:lnSpc>
                    <a:spcPct val="150000"/>
                  </a:lnSpc>
                </a:pPr>
                <a14:m>
                  <m:oMath xmlns:m="http://schemas.openxmlformats.org/officeDocument/2006/math">
                    <m:r>
                      <a:rPr lang="en-US" altLang="ko-KR" sz="3200" i="1">
                        <a:solidFill>
                          <a:srgbClr val="53585F"/>
                        </a:solidFill>
                        <a:latin typeface="Cambria Math" panose="02040503050406030204" pitchFamily="18" charset="0"/>
                        <a:ea typeface="Spoqa Han Sans Neo Bold" panose="020B0500000000000000" pitchFamily="34" charset="-128"/>
                      </a:rPr>
                      <m:t>𝑥</m:t>
                    </m:r>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m:t>
                    </m:r>
                    <m:sSup>
                      <m:sSupPr>
                        <m:ctrlPr>
                          <a:rPr lang="en-US" altLang="ko-KR" sz="3200" i="1">
                            <a:solidFill>
                              <a:srgbClr val="53585F"/>
                            </a:solidFill>
                            <a:latin typeface="Cambria Math" panose="02040503050406030204" pitchFamily="18" charset="0"/>
                            <a:ea typeface="Spoqa Han Sans Neo Bold" panose="020B0500000000000000" pitchFamily="34" charset="-128"/>
                          </a:rPr>
                        </m:ctrlPr>
                      </m:sSupPr>
                      <m:e>
                        <m:r>
                          <a:rPr lang="en-US" altLang="ko-KR" sz="3200" b="0" i="1" smtClean="0">
                            <a:solidFill>
                              <a:srgbClr val="53585F"/>
                            </a:solidFill>
                            <a:latin typeface="Cambria Math" panose="02040503050406030204" pitchFamily="18" charset="0"/>
                            <a:ea typeface="Spoqa Han Sans Neo Bold" panose="020B0500000000000000" pitchFamily="34" charset="-128"/>
                          </a:rPr>
                          <m:t>{0,</m:t>
                        </m:r>
                        <m:r>
                          <a:rPr lang="en-US" altLang="ko-KR" sz="3200" i="1">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Spoqa Han Sans Neo Bold" panose="020B0500000000000000" pitchFamily="34" charset="-128"/>
                          </a:rPr>
                          <m:t>1}</m:t>
                        </m:r>
                      </m:e>
                      <m:sup>
                        <m:r>
                          <a:rPr lang="en-US" altLang="ko-KR" sz="3200" i="1">
                            <a:solidFill>
                              <a:srgbClr val="53585F"/>
                            </a:solidFill>
                            <a:latin typeface="Cambria Math" panose="02040503050406030204" pitchFamily="18" charset="0"/>
                            <a:ea typeface="Spoqa Han Sans Neo Bold" panose="020B0500000000000000" pitchFamily="34" charset="-128"/>
                          </a:rPr>
                          <m:t>𝑑</m:t>
                        </m:r>
                        <m:r>
                          <a:rPr lang="en-US" altLang="ko-KR" sz="3200" b="0" i="1" smtClean="0">
                            <a:solidFill>
                              <a:srgbClr val="53585F"/>
                            </a:solidFill>
                            <a:latin typeface="Cambria Math" panose="02040503050406030204" pitchFamily="18" charset="0"/>
                            <a:ea typeface="Spoqa Han Sans Neo Bold" panose="020B0500000000000000" pitchFamily="34" charset="-128"/>
                          </a:rPr>
                          <m:t>′</m:t>
                        </m:r>
                      </m:sup>
                    </m:sSup>
                  </m:oMath>
                </a14:m>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해석 가능한 표현을 위한 </a:t>
                </a:r>
                <a:r>
                  <a:rPr lang="en-US" altLang="ko-KR" sz="3200" dirty="0">
                    <a:solidFill>
                      <a:srgbClr val="53585F"/>
                    </a:solidFill>
                    <a:latin typeface="Spoqa Han Sans Neo" panose="020B0500000000000000" pitchFamily="34" charset="-128"/>
                    <a:ea typeface="Spoqa Han Sans Neo" panose="020B0500000000000000" pitchFamily="34" charset="-128"/>
                  </a:rPr>
                  <a:t>binary vector</a:t>
                </a:r>
              </a:p>
              <a:p>
                <a:pPr lvl="1">
                  <a:lnSpc>
                    <a:spcPct val="150000"/>
                  </a:lnSpc>
                </a:pPr>
                <a14:m>
                  <m:oMath xmlns:m="http://schemas.openxmlformats.org/officeDocument/2006/math">
                    <m:r>
                      <a:rPr lang="en-US" altLang="ko-KR" sz="3200" b="0" i="1" smtClean="0">
                        <a:solidFill>
                          <a:srgbClr val="53585F"/>
                        </a:solidFill>
                        <a:latin typeface="Cambria Math" panose="02040503050406030204" pitchFamily="18" charset="0"/>
                        <a:ea typeface="Spoqa Han Sans Neo Bold" panose="020B0500000000000000" pitchFamily="34" charset="-128"/>
                      </a:rPr>
                      <m:t>𝑓</m:t>
                    </m:r>
                    <m:d>
                      <m:d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dPr>
                      <m:e>
                        <m:r>
                          <a:rPr lang="en-US" altLang="ko-KR" sz="3200" i="1">
                            <a:solidFill>
                              <a:srgbClr val="53585F"/>
                            </a:solidFill>
                            <a:latin typeface="Cambria Math" panose="02040503050406030204" pitchFamily="18" charset="0"/>
                            <a:ea typeface="Spoqa Han Sans Neo Bold" panose="020B0500000000000000" pitchFamily="34" charset="-128"/>
                          </a:rPr>
                          <m:t>𝑥</m:t>
                        </m:r>
                      </m:e>
                    </m:d>
                  </m:oMath>
                </a14:m>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평가하려고 하는 모델 </a:t>
                </a:r>
                <a:r>
                  <a:rPr lang="en-US" altLang="ko-KR" sz="3200" dirty="0">
                    <a:solidFill>
                      <a:srgbClr val="53585F"/>
                    </a:solidFill>
                    <a:latin typeface="Spoqa Han Sans Neo" panose="020B0500000000000000" pitchFamily="34" charset="-128"/>
                    <a:ea typeface="Spoqa Han Sans Neo" panose="020B0500000000000000" pitchFamily="34" charset="-128"/>
                  </a:rPr>
                  <a:t>f</a:t>
                </a:r>
                <a:r>
                  <a:rPr lang="ko-KR" altLang="en-US" sz="3200" dirty="0">
                    <a:solidFill>
                      <a:srgbClr val="53585F"/>
                    </a:solidFill>
                    <a:latin typeface="Spoqa Han Sans Neo" panose="020B0500000000000000" pitchFamily="34" charset="-128"/>
                    <a:ea typeface="Spoqa Han Sans Neo" panose="020B0500000000000000" pitchFamily="34" charset="-128"/>
                  </a:rPr>
                  <a:t>가 </a:t>
                </a:r>
                <a:r>
                  <a:rPr lang="en-US" altLang="ko-KR" sz="3200" dirty="0">
                    <a:solidFill>
                      <a:srgbClr val="53585F"/>
                    </a:solidFill>
                    <a:latin typeface="Spoqa Han Sans Neo" panose="020B0500000000000000" pitchFamily="34" charset="-128"/>
                    <a:ea typeface="Spoqa Han Sans Neo" panose="020B0500000000000000" pitchFamily="34" charset="-128"/>
                  </a:rPr>
                  <a:t>x</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넣었을 때 원하는 </a:t>
                </a:r>
                <a:r>
                  <a:rPr lang="en-US" altLang="ko-KR" sz="3200" dirty="0">
                    <a:solidFill>
                      <a:srgbClr val="53585F"/>
                    </a:solidFill>
                    <a:latin typeface="Spoqa Han Sans Neo" panose="020B0500000000000000" pitchFamily="34" charset="-128"/>
                    <a:ea typeface="Spoqa Han Sans Neo" panose="020B0500000000000000" pitchFamily="34" charset="-128"/>
                  </a:rPr>
                  <a:t>label</a:t>
                </a:r>
                <a:r>
                  <a:rPr lang="ko-KR" altLang="en-US" sz="3200" dirty="0">
                    <a:solidFill>
                      <a:srgbClr val="53585F"/>
                    </a:solidFill>
                    <a:latin typeface="Spoqa Han Sans Neo" panose="020B0500000000000000" pitchFamily="34" charset="-128"/>
                    <a:ea typeface="Spoqa Han Sans Neo" panose="020B0500000000000000" pitchFamily="34" charset="-128"/>
                  </a:rPr>
                  <a:t>에 대한 확률 값</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lvl="1">
                  <a:lnSpc>
                    <a:spcPct val="150000"/>
                  </a:lnSpc>
                </a:pPr>
                <a:r>
                  <a:rPr lang="en-US" altLang="ko-KR" sz="3200" dirty="0">
                    <a:solidFill>
                      <a:srgbClr val="53585F"/>
                    </a:solidFill>
                    <a:latin typeface="Spoqa Han Sans Neo" panose="020B0500000000000000" pitchFamily="34" charset="-128"/>
                    <a:ea typeface="Spoqa Han Sans Neo" panose="020B0500000000000000" pitchFamily="34" charset="-128"/>
                  </a:rPr>
                  <a:t>G: </a:t>
                </a:r>
                <a:r>
                  <a:rPr lang="ko-KR" altLang="en-US" sz="3200" dirty="0">
                    <a:solidFill>
                      <a:srgbClr val="53585F"/>
                    </a:solidFill>
                    <a:latin typeface="Spoqa Han Sans Neo" panose="020B0500000000000000" pitchFamily="34" charset="-128"/>
                    <a:ea typeface="Spoqa Han Sans Neo" panose="020B0500000000000000" pitchFamily="34" charset="-128"/>
                  </a:rPr>
                  <a:t>해석 가능한 모델들의 </a:t>
                </a:r>
                <a:r>
                  <a:rPr lang="en-US" altLang="ko-KR" sz="3200" dirty="0">
                    <a:solidFill>
                      <a:srgbClr val="53585F"/>
                    </a:solidFill>
                    <a:latin typeface="Spoqa Han Sans Neo" panose="020B0500000000000000" pitchFamily="34" charset="-128"/>
                    <a:ea typeface="Spoqa Han Sans Neo" panose="020B0500000000000000" pitchFamily="34" charset="-128"/>
                  </a:rPr>
                  <a:t>class (i.e. linear model; decision tree)</a:t>
                </a:r>
              </a:p>
              <a:p>
                <a:pPr lvl="1">
                  <a:lnSpc>
                    <a:spcPct val="150000"/>
                  </a:lnSpc>
                </a:pPr>
                <a14:m>
                  <m:oMath xmlns:m="http://schemas.openxmlformats.org/officeDocument/2006/math">
                    <m:r>
                      <a:rPr lang="en-US" altLang="ko-KR" sz="3200" i="1">
                        <a:solidFill>
                          <a:srgbClr val="53585F"/>
                        </a:solidFill>
                        <a:latin typeface="Cambria Math" panose="02040503050406030204" pitchFamily="18" charset="0"/>
                        <a:ea typeface="Spoqa Han Sans Neo Bold" panose="020B0500000000000000" pitchFamily="34" charset="-128"/>
                      </a:rPr>
                      <m:t>𝑔</m:t>
                    </m:r>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𝐺</m:t>
                    </m:r>
                  </m:oMath>
                </a14:m>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사용자에게 </a:t>
                </a:r>
                <a:r>
                  <a:rPr lang="en-US" altLang="ko-KR" sz="3200" dirty="0">
                    <a:solidFill>
                      <a:srgbClr val="53585F"/>
                    </a:solidFill>
                    <a:latin typeface="Spoqa Han Sans Neo" panose="020B0500000000000000" pitchFamily="34" charset="-128"/>
                    <a:ea typeface="Spoqa Han Sans Neo" panose="020B0500000000000000" pitchFamily="34" charset="-128"/>
                  </a:rPr>
                  <a:t>visual of context</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제공하는 모델</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lvl="1">
                  <a:lnSpc>
                    <a:spcPct val="150000"/>
                  </a:lnSpc>
                </a:pPr>
                <a14:m>
                  <m:oMath xmlns:m="http://schemas.openxmlformats.org/officeDocument/2006/math">
                    <m:r>
                      <m:rPr>
                        <m:sty m:val="p"/>
                      </m:rPr>
                      <a:rPr lang="en-US" altLang="ko-KR" sz="3200">
                        <a:solidFill>
                          <a:srgbClr val="53585F"/>
                        </a:solidFill>
                        <a:latin typeface="Cambria Math" panose="02040503050406030204" pitchFamily="18" charset="0"/>
                        <a:ea typeface="Spoqa Han Sans Neo" panose="020B0500000000000000" pitchFamily="34" charset="-128"/>
                      </a:rPr>
                      <m:t>Ω</m:t>
                    </m:r>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𝑔</m:t>
                    </m:r>
                    <m:r>
                      <a:rPr lang="en-US" altLang="ko-KR" sz="3200" i="1">
                        <a:solidFill>
                          <a:srgbClr val="53585F"/>
                        </a:solidFill>
                        <a:latin typeface="Cambria Math" panose="02040503050406030204" pitchFamily="18" charset="0"/>
                        <a:ea typeface="Spoqa Han Sans Neo Bold" panose="020B0500000000000000" pitchFamily="34" charset="-128"/>
                      </a:rPr>
                      <m:t>)</m:t>
                    </m:r>
                  </m:oMath>
                </a14:m>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복잡도 측정</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lvl="1">
                  <a:lnSpc>
                    <a:spcPct val="150000"/>
                  </a:lnSpc>
                </a:pPr>
                <a14:m>
                  <m:oMath xmlns:m="http://schemas.openxmlformats.org/officeDocument/2006/math">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𝜋</m:t>
                        </m:r>
                      </m:e>
                      <m:sub>
                        <m:r>
                          <a:rPr lang="en-US" altLang="ko-KR" sz="3200" i="1">
                            <a:solidFill>
                              <a:srgbClr val="53585F"/>
                            </a:solidFill>
                            <a:latin typeface="Cambria Math" panose="02040503050406030204" pitchFamily="18" charset="0"/>
                            <a:ea typeface="Spoqa Han Sans Neo Bold" panose="020B0500000000000000" pitchFamily="34" charset="-128"/>
                          </a:rPr>
                          <m:t>𝑥</m:t>
                        </m:r>
                      </m:sub>
                    </m:sSub>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𝑧</m:t>
                    </m:r>
                    <m:r>
                      <a:rPr lang="en-US" altLang="ko-KR" sz="3200" b="0" i="1" smtClean="0">
                        <a:solidFill>
                          <a:srgbClr val="53585F"/>
                        </a:solidFill>
                        <a:latin typeface="Cambria Math" panose="02040503050406030204" pitchFamily="18" charset="0"/>
                        <a:ea typeface="Spoqa Han Sans Neo Bold" panose="020B0500000000000000" pitchFamily="34" charset="-128"/>
                      </a:rPr>
                      <m:t>)</m:t>
                    </m:r>
                  </m:oMath>
                </a14:m>
                <a:r>
                  <a:rPr lang="en-US" altLang="ko-KR" sz="3200" dirty="0">
                    <a:solidFill>
                      <a:srgbClr val="53585F"/>
                    </a:solidFill>
                    <a:latin typeface="Spoqa Han Sans Neo" panose="020B0500000000000000" pitchFamily="34" charset="-128"/>
                    <a:ea typeface="Spoqa Han Sans Neo" panose="020B0500000000000000" pitchFamily="34" charset="-128"/>
                  </a:rPr>
                  <a:t>: z</a:t>
                </a:r>
                <a:r>
                  <a:rPr lang="ko-KR" altLang="en-US" sz="3200" dirty="0">
                    <a:solidFill>
                      <a:srgbClr val="53585F"/>
                    </a:solidFill>
                    <a:latin typeface="Spoqa Han Sans Neo" panose="020B0500000000000000" pitchFamily="34" charset="-128"/>
                    <a:ea typeface="Spoqa Han Sans Neo" panose="020B0500000000000000" pitchFamily="34" charset="-128"/>
                  </a:rPr>
                  <a:t>와 </a:t>
                </a:r>
                <a:r>
                  <a:rPr lang="en-US" altLang="ko-KR" sz="3200" dirty="0">
                    <a:solidFill>
                      <a:srgbClr val="53585F"/>
                    </a:solidFill>
                    <a:latin typeface="Spoqa Han Sans Neo" panose="020B0500000000000000" pitchFamily="34" charset="-128"/>
                    <a:ea typeface="Spoqa Han Sans Neo" panose="020B0500000000000000" pitchFamily="34" charset="-128"/>
                  </a:rPr>
                  <a:t>x</a:t>
                </a:r>
                <a:r>
                  <a:rPr lang="ko-KR" altLang="en-US" sz="3200" dirty="0">
                    <a:solidFill>
                      <a:srgbClr val="53585F"/>
                    </a:solidFill>
                    <a:latin typeface="Spoqa Han Sans Neo" panose="020B0500000000000000" pitchFamily="34" charset="-128"/>
                    <a:ea typeface="Spoqa Han Sans Neo" panose="020B0500000000000000" pitchFamily="34" charset="-128"/>
                  </a:rPr>
                  <a:t>사이의 </a:t>
                </a:r>
                <a:r>
                  <a:rPr lang="en-US" altLang="ko-KR" sz="3200" dirty="0">
                    <a:solidFill>
                      <a:srgbClr val="53585F"/>
                    </a:solidFill>
                    <a:latin typeface="Spoqa Han Sans Neo" panose="020B0500000000000000" pitchFamily="34" charset="-128"/>
                    <a:ea typeface="Spoqa Han Sans Neo" panose="020B0500000000000000" pitchFamily="34" charset="-128"/>
                  </a:rPr>
                  <a:t>proximity measure</a:t>
                </a:r>
              </a:p>
              <a:p>
                <a:pPr>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이때</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err="1">
                    <a:solidFill>
                      <a:srgbClr val="53585F"/>
                    </a:solidFill>
                    <a:latin typeface="Spoqa Han Sans Neo" panose="020B0500000000000000" pitchFamily="34" charset="-128"/>
                    <a:ea typeface="Spoqa Han Sans Neo" panose="020B0500000000000000" pitchFamily="34" charset="-128"/>
                  </a:rPr>
                  <a:t>explainability</a:t>
                </a:r>
                <a:r>
                  <a:rPr lang="ko-KR" altLang="en-US" sz="3200" dirty="0">
                    <a:solidFill>
                      <a:srgbClr val="53585F"/>
                    </a:solidFill>
                    <a:latin typeface="Spoqa Han Sans Neo" panose="020B0500000000000000" pitchFamily="34" charset="-128"/>
                    <a:ea typeface="Spoqa Han Sans Neo" panose="020B0500000000000000" pitchFamily="34" charset="-128"/>
                  </a:rPr>
                  <a:t>는 다음과 같이 표현될 수 있다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14:m>
                  <m:oMathPara xmlns:m="http://schemas.openxmlformats.org/officeDocument/2006/math">
                    <m:oMathParaPr>
                      <m:jc m:val="centerGroup"/>
                    </m:oMathParaPr>
                    <m:oMath xmlns:m="http://schemas.openxmlformats.org/officeDocument/2006/math">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𝐸𝑥𝑝𝑙𝑎𝑖𝑛𝑎𝑡𝑖𝑜𝑛</m:t>
                      </m:r>
                      <m:r>
                        <a:rPr lang="en-US" altLang="ko-KR" sz="3200" i="1">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Cambria Math" panose="02040503050406030204" pitchFamily="18" charset="0"/>
                        </a:rPr>
                        <m:t>𝜉</m:t>
                      </m:r>
                      <m:d>
                        <m:d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𝑥</m:t>
                          </m:r>
                        </m:e>
                      </m:d>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𝑎𝑟𝑔𝑚𝑖</m:t>
                      </m:r>
                      <m:sSub>
                        <m:sSub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𝑛</m:t>
                          </m:r>
                        </m:e>
                        <m: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𝑔</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𝐺</m:t>
                          </m:r>
                        </m:sub>
                      </m:s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𝐿</m:t>
                      </m:r>
                      <m:d>
                        <m:d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𝑓</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 </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𝑔</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 </m:t>
                          </m:r>
                          <m:sSub>
                            <m:sSub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𝜋</m:t>
                              </m:r>
                            </m:e>
                            <m: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𝑥</m:t>
                              </m:r>
                            </m:sub>
                          </m:sSub>
                        </m:e>
                      </m:d>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m:rPr>
                          <m:sty m:val="p"/>
                        </m:rPr>
                        <a:rPr lang="en-US" altLang="ko-KR" sz="3200" b="0" i="0" smtClean="0">
                          <a:solidFill>
                            <a:srgbClr val="53585F"/>
                          </a:solidFill>
                          <a:effectLst/>
                          <a:latin typeface="Cambria Math" panose="02040503050406030204" pitchFamily="18" charset="0"/>
                          <a:ea typeface="Spoqa Han Sans Neo Bold" panose="020B0500000000000000" pitchFamily="34" charset="-128"/>
                        </a:rPr>
                        <m:t>Ω</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𝑔</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oMath>
                  </m:oMathPara>
                </a14:m>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r>
                  <a:rPr lang="en-US" altLang="ko-KR" sz="3200" dirty="0">
                    <a:solidFill>
                      <a:srgbClr val="53585F"/>
                    </a:solidFill>
                    <a:effectLst/>
                    <a:latin typeface="Spoqa Han Sans Neo" panose="020B0500000000000000" pitchFamily="34" charset="-128"/>
                    <a:ea typeface="Spoqa Han Sans Neo" panose="020B0500000000000000" pitchFamily="34" charset="-128"/>
                  </a:rPr>
                  <a:t>Interp</a:t>
                </a:r>
                <a:r>
                  <a:rPr lang="en-US" altLang="ko-KR" sz="3200" dirty="0">
                    <a:solidFill>
                      <a:srgbClr val="53585F"/>
                    </a:solidFill>
                    <a:latin typeface="Spoqa Han Sans Neo" panose="020B0500000000000000" pitchFamily="34" charset="-128"/>
                    <a:ea typeface="Spoqa Han Sans Neo" panose="020B0500000000000000" pitchFamily="34" charset="-128"/>
                  </a:rPr>
                  <a:t>retability</a:t>
                </a:r>
                <a:r>
                  <a:rPr lang="ko-KR" altLang="en-US" sz="3200" dirty="0">
                    <a:solidFill>
                      <a:srgbClr val="53585F"/>
                    </a:solidFill>
                    <a:latin typeface="Spoqa Han Sans Neo" panose="020B0500000000000000" pitchFamily="34" charset="-128"/>
                    <a:ea typeface="Spoqa Han Sans Neo" panose="020B0500000000000000" pitchFamily="34" charset="-128"/>
                  </a:rPr>
                  <a:t>와 </a:t>
                </a:r>
                <a:r>
                  <a:rPr lang="en-US" altLang="ko-KR" sz="3200" dirty="0">
                    <a:solidFill>
                      <a:srgbClr val="53585F"/>
                    </a:solidFill>
                    <a:latin typeface="Spoqa Han Sans Neo" panose="020B0500000000000000" pitchFamily="34" charset="-128"/>
                    <a:ea typeface="Spoqa Han Sans Neo" panose="020B0500000000000000" pitchFamily="34" charset="-128"/>
                  </a:rPr>
                  <a:t>local fidelity</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얻기 위해</a:t>
                </a:r>
                <a:r>
                  <a:rPr lang="en-US" altLang="ko-KR" sz="3200" dirty="0">
                    <a:solidFill>
                      <a:srgbClr val="53585F"/>
                    </a:solidFill>
                    <a:latin typeface="Spoqa Han Sans Neo" panose="020B0500000000000000" pitchFamily="34" charset="-128"/>
                    <a:ea typeface="Spoqa Han Sans Neo" panose="020B0500000000000000" pitchFamily="34" charset="-128"/>
                  </a:rPr>
                  <a:t>, </a:t>
                </a:r>
                <a:br>
                  <a:rPr lang="en-US" altLang="ko-KR" sz="3200" dirty="0">
                    <a:solidFill>
                      <a:srgbClr val="53585F"/>
                    </a:solidFill>
                    <a:latin typeface="Spoqa Han Sans Neo" panose="020B0500000000000000" pitchFamily="34" charset="-128"/>
                    <a:ea typeface="Spoqa Han Sans Neo" panose="020B0500000000000000" pitchFamily="34" charset="-128"/>
                  </a:rPr>
                </a:br>
                <a:r>
                  <a:rPr lang="en-US" altLang="ko-KR" sz="3200" dirty="0">
                    <a:solidFill>
                      <a:srgbClr val="53585F"/>
                    </a:solidFill>
                    <a:effectLst/>
                    <a:latin typeface="Spoqa Han Sans Neo" panose="020B0500000000000000" pitchFamily="34" charset="-128"/>
                    <a:ea typeface="Spoqa Han Sans Neo" panose="020B0500000000000000" pitchFamily="34" charset="-128"/>
                  </a:rPr>
                  <a:t>locality-aware loss</a:t>
                </a:r>
                <a:r>
                  <a:rPr lang="ko-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rPr>
                  <a:t>(</a:t>
                </a:r>
                <a14:m>
                  <m:oMath xmlns:m="http://schemas.openxmlformats.org/officeDocument/2006/math">
                    <m:r>
                      <a:rPr lang="en-US" altLang="ko-KR" sz="3200" i="1">
                        <a:solidFill>
                          <a:srgbClr val="53585F"/>
                        </a:solidFill>
                        <a:latin typeface="Cambria Math" panose="02040503050406030204" pitchFamily="18" charset="0"/>
                        <a:ea typeface="Spoqa Han Sans Neo Bold" panose="020B0500000000000000" pitchFamily="34" charset="-128"/>
                      </a:rPr>
                      <m:t>𝐿</m:t>
                    </m:r>
                    <m:d>
                      <m:dPr>
                        <m:ctrlPr>
                          <a:rPr lang="en-US" altLang="ko-KR" sz="3200" i="1">
                            <a:solidFill>
                              <a:srgbClr val="53585F"/>
                            </a:solidFill>
                            <a:latin typeface="Cambria Math" panose="02040503050406030204" pitchFamily="18" charset="0"/>
                            <a:ea typeface="Spoqa Han Sans Neo Bold" panose="020B0500000000000000" pitchFamily="34" charset="-128"/>
                          </a:rPr>
                        </m:ctrlPr>
                      </m:dPr>
                      <m:e>
                        <m:r>
                          <a:rPr lang="en-US" altLang="ko-KR" sz="3200" i="1">
                            <a:solidFill>
                              <a:srgbClr val="53585F"/>
                            </a:solidFill>
                            <a:latin typeface="Cambria Math" panose="02040503050406030204" pitchFamily="18" charset="0"/>
                            <a:ea typeface="Spoqa Han Sans Neo Bold" panose="020B0500000000000000" pitchFamily="34" charset="-128"/>
                          </a:rPr>
                          <m:t>𝑓</m:t>
                        </m:r>
                        <m:r>
                          <a:rPr lang="en-US" altLang="ko-KR" sz="3200" i="1">
                            <a:solidFill>
                              <a:srgbClr val="53585F"/>
                            </a:solidFill>
                            <a:latin typeface="Cambria Math" panose="02040503050406030204" pitchFamily="18" charset="0"/>
                            <a:ea typeface="Spoqa Han Sans Neo Bold" panose="020B0500000000000000" pitchFamily="34" charset="-128"/>
                          </a:rPr>
                          <m:t>, </m:t>
                        </m:r>
                        <m:r>
                          <a:rPr lang="en-US" altLang="ko-KR" sz="3200" i="1">
                            <a:solidFill>
                              <a:srgbClr val="53585F"/>
                            </a:solidFill>
                            <a:latin typeface="Cambria Math" panose="02040503050406030204" pitchFamily="18" charset="0"/>
                            <a:ea typeface="Spoqa Han Sans Neo Bold" panose="020B0500000000000000" pitchFamily="34" charset="-128"/>
                          </a:rPr>
                          <m:t>𝑔</m:t>
                        </m:r>
                        <m:r>
                          <a:rPr lang="en-US" altLang="ko-KR" sz="3200" i="1">
                            <a:solidFill>
                              <a:srgbClr val="53585F"/>
                            </a:solidFill>
                            <a:latin typeface="Cambria Math" panose="02040503050406030204" pitchFamily="18" charset="0"/>
                            <a:ea typeface="Spoqa Han Sans Neo Bold" panose="020B0500000000000000" pitchFamily="34" charset="-128"/>
                          </a:rPr>
                          <m:t>, </m:t>
                        </m:r>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𝜋</m:t>
                            </m:r>
                          </m:e>
                          <m:sub>
                            <m:r>
                              <a:rPr lang="en-US" altLang="ko-KR" sz="3200" i="1">
                                <a:solidFill>
                                  <a:srgbClr val="53585F"/>
                                </a:solidFill>
                                <a:latin typeface="Cambria Math" panose="02040503050406030204" pitchFamily="18" charset="0"/>
                                <a:ea typeface="Spoqa Han Sans Neo Bold" panose="020B0500000000000000" pitchFamily="34" charset="-128"/>
                              </a:rPr>
                              <m:t>𝑥</m:t>
                            </m:r>
                          </m:sub>
                        </m:sSub>
                      </m:e>
                    </m:d>
                  </m:oMath>
                </a14:m>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ko-KR" altLang="en-US" sz="3200" dirty="0" err="1">
                    <a:solidFill>
                      <a:srgbClr val="53585F"/>
                    </a:solidFill>
                    <a:effectLst/>
                    <a:latin typeface="Spoqa Han Sans Neo" panose="020B0500000000000000" pitchFamily="34" charset="-128"/>
                    <a:ea typeface="Spoqa Han Sans Neo" panose="020B0500000000000000" pitchFamily="34" charset="-128"/>
                  </a:rPr>
                  <a:t>를</a:t>
                </a:r>
                <a:r>
                  <a:rPr lang="ko-KR" altLang="en-US" sz="3200" dirty="0">
                    <a:solidFill>
                      <a:srgbClr val="53585F"/>
                    </a:solidFill>
                    <a:effectLst/>
                    <a:latin typeface="Spoqa Han Sans Neo" panose="020B0500000000000000" pitchFamily="34" charset="-128"/>
                    <a:ea typeface="Spoqa Han Sans Neo" panose="020B0500000000000000" pitchFamily="34" charset="-128"/>
                  </a:rPr>
                  <a:t> 줄이고</a:t>
                </a:r>
                <a:r>
                  <a:rPr lang="en-US" altLang="ko-KR" sz="3200" dirty="0">
                    <a:solidFill>
                      <a:srgbClr val="53585F"/>
                    </a:solidFill>
                    <a:effectLst/>
                    <a:latin typeface="Spoqa Han Sans Neo" panose="020B0500000000000000" pitchFamily="34" charset="-128"/>
                    <a:ea typeface="Spoqa Han Sans Neo" panose="020B0500000000000000" pitchFamily="34" charset="-128"/>
                  </a:rPr>
                  <a:t>, g</a:t>
                </a:r>
                <a:r>
                  <a:rPr lang="ko-KR" altLang="en-US" sz="3200" dirty="0">
                    <a:solidFill>
                      <a:srgbClr val="53585F"/>
                    </a:solidFill>
                    <a:effectLst/>
                    <a:latin typeface="Spoqa Han Sans Neo" panose="020B0500000000000000" pitchFamily="34" charset="-128"/>
                    <a:ea typeface="Spoqa Han Sans Neo" panose="020B0500000000000000" pitchFamily="34" charset="-128"/>
                  </a:rPr>
                  <a:t>의 복잡성을 줄여야 한다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p:txBody>
          </p:sp>
        </mc:Choice>
        <mc:Fallback>
          <p:sp>
            <p:nvSpPr>
              <p:cNvPr id="25" name="TextBox 24">
                <a:extLst>
                  <a:ext uri="{FF2B5EF4-FFF2-40B4-BE49-F238E27FC236}">
                    <a16:creationId xmlns:a16="http://schemas.microsoft.com/office/drawing/2014/main" id="{79430923-5D2B-9948-9139-E2B1FFCC5313}"/>
                  </a:ext>
                </a:extLst>
              </p:cNvPr>
              <p:cNvSpPr txBox="1">
                <a:spLocks noRot="1" noChangeAspect="1" noMove="1" noResize="1" noEditPoints="1" noAdjustHandles="1" noChangeArrowheads="1" noChangeShapeType="1" noTextEdit="1"/>
              </p:cNvSpPr>
              <p:nvPr/>
            </p:nvSpPr>
            <p:spPr>
              <a:xfrm>
                <a:off x="1899640" y="3058496"/>
                <a:ext cx="19915332" cy="9706760"/>
              </a:xfrm>
              <a:prstGeom prst="rect">
                <a:avLst/>
              </a:prstGeom>
              <a:blipFill>
                <a:blip r:embed="rId4"/>
                <a:stretch>
                  <a:fillRect l="-765" b="-1044"/>
                </a:stretch>
              </a:blipFill>
            </p:spPr>
            <p:txBody>
              <a:bodyPr/>
              <a:lstStyle/>
              <a:p>
                <a:r>
                  <a:rPr lang="ko-Kore-KR" altLang="en-US">
                    <a:noFill/>
                  </a:rPr>
                  <a:t> </a:t>
                </a:r>
              </a:p>
            </p:txBody>
          </p:sp>
        </mc:Fallback>
      </mc:AlternateContent>
      <p:sp>
        <p:nvSpPr>
          <p:cNvPr id="12" name="TextBox 11">
            <a:extLst>
              <a:ext uri="{FF2B5EF4-FFF2-40B4-BE49-F238E27FC236}">
                <a16:creationId xmlns:a16="http://schemas.microsoft.com/office/drawing/2014/main" id="{01DE6F0A-63BB-3F4F-8A15-C9E330F3F76C}"/>
              </a:ext>
            </a:extLst>
          </p:cNvPr>
          <p:cNvSpPr txBox="1"/>
          <p:nvPr/>
        </p:nvSpPr>
        <p:spPr>
          <a:xfrm>
            <a:off x="2391911" y="12905483"/>
            <a:ext cx="17011957" cy="646331"/>
          </a:xfrm>
          <a:prstGeom prst="rect">
            <a:avLst/>
          </a:prstGeom>
          <a:noFill/>
        </p:spPr>
        <p:txBody>
          <a:bodyPr wrap="square">
            <a:spAutoFit/>
          </a:bodyPr>
          <a:lstStyle/>
          <a:p>
            <a:r>
              <a:rPr lang="en" altLang="ko-Kore-KR" dirty="0">
                <a:solidFill>
                  <a:srgbClr val="53585F"/>
                </a:solidFill>
                <a:effectLst/>
                <a:latin typeface="Spoqa Han Sans Neo" panose="020B0500000000000000" pitchFamily="34" charset="-128"/>
                <a:ea typeface="Spoqa Han Sans Neo" panose="020B0500000000000000" pitchFamily="34" charset="-128"/>
              </a:rPr>
              <a:t>Ribeiro, Marco Tulio, Sameer Singh, and Carlos </a:t>
            </a:r>
            <a:r>
              <a:rPr lang="en" altLang="ko-Kore-KR" dirty="0" err="1">
                <a:solidFill>
                  <a:srgbClr val="53585F"/>
                </a:solidFill>
                <a:effectLst/>
                <a:latin typeface="Spoqa Han Sans Neo" panose="020B0500000000000000" pitchFamily="34" charset="-128"/>
                <a:ea typeface="Spoqa Han Sans Neo" panose="020B0500000000000000" pitchFamily="34" charset="-128"/>
              </a:rPr>
              <a:t>Guestrin</a:t>
            </a:r>
            <a:r>
              <a:rPr lang="en" altLang="ko-Kore-KR" dirty="0">
                <a:solidFill>
                  <a:srgbClr val="53585F"/>
                </a:solidFill>
                <a:effectLst/>
                <a:latin typeface="Spoqa Han Sans Neo" panose="020B0500000000000000" pitchFamily="34" charset="-128"/>
                <a:ea typeface="Spoqa Han Sans Neo" panose="020B0500000000000000" pitchFamily="34" charset="-128"/>
              </a:rPr>
              <a:t>. "" Why should </a:t>
            </a:r>
            <a:r>
              <a:rPr lang="en" altLang="ko-Kore-KR" dirty="0" err="1">
                <a:solidFill>
                  <a:srgbClr val="53585F"/>
                </a:solidFill>
                <a:effectLst/>
                <a:latin typeface="Spoqa Han Sans Neo" panose="020B0500000000000000" pitchFamily="34" charset="-128"/>
                <a:ea typeface="Spoqa Han Sans Neo" panose="020B0500000000000000" pitchFamily="34" charset="-128"/>
              </a:rPr>
              <a:t>i</a:t>
            </a:r>
            <a:r>
              <a:rPr lang="en" altLang="ko-Kore-KR" dirty="0">
                <a:solidFill>
                  <a:srgbClr val="53585F"/>
                </a:solidFill>
                <a:effectLst/>
                <a:latin typeface="Spoqa Han Sans Neo" panose="020B0500000000000000" pitchFamily="34" charset="-128"/>
                <a:ea typeface="Spoqa Han Sans Neo" panose="020B0500000000000000" pitchFamily="34" charset="-128"/>
              </a:rPr>
              <a:t> trust you?" Explaining the predictions of any classifier." Proceedings of the 22nd ACM SIGKDD international conference on knowledge discovery and data mining. 2016.</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436343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LIME (Local Interpretable Model-Agnostic Explanation; 2016)</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9430923-5D2B-9948-9139-E2B1FFCC5313}"/>
                  </a:ext>
                </a:extLst>
              </p:cNvPr>
              <p:cNvSpPr txBox="1"/>
              <p:nvPr/>
            </p:nvSpPr>
            <p:spPr>
              <a:xfrm>
                <a:off x="1925765" y="3528856"/>
                <a:ext cx="19915332" cy="9357498"/>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𝐸𝑥𝑝𝑙𝑎𝑖𝑛𝑎𝑡𝑖𝑜𝑛</m:t>
                      </m:r>
                      <m:r>
                        <a:rPr lang="en-US" altLang="ko-KR" sz="3200" i="1">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Cambria Math" panose="02040503050406030204" pitchFamily="18" charset="0"/>
                        </a:rPr>
                        <m:t>𝜉</m:t>
                      </m:r>
                      <m:d>
                        <m:d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𝑥</m:t>
                          </m:r>
                        </m:e>
                      </m:d>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𝑎𝑟𝑔𝑚𝑖</m:t>
                      </m:r>
                      <m:sSub>
                        <m:sSub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𝑛</m:t>
                          </m:r>
                        </m:e>
                        <m: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𝑔</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𝐺</m:t>
                          </m:r>
                        </m:sub>
                      </m:s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𝐿</m:t>
                      </m:r>
                      <m:d>
                        <m:d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𝑓</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 </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𝑔</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 </m:t>
                          </m:r>
                          <m:sSub>
                            <m:sSub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𝜋</m:t>
                              </m:r>
                            </m:e>
                            <m: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𝑥</m:t>
                              </m:r>
                            </m:sub>
                          </m:sSub>
                        </m:e>
                      </m:d>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m:rPr>
                          <m:sty m:val="p"/>
                        </m:rPr>
                        <a:rPr lang="en-US" altLang="ko-KR" sz="3200" b="0" i="0" smtClean="0">
                          <a:solidFill>
                            <a:srgbClr val="53585F"/>
                          </a:solidFill>
                          <a:effectLst/>
                          <a:latin typeface="Cambria Math" panose="02040503050406030204" pitchFamily="18" charset="0"/>
                          <a:ea typeface="Spoqa Han Sans Neo Bold" panose="020B0500000000000000" pitchFamily="34" charset="-128"/>
                        </a:rPr>
                        <m:t>Ω</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𝑔</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oMath>
                  </m:oMathPara>
                </a14:m>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r>
                  <a:rPr lang="en-US" altLang="ko-KR" sz="3200" dirty="0">
                    <a:solidFill>
                      <a:srgbClr val="53585F"/>
                    </a:solidFill>
                    <a:effectLst/>
                    <a:latin typeface="Spoqa Han Sans Neo" panose="020B0500000000000000" pitchFamily="34" charset="-128"/>
                    <a:ea typeface="Spoqa Han Sans Neo" panose="020B0500000000000000" pitchFamily="34" charset="-128"/>
                  </a:rPr>
                  <a:t>locality-aware loss</a:t>
                </a:r>
                <a:r>
                  <a:rPr lang="ko-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rPr>
                  <a:t>(</a:t>
                </a:r>
                <a14:m>
                  <m:oMath xmlns:m="http://schemas.openxmlformats.org/officeDocument/2006/math">
                    <m:r>
                      <a:rPr lang="en-US" altLang="ko-KR" sz="3200" i="1">
                        <a:solidFill>
                          <a:srgbClr val="53585F"/>
                        </a:solidFill>
                        <a:latin typeface="Cambria Math" panose="02040503050406030204" pitchFamily="18" charset="0"/>
                        <a:ea typeface="Spoqa Han Sans Neo Bold" panose="020B0500000000000000" pitchFamily="34" charset="-128"/>
                      </a:rPr>
                      <m:t>𝐿</m:t>
                    </m:r>
                    <m:d>
                      <m:dPr>
                        <m:ctrlPr>
                          <a:rPr lang="en-US" altLang="ko-KR" sz="3200" i="1">
                            <a:solidFill>
                              <a:srgbClr val="53585F"/>
                            </a:solidFill>
                            <a:latin typeface="Cambria Math" panose="02040503050406030204" pitchFamily="18" charset="0"/>
                            <a:ea typeface="Spoqa Han Sans Neo Bold" panose="020B0500000000000000" pitchFamily="34" charset="-128"/>
                          </a:rPr>
                        </m:ctrlPr>
                      </m:dPr>
                      <m:e>
                        <m:r>
                          <a:rPr lang="en-US" altLang="ko-KR" sz="3200" i="1">
                            <a:solidFill>
                              <a:srgbClr val="53585F"/>
                            </a:solidFill>
                            <a:latin typeface="Cambria Math" panose="02040503050406030204" pitchFamily="18" charset="0"/>
                            <a:ea typeface="Spoqa Han Sans Neo Bold" panose="020B0500000000000000" pitchFamily="34" charset="-128"/>
                          </a:rPr>
                          <m:t>𝑓</m:t>
                        </m:r>
                        <m:r>
                          <a:rPr lang="en-US" altLang="ko-KR" sz="3200" i="1">
                            <a:solidFill>
                              <a:srgbClr val="53585F"/>
                            </a:solidFill>
                            <a:latin typeface="Cambria Math" panose="02040503050406030204" pitchFamily="18" charset="0"/>
                            <a:ea typeface="Spoqa Han Sans Neo Bold" panose="020B0500000000000000" pitchFamily="34" charset="-128"/>
                          </a:rPr>
                          <m:t>, </m:t>
                        </m:r>
                        <m:r>
                          <a:rPr lang="en-US" altLang="ko-KR" sz="3200" i="1">
                            <a:solidFill>
                              <a:srgbClr val="53585F"/>
                            </a:solidFill>
                            <a:latin typeface="Cambria Math" panose="02040503050406030204" pitchFamily="18" charset="0"/>
                            <a:ea typeface="Spoqa Han Sans Neo Bold" panose="020B0500000000000000" pitchFamily="34" charset="-128"/>
                          </a:rPr>
                          <m:t>𝑔</m:t>
                        </m:r>
                        <m:r>
                          <a:rPr lang="en-US" altLang="ko-KR" sz="3200" i="1">
                            <a:solidFill>
                              <a:srgbClr val="53585F"/>
                            </a:solidFill>
                            <a:latin typeface="Cambria Math" panose="02040503050406030204" pitchFamily="18" charset="0"/>
                            <a:ea typeface="Spoqa Han Sans Neo Bold" panose="020B0500000000000000" pitchFamily="34" charset="-128"/>
                          </a:rPr>
                          <m:t>, </m:t>
                        </m:r>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𝜋</m:t>
                            </m:r>
                          </m:e>
                          <m:sub>
                            <m:r>
                              <a:rPr lang="en-US" altLang="ko-KR" sz="3200" i="1">
                                <a:solidFill>
                                  <a:srgbClr val="53585F"/>
                                </a:solidFill>
                                <a:latin typeface="Cambria Math" panose="02040503050406030204" pitchFamily="18" charset="0"/>
                                <a:ea typeface="Spoqa Han Sans Neo Bold" panose="020B0500000000000000" pitchFamily="34" charset="-128"/>
                              </a:rPr>
                              <m:t>𝑥</m:t>
                            </m:r>
                          </m:sub>
                        </m:sSub>
                      </m:e>
                    </m:d>
                  </m:oMath>
                </a14:m>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ko-KR" altLang="en-US" sz="3200" dirty="0" err="1">
                    <a:solidFill>
                      <a:srgbClr val="53585F"/>
                    </a:solidFill>
                    <a:effectLst/>
                    <a:latin typeface="Spoqa Han Sans Neo" panose="020B0500000000000000" pitchFamily="34" charset="-128"/>
                    <a:ea typeface="Spoqa Han Sans Neo" panose="020B0500000000000000" pitchFamily="34" charset="-128"/>
                  </a:rPr>
                  <a:t>를</a:t>
                </a:r>
                <a:r>
                  <a:rPr lang="ko-KR" altLang="en-US" sz="3200" dirty="0">
                    <a:solidFill>
                      <a:srgbClr val="53585F"/>
                    </a:solidFill>
                    <a:effectLst/>
                    <a:latin typeface="Spoqa Han Sans Neo" panose="020B0500000000000000" pitchFamily="34" charset="-128"/>
                    <a:ea typeface="Spoqa Han Sans Neo" panose="020B0500000000000000" pitchFamily="34" charset="-128"/>
                  </a:rPr>
                  <a:t> 줄여야 한다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rPr>
                  <a:t>f</a:t>
                </a:r>
                <a:r>
                  <a:rPr lang="ko-KR" altLang="en-US" sz="3200" dirty="0">
                    <a:solidFill>
                      <a:srgbClr val="53585F"/>
                    </a:solidFill>
                    <a:latin typeface="Spoqa Han Sans Neo" panose="020B0500000000000000" pitchFamily="34" charset="-128"/>
                    <a:ea typeface="Spoqa Han Sans Neo" panose="020B0500000000000000" pitchFamily="34" charset="-128"/>
                  </a:rPr>
                  <a:t>의 가정이 없다면</a:t>
                </a:r>
                <a:r>
                  <a:rPr lang="en-US" altLang="ko-KR" sz="3200" dirty="0">
                    <a:solidFill>
                      <a:srgbClr val="53585F"/>
                    </a:solidFill>
                    <a:effectLst/>
                    <a:latin typeface="Spoqa Han Sans Neo" panose="020B0500000000000000" pitchFamily="34" charset="-128"/>
                    <a:ea typeface="Spoqa Han Sans Neo" panose="020B0500000000000000" pitchFamily="34" charset="-128"/>
                  </a:rPr>
                  <a:t> model-agnostic </a:t>
                </a:r>
                <a:r>
                  <a:rPr lang="ko-KR" altLang="en-US" sz="3200" dirty="0">
                    <a:solidFill>
                      <a:srgbClr val="53585F"/>
                    </a:solidFill>
                    <a:effectLst/>
                    <a:latin typeface="Spoqa Han Sans Neo" panose="020B0500000000000000" pitchFamily="34" charset="-128"/>
                    <a:ea typeface="Spoqa Han Sans Neo" panose="020B0500000000000000" pitchFamily="34" charset="-128"/>
                  </a:rPr>
                  <a:t>해질 것이다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Wingdings" pitchFamily="2" charset="2"/>
                  <a:buChar char="è"/>
                </a:pPr>
                <a14:m>
                  <m:oMath xmlns:m="http://schemas.openxmlformats.org/officeDocument/2006/math">
                    <m:sSup>
                      <m:sSupPr>
                        <m:ctrlPr>
                          <a:rPr lang="en-US" altLang="ko-KR" sz="3200" b="0" i="1" smtClean="0">
                            <a:solidFill>
                              <a:srgbClr val="53585F"/>
                            </a:solidFill>
                            <a:effectLst/>
                            <a:latin typeface="Cambria Math" panose="02040503050406030204" pitchFamily="18" charset="0"/>
                            <a:ea typeface="Spoqa Han Sans Neo Bold" panose="020B0500000000000000" pitchFamily="34" charset="-128"/>
                            <a:sym typeface="Wingdings" pitchFamily="2" charset="2"/>
                          </a:rPr>
                        </m:ctrlPr>
                      </m:sSupPr>
                      <m:e>
                        <m:r>
                          <a:rPr lang="en-US" altLang="ko-KR" sz="3200" b="0" i="1" smtClean="0">
                            <a:solidFill>
                              <a:srgbClr val="53585F"/>
                            </a:solidFill>
                            <a:effectLst/>
                            <a:latin typeface="Cambria Math" panose="02040503050406030204" pitchFamily="18" charset="0"/>
                            <a:ea typeface="Spoqa Han Sans Neo Bold" panose="020B0500000000000000" pitchFamily="34" charset="-128"/>
                            <a:sym typeface="Wingdings" pitchFamily="2" charset="2"/>
                          </a:rPr>
                          <m:t>𝑧</m:t>
                        </m:r>
                      </m:e>
                      <m:sup>
                        <m:r>
                          <a:rPr lang="en-US" altLang="ko-KR" sz="3200" b="0" i="1" smtClean="0">
                            <a:solidFill>
                              <a:srgbClr val="53585F"/>
                            </a:solidFill>
                            <a:effectLst/>
                            <a:latin typeface="Cambria Math" panose="02040503050406030204" pitchFamily="18" charset="0"/>
                            <a:ea typeface="Spoqa Han Sans Neo Bold" panose="020B0500000000000000" pitchFamily="34" charset="-128"/>
                            <a:sym typeface="Wingdings" pitchFamily="2" charset="2"/>
                          </a:rPr>
                          <m:t>′</m:t>
                        </m:r>
                      </m:sup>
                    </m:sSup>
                    <m:r>
                      <a:rPr lang="en-US" altLang="ko-KR" sz="3200" b="0" i="1" smtClean="0">
                        <a:solidFill>
                          <a:srgbClr val="53585F"/>
                        </a:solidFill>
                        <a:effectLst/>
                        <a:latin typeface="Cambria Math" panose="02040503050406030204" pitchFamily="18" charset="0"/>
                        <a:ea typeface="Spoqa Han Sans Neo Bold" panose="020B0500000000000000" pitchFamily="34" charset="-128"/>
                        <a:sym typeface="Wingdings" pitchFamily="2" charset="2"/>
                      </a:rPr>
                      <m:t>∈</m:t>
                    </m:r>
                    <m:sSup>
                      <m:sSupPr>
                        <m:ctrlPr>
                          <a:rPr lang="en-US" altLang="ko-KR" sz="3200" b="0" i="1" smtClean="0">
                            <a:solidFill>
                              <a:srgbClr val="53585F"/>
                            </a:solidFill>
                            <a:effectLst/>
                            <a:latin typeface="Cambria Math" panose="02040503050406030204" pitchFamily="18" charset="0"/>
                            <a:ea typeface="Spoqa Han Sans Neo Bold" panose="020B0500000000000000" pitchFamily="34" charset="-128"/>
                            <a:sym typeface="Wingdings" pitchFamily="2" charset="2"/>
                          </a:rPr>
                        </m:ctrlPr>
                      </m:sSupPr>
                      <m:e>
                        <m:d>
                          <m:dPr>
                            <m:begChr m:val="{"/>
                            <m:endChr m:val="}"/>
                            <m:ctrlPr>
                              <a:rPr lang="en-US" altLang="ko-KR" sz="3200" b="0" i="1" smtClean="0">
                                <a:solidFill>
                                  <a:srgbClr val="53585F"/>
                                </a:solidFill>
                                <a:effectLst/>
                                <a:latin typeface="Cambria Math" panose="02040503050406030204" pitchFamily="18" charset="0"/>
                                <a:ea typeface="Spoqa Han Sans Neo Bold" panose="020B0500000000000000" pitchFamily="34" charset="-128"/>
                                <a:sym typeface="Wingdings" pitchFamily="2" charset="2"/>
                              </a:rPr>
                            </m:ctrlPr>
                          </m:dPr>
                          <m:e>
                            <m:r>
                              <a:rPr lang="en-US" altLang="ko-KR" sz="3200" b="0" i="1" smtClean="0">
                                <a:solidFill>
                                  <a:srgbClr val="53585F"/>
                                </a:solidFill>
                                <a:effectLst/>
                                <a:latin typeface="Cambria Math" panose="02040503050406030204" pitchFamily="18" charset="0"/>
                                <a:ea typeface="Spoqa Han Sans Neo Bold" panose="020B0500000000000000" pitchFamily="34" charset="-128"/>
                                <a:sym typeface="Wingdings" pitchFamily="2" charset="2"/>
                              </a:rPr>
                              <m:t>0, 1</m:t>
                            </m:r>
                          </m:e>
                        </m:d>
                      </m:e>
                      <m:sup>
                        <m:r>
                          <a:rPr lang="en-US" altLang="ko-KR" sz="3200" b="0" i="1" smtClean="0">
                            <a:solidFill>
                              <a:srgbClr val="53585F"/>
                            </a:solidFill>
                            <a:effectLst/>
                            <a:latin typeface="Cambria Math" panose="02040503050406030204" pitchFamily="18" charset="0"/>
                            <a:ea typeface="Spoqa Han Sans Neo Bold" panose="020B0500000000000000" pitchFamily="34" charset="-128"/>
                            <a:sym typeface="Wingdings" pitchFamily="2" charset="2"/>
                          </a:rPr>
                          <m:t>𝑑</m:t>
                        </m:r>
                        <m:r>
                          <a:rPr lang="en-US" altLang="ko-KR" sz="3200" b="0" i="1" smtClean="0">
                            <a:solidFill>
                              <a:srgbClr val="53585F"/>
                            </a:solidFill>
                            <a:effectLst/>
                            <a:latin typeface="Cambria Math" panose="02040503050406030204" pitchFamily="18" charset="0"/>
                            <a:ea typeface="Spoqa Han Sans Neo Bold" panose="020B0500000000000000" pitchFamily="34" charset="-128"/>
                            <a:sym typeface="Wingdings" pitchFamily="2" charset="2"/>
                          </a:rPr>
                          <m:t>′</m:t>
                        </m:r>
                      </m:sup>
                    </m:sSup>
                  </m:oMath>
                </a14:m>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의 </a:t>
                </a:r>
                <a:r>
                  <a:rPr lang="en-US" altLang="ko-KR" sz="3200" dirty="0">
                    <a:solidFill>
                      <a:srgbClr val="53585F"/>
                    </a:solidFill>
                    <a:effectLst/>
                    <a:latin typeface="Spoqa Han Sans Neo" panose="020B0500000000000000" pitchFamily="34" charset="-128"/>
                    <a:ea typeface="Spoqa Han Sans Neo" panose="020B0500000000000000" pitchFamily="34" charset="-128"/>
                  </a:rPr>
                  <a:t>perturbed </a:t>
                </a:r>
                <a:r>
                  <a:rPr lang="ko-KR" altLang="en-US" sz="3200" dirty="0">
                    <a:solidFill>
                      <a:srgbClr val="53585F"/>
                    </a:solidFill>
                    <a:effectLst/>
                    <a:latin typeface="Spoqa Han Sans Neo" panose="020B0500000000000000" pitchFamily="34" charset="-128"/>
                    <a:ea typeface="Spoqa Han Sans Neo" panose="020B0500000000000000" pitchFamily="34" charset="-128"/>
                  </a:rPr>
                  <a:t>샘플이 있을 때</a:t>
                </a:r>
                <a:r>
                  <a:rPr lang="en-US" altLang="ko-KR" sz="3200" dirty="0">
                    <a:solidFill>
                      <a:srgbClr val="53585F"/>
                    </a:solidFill>
                    <a:effectLst/>
                    <a:latin typeface="Spoqa Han Sans Neo" panose="020B0500000000000000" pitchFamily="34" charset="-128"/>
                    <a:ea typeface="Spoqa Han Sans Neo" panose="020B0500000000000000" pitchFamily="34" charset="-128"/>
                  </a:rPr>
                  <a:t>, original </a:t>
                </a:r>
                <a:r>
                  <a:rPr lang="en-US" altLang="ko-KR" sz="3200" dirty="0">
                    <a:solidFill>
                      <a:srgbClr val="53585F"/>
                    </a:solidFill>
                    <a:latin typeface="Spoqa Han Sans Neo" panose="020B0500000000000000" pitchFamily="34" charset="-128"/>
                    <a:ea typeface="Spoqa Han Sans Neo" panose="020B0500000000000000" pitchFamily="34" charset="-128"/>
                  </a:rPr>
                  <a:t>representation</a:t>
                </a:r>
                <a:r>
                  <a:rPr lang="ko-KR" altLang="en-US" sz="3200" dirty="0">
                    <a:solidFill>
                      <a:srgbClr val="53585F"/>
                    </a:solidFill>
                    <a:latin typeface="Spoqa Han Sans Neo" panose="020B0500000000000000" pitchFamily="34" charset="-128"/>
                    <a:ea typeface="Spoqa Han Sans Neo" panose="020B0500000000000000" pitchFamily="34" charset="-128"/>
                  </a:rPr>
                  <a:t>인</a:t>
                </a:r>
                <a:r>
                  <a:rPr lang="en-US" altLang="ko-KR" sz="3200" dirty="0">
                    <a:solidFill>
                      <a:srgbClr val="53585F"/>
                    </a:solidFill>
                    <a:effectLst/>
                    <a:latin typeface="Spoqa Han Sans Neo" panose="020B0500000000000000" pitchFamily="34" charset="-128"/>
                    <a:ea typeface="Spoqa Han Sans Neo" panose="020B0500000000000000" pitchFamily="34" charset="-128"/>
                  </a:rPr>
                  <a:t> z</a:t>
                </a:r>
                <a:r>
                  <a:rPr lang="ko-KR" altLang="en-US" sz="3200" dirty="0">
                    <a:solidFill>
                      <a:srgbClr val="53585F"/>
                    </a:solidFill>
                    <a:latin typeface="Spoqa Han Sans Neo" panose="020B0500000000000000" pitchFamily="34" charset="-128"/>
                    <a:ea typeface="Spoqa Han Sans Neo" panose="020B0500000000000000" pitchFamily="34" charset="-128"/>
                  </a:rPr>
                  <a:t>을 복원해</a:t>
                </a:r>
                <a:r>
                  <a:rPr lang="ko-KR" altLang="en-US" sz="3200" dirty="0">
                    <a:solidFill>
                      <a:srgbClr val="53585F"/>
                    </a:solidFill>
                    <a:effectLst/>
                    <a:latin typeface="Spoqa Han Sans Neo" panose="020B0500000000000000" pitchFamily="34" charset="-128"/>
                    <a:ea typeface="Spoqa Han Sans Neo" panose="020B0500000000000000" pitchFamily="34" charset="-128"/>
                  </a:rPr>
                  <a:t> </a:t>
                </a:r>
                <a:br>
                  <a:rPr lang="en-US" altLang="ko-KR" sz="3200" dirty="0">
                    <a:solidFill>
                      <a:srgbClr val="53585F"/>
                    </a:solidFill>
                    <a:effectLst/>
                    <a:latin typeface="Spoqa Han Sans Neo" panose="020B0500000000000000" pitchFamily="34" charset="-128"/>
                    <a:ea typeface="Spoqa Han Sans Neo" panose="020B0500000000000000" pitchFamily="34" charset="-128"/>
                  </a:rPr>
                </a:br>
                <a14:m>
                  <m:oMath xmlns:m="http://schemas.openxmlformats.org/officeDocument/2006/math">
                    <m:r>
                      <a:rPr lang="en-US" altLang="ko-KR" sz="3200" i="1">
                        <a:solidFill>
                          <a:srgbClr val="53585F"/>
                        </a:solidFill>
                        <a:latin typeface="Cambria Math" panose="02040503050406030204" pitchFamily="18" charset="0"/>
                        <a:ea typeface="Spoqa Han Sans Neo Bold" panose="020B0500000000000000" pitchFamily="34" charset="-128"/>
                      </a:rPr>
                      <m:t>𝑓</m:t>
                    </m:r>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𝑧</m:t>
                    </m:r>
                    <m:r>
                      <a:rPr lang="en-US" altLang="ko-KR" sz="3200" b="0" i="1" smtClean="0">
                        <a:solidFill>
                          <a:srgbClr val="53585F"/>
                        </a:solidFill>
                        <a:latin typeface="Cambria Math" panose="02040503050406030204" pitchFamily="18" charset="0"/>
                        <a:ea typeface="Spoqa Han Sans Neo Bold" panose="020B0500000000000000" pitchFamily="34" charset="-128"/>
                      </a:rPr>
                      <m:t>)</m:t>
                    </m:r>
                  </m:oMath>
                </a14:m>
                <a:r>
                  <a:rPr lang="ko-KR" altLang="en-US" sz="3200" dirty="0">
                    <a:solidFill>
                      <a:srgbClr val="53585F"/>
                    </a:solidFill>
                    <a:effectLst/>
                    <a:latin typeface="Spoqa Han Sans Neo" panose="020B0500000000000000" pitchFamily="34" charset="-128"/>
                    <a:ea typeface="Spoqa Han Sans Neo" panose="020B0500000000000000" pitchFamily="34" charset="-128"/>
                  </a:rPr>
                  <a:t>을 얻는다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14:m>
                  <m:oMath xmlns:m="http://schemas.openxmlformats.org/officeDocument/2006/math">
                    <m:r>
                      <a:rPr lang="en-US" altLang="ko-KR" sz="3200" i="1">
                        <a:solidFill>
                          <a:srgbClr val="53585F"/>
                        </a:solidFill>
                        <a:latin typeface="Cambria Math" panose="02040503050406030204" pitchFamily="18" charset="0"/>
                        <a:ea typeface="Spoqa Han Sans Neo Bold" panose="020B0500000000000000" pitchFamily="34" charset="-128"/>
                      </a:rPr>
                      <m:t>𝑓</m:t>
                    </m:r>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𝑧</m:t>
                    </m:r>
                    <m:r>
                      <a:rPr lang="en-US" altLang="ko-KR" sz="3200" i="1">
                        <a:solidFill>
                          <a:srgbClr val="53585F"/>
                        </a:solidFill>
                        <a:latin typeface="Cambria Math" panose="02040503050406030204" pitchFamily="18" charset="0"/>
                        <a:ea typeface="Spoqa Han Sans Neo Bold" panose="020B0500000000000000" pitchFamily="34" charset="-128"/>
                      </a:rPr>
                      <m:t>)</m:t>
                    </m:r>
                  </m:oMath>
                </a14:m>
                <a:r>
                  <a:rPr lang="ko-KR" altLang="en-US" sz="3200" dirty="0">
                    <a:solidFill>
                      <a:srgbClr val="53585F"/>
                    </a:solidFill>
                    <a:effectLst/>
                    <a:latin typeface="Spoqa Han Sans Neo" panose="020B0500000000000000" pitchFamily="34" charset="-128"/>
                    <a:ea typeface="Spoqa Han Sans Neo" panose="020B0500000000000000" pitchFamily="34" charset="-128"/>
                  </a:rPr>
                  <a:t>는 설명 모델 </a:t>
                </a:r>
                <a:r>
                  <a:rPr lang="en-US" altLang="ko-KR" sz="3200" dirty="0">
                    <a:solidFill>
                      <a:srgbClr val="53585F"/>
                    </a:solidFill>
                    <a:latin typeface="Spoqa Han Sans Neo" panose="020B0500000000000000" pitchFamily="34" charset="-128"/>
                    <a:ea typeface="Spoqa Han Sans Neo" panose="020B0500000000000000" pitchFamily="34" charset="-128"/>
                  </a:rPr>
                  <a:t>g</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위한 </a:t>
                </a:r>
                <a:r>
                  <a:rPr lang="en-US" altLang="ko-KR" sz="3200" dirty="0">
                    <a:solidFill>
                      <a:srgbClr val="53585F"/>
                    </a:solidFill>
                    <a:latin typeface="Spoqa Han Sans Neo" panose="020B0500000000000000" pitchFamily="34" charset="-128"/>
                    <a:ea typeface="Spoqa Han Sans Neo" panose="020B0500000000000000" pitchFamily="34" charset="-128"/>
                  </a:rPr>
                  <a:t>label</a:t>
                </a:r>
                <a:r>
                  <a:rPr lang="ko-KR" altLang="en-US" sz="3200" dirty="0">
                    <a:solidFill>
                      <a:srgbClr val="53585F"/>
                    </a:solidFill>
                    <a:latin typeface="Spoqa Han Sans Neo" panose="020B0500000000000000" pitchFamily="34" charset="-128"/>
                    <a:ea typeface="Spoqa Han Sans Neo" panose="020B0500000000000000" pitchFamily="34" charset="-128"/>
                  </a:rPr>
                  <a:t>로 쓰이면</a:t>
                </a:r>
                <a:r>
                  <a:rPr lang="en-US" altLang="ko-KR" sz="3200" dirty="0">
                    <a:solidFill>
                      <a:srgbClr val="53585F"/>
                    </a:solidFill>
                    <a:latin typeface="Spoqa Han Sans Neo" panose="020B0500000000000000" pitchFamily="34" charset="-128"/>
                    <a:ea typeface="Spoqa Han Sans Neo" panose="020B0500000000000000" pitchFamily="34" charset="-128"/>
                  </a:rPr>
                  <a:t>, L</a:t>
                </a:r>
                <a:r>
                  <a:rPr lang="ko-KR" altLang="en-US" sz="3200" dirty="0">
                    <a:solidFill>
                      <a:srgbClr val="53585F"/>
                    </a:solidFill>
                    <a:latin typeface="Spoqa Han Sans Neo" panose="020B0500000000000000" pitchFamily="34" charset="-128"/>
                    <a:ea typeface="Spoqa Han Sans Neo" panose="020B0500000000000000" pitchFamily="34" charset="-128"/>
                  </a:rPr>
                  <a:t>을 최소화 </a:t>
                </a:r>
                <a:r>
                  <a:rPr lang="ko-KR" altLang="en-US" sz="3200" dirty="0" err="1">
                    <a:solidFill>
                      <a:srgbClr val="53585F"/>
                    </a:solidFill>
                    <a:latin typeface="Spoqa Han Sans Neo" panose="020B0500000000000000" pitchFamily="34" charset="-128"/>
                    <a:ea typeface="Spoqa Han Sans Neo" panose="020B0500000000000000" pitchFamily="34" charset="-128"/>
                  </a:rPr>
                  <a:t>하면된다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457200" indent="-457200">
                  <a:lnSpc>
                    <a:spcPct val="150000"/>
                  </a:lnSpc>
                  <a:buFont typeface="Wingdings" pitchFamily="2" charset="2"/>
                  <a:buChar char="è"/>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Wingdings" pitchFamily="2" charset="2"/>
                  <a:buChar char="è"/>
                </a:pPr>
                <a:r>
                  <a:rPr lang="ko-KR" altLang="en-US" sz="3200" dirty="0">
                    <a:solidFill>
                      <a:srgbClr val="53585F"/>
                    </a:solidFill>
                    <a:latin typeface="Spoqa Han Sans Neo" panose="020B0500000000000000" pitchFamily="34" charset="-128"/>
                    <a:ea typeface="Spoqa Han Sans Neo" panose="020B0500000000000000" pitchFamily="34" charset="-128"/>
                  </a:rPr>
                  <a:t>논문에서 </a:t>
                </a:r>
                <a:r>
                  <a:rPr lang="en-US" altLang="ko-KR" sz="3200" dirty="0">
                    <a:solidFill>
                      <a:srgbClr val="53585F"/>
                    </a:solidFill>
                    <a:latin typeface="Spoqa Han Sans Neo" panose="020B0500000000000000" pitchFamily="34" charset="-128"/>
                    <a:ea typeface="Spoqa Han Sans Neo" panose="020B0500000000000000" pitchFamily="34" charset="-128"/>
                  </a:rPr>
                  <a:t>sparse linear explanation</a:t>
                </a:r>
                <a:r>
                  <a:rPr lang="ko-KR" altLang="en-US" sz="3200" dirty="0">
                    <a:solidFill>
                      <a:srgbClr val="53585F"/>
                    </a:solidFill>
                    <a:latin typeface="Spoqa Han Sans Neo" panose="020B0500000000000000" pitchFamily="34" charset="-128"/>
                    <a:ea typeface="Spoqa Han Sans Neo" panose="020B0500000000000000" pitchFamily="34" charset="-128"/>
                  </a:rPr>
                  <a:t>을 아래와 같이 정의 </a:t>
                </a:r>
                <a:r>
                  <a:rPr lang="en-US" altLang="ko-KR" sz="3200" dirty="0">
                    <a:solidFill>
                      <a:srgbClr val="53585F"/>
                    </a:solidFill>
                    <a:latin typeface="Spoqa Han Sans Neo" panose="020B0500000000000000" pitchFamily="34" charset="-128"/>
                    <a:ea typeface="Spoqa Han Sans Neo" panose="020B0500000000000000" pitchFamily="34" charset="-128"/>
                  </a:rPr>
                  <a:t>(G</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rPr>
                  <a:t>linear</a:t>
                </a:r>
                <a:r>
                  <a:rPr lang="ko-KR" altLang="en-US" sz="3200" dirty="0">
                    <a:solidFill>
                      <a:srgbClr val="53585F"/>
                    </a:solidFill>
                    <a:latin typeface="Spoqa Han Sans Neo" panose="020B0500000000000000" pitchFamily="34" charset="-128"/>
                    <a:ea typeface="Spoqa Han Sans Neo" panose="020B0500000000000000" pitchFamily="34" charset="-128"/>
                  </a:rPr>
                  <a:t>라 가정</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14:m>
                  <m:oMathPara xmlns:m="http://schemas.openxmlformats.org/officeDocument/2006/math">
                    <m:oMathParaPr>
                      <m:jc m:val="centerGroup"/>
                    </m:oMathParaPr>
                    <m:oMath xmlns:m="http://schemas.openxmlformats.org/officeDocument/2006/math">
                      <m:r>
                        <a:rPr lang="en-US" altLang="ko-KR" sz="3200" i="1">
                          <a:solidFill>
                            <a:srgbClr val="53585F"/>
                          </a:solidFill>
                          <a:latin typeface="Cambria Math" panose="02040503050406030204" pitchFamily="18" charset="0"/>
                          <a:ea typeface="Spoqa Han Sans Neo Bold" panose="020B0500000000000000" pitchFamily="34" charset="-128"/>
                        </a:rPr>
                        <m:t>𝐿</m:t>
                      </m:r>
                      <m:d>
                        <m:dPr>
                          <m:ctrlPr>
                            <a:rPr lang="en-US" altLang="ko-KR" sz="3200" i="1">
                              <a:solidFill>
                                <a:srgbClr val="53585F"/>
                              </a:solidFill>
                              <a:latin typeface="Cambria Math" panose="02040503050406030204" pitchFamily="18" charset="0"/>
                              <a:ea typeface="Spoqa Han Sans Neo Bold" panose="020B0500000000000000" pitchFamily="34" charset="-128"/>
                            </a:rPr>
                          </m:ctrlPr>
                        </m:dPr>
                        <m:e>
                          <m:r>
                            <a:rPr lang="en-US" altLang="ko-KR" sz="3200" i="1">
                              <a:solidFill>
                                <a:srgbClr val="53585F"/>
                              </a:solidFill>
                              <a:latin typeface="Cambria Math" panose="02040503050406030204" pitchFamily="18" charset="0"/>
                              <a:ea typeface="Spoqa Han Sans Neo Bold" panose="020B0500000000000000" pitchFamily="34" charset="-128"/>
                            </a:rPr>
                            <m:t>𝑓</m:t>
                          </m:r>
                          <m:r>
                            <a:rPr lang="en-US" altLang="ko-KR" sz="3200" i="1">
                              <a:solidFill>
                                <a:srgbClr val="53585F"/>
                              </a:solidFill>
                              <a:latin typeface="Cambria Math" panose="02040503050406030204" pitchFamily="18" charset="0"/>
                              <a:ea typeface="Spoqa Han Sans Neo Bold" panose="020B0500000000000000" pitchFamily="34" charset="-128"/>
                            </a:rPr>
                            <m:t>, </m:t>
                          </m:r>
                          <m:r>
                            <a:rPr lang="en-US" altLang="ko-KR" sz="3200" i="1">
                              <a:solidFill>
                                <a:srgbClr val="53585F"/>
                              </a:solidFill>
                              <a:latin typeface="Cambria Math" panose="02040503050406030204" pitchFamily="18" charset="0"/>
                              <a:ea typeface="Spoqa Han Sans Neo Bold" panose="020B0500000000000000" pitchFamily="34" charset="-128"/>
                            </a:rPr>
                            <m:t>𝑔</m:t>
                          </m:r>
                          <m:r>
                            <a:rPr lang="en-US" altLang="ko-KR" sz="3200" i="1">
                              <a:solidFill>
                                <a:srgbClr val="53585F"/>
                              </a:solidFill>
                              <a:latin typeface="Cambria Math" panose="02040503050406030204" pitchFamily="18" charset="0"/>
                              <a:ea typeface="Spoqa Han Sans Neo Bold" panose="020B0500000000000000" pitchFamily="34" charset="-128"/>
                            </a:rPr>
                            <m:t>, </m:t>
                          </m:r>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𝜋</m:t>
                              </m:r>
                            </m:e>
                            <m:sub>
                              <m:r>
                                <a:rPr lang="en-US" altLang="ko-KR" sz="3200" i="1">
                                  <a:solidFill>
                                    <a:srgbClr val="53585F"/>
                                  </a:solidFill>
                                  <a:latin typeface="Cambria Math" panose="02040503050406030204" pitchFamily="18" charset="0"/>
                                  <a:ea typeface="Spoqa Han Sans Neo Bold" panose="020B0500000000000000" pitchFamily="34" charset="-128"/>
                                </a:rPr>
                                <m:t>𝑥</m:t>
                              </m:r>
                            </m:sub>
                          </m:sSub>
                        </m:e>
                      </m:d>
                      <m:r>
                        <a:rPr lang="en-US" altLang="ko-KR" sz="3200" b="0" i="1" smtClean="0">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R" sz="3200" b="0" i="1" smtClean="0">
                              <a:solidFill>
                                <a:srgbClr val="53585F"/>
                              </a:solidFill>
                              <a:latin typeface="Cambria Math" panose="02040503050406030204" pitchFamily="18" charset="0"/>
                              <a:ea typeface="Spoqa Han Sans Neo Bold" panose="020B0500000000000000" pitchFamily="34" charset="-128"/>
                            </a:rPr>
                          </m:ctrlPr>
                        </m:naryPr>
                        <m:sub>
                          <m:r>
                            <a:rPr lang="en-US" altLang="ko-KR" sz="3200" b="0" i="1" smtClean="0">
                              <a:solidFill>
                                <a:srgbClr val="53585F"/>
                              </a:solidFill>
                              <a:latin typeface="Cambria Math" panose="02040503050406030204" pitchFamily="18" charset="0"/>
                              <a:ea typeface="Spoqa Han Sans Neo Bold" panose="020B0500000000000000" pitchFamily="34" charset="-128"/>
                            </a:rPr>
                            <m:t>𝑧</m:t>
                          </m:r>
                          <m:r>
                            <a:rPr lang="en-US" altLang="ko-KR" sz="3200" b="0" i="1" smtClean="0">
                              <a:solidFill>
                                <a:srgbClr val="53585F"/>
                              </a:solidFill>
                              <a:latin typeface="Cambria Math" panose="02040503050406030204" pitchFamily="18" charset="0"/>
                              <a:ea typeface="Spoqa Han Sans Neo Bold" panose="020B0500000000000000" pitchFamily="34" charset="-128"/>
                            </a:rPr>
                            <m:t>, </m:t>
                          </m:r>
                          <m:sSup>
                            <m:sSup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pPr>
                            <m:e>
                              <m:r>
                                <a:rPr lang="en-US" altLang="ko-KR" sz="3200" b="0" i="1" smtClean="0">
                                  <a:solidFill>
                                    <a:srgbClr val="53585F"/>
                                  </a:solidFill>
                                  <a:latin typeface="Cambria Math" panose="02040503050406030204" pitchFamily="18" charset="0"/>
                                  <a:ea typeface="Spoqa Han Sans Neo Bold" panose="020B0500000000000000" pitchFamily="34" charset="-128"/>
                                </a:rPr>
                                <m:t>𝑧</m:t>
                              </m:r>
                            </m:e>
                            <m:sup>
                              <m:r>
                                <a:rPr lang="en-US" altLang="ko-KR" sz="3200" b="0" i="1" smtClean="0">
                                  <a:solidFill>
                                    <a:srgbClr val="53585F"/>
                                  </a:solidFill>
                                  <a:latin typeface="Cambria Math" panose="02040503050406030204" pitchFamily="18" charset="0"/>
                                  <a:ea typeface="Spoqa Han Sans Neo Bold" panose="020B0500000000000000" pitchFamily="34" charset="-128"/>
                                </a:rPr>
                                <m:t>′</m:t>
                              </m:r>
                            </m:sup>
                          </m:sSup>
                          <m:r>
                            <a:rPr lang="en-US" altLang="ko-KR" sz="3200" b="0" i="1" smtClean="0">
                              <a:solidFill>
                                <a:srgbClr val="53585F"/>
                              </a:solidFill>
                              <a:latin typeface="Cambria Math" panose="02040503050406030204" pitchFamily="18" charset="0"/>
                              <a:ea typeface="Spoqa Han Sans Neo Bold" panose="020B0500000000000000" pitchFamily="34" charset="-128"/>
                            </a:rPr>
                            <m:t> ∈ </m:t>
                          </m:r>
                          <m:r>
                            <a:rPr lang="en-US" altLang="ko-KR" sz="3200" b="0" i="1" smtClean="0">
                              <a:solidFill>
                                <a:srgbClr val="53585F"/>
                              </a:solidFill>
                              <a:latin typeface="Cambria Math" panose="02040503050406030204" pitchFamily="18" charset="0"/>
                              <a:ea typeface="Spoqa Han Sans Neo Bold" panose="020B0500000000000000" pitchFamily="34" charset="-128"/>
                            </a:rPr>
                            <m:t>𝑍</m:t>
                          </m:r>
                        </m:sub>
                        <m:sup/>
                        <m:e>
                          <m:sSub>
                            <m:sSub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latin typeface="Cambria Math" panose="02040503050406030204" pitchFamily="18" charset="0"/>
                                  <a:ea typeface="Spoqa Han Sans Neo Bold" panose="020B0500000000000000" pitchFamily="34" charset="-128"/>
                                </a:rPr>
                                <m:t>𝜋</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𝑥</m:t>
                              </m:r>
                            </m:sub>
                          </m:sSub>
                          <m:d>
                            <m:d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latin typeface="Cambria Math" panose="02040503050406030204" pitchFamily="18" charset="0"/>
                                  <a:ea typeface="Spoqa Han Sans Neo Bold" panose="020B0500000000000000" pitchFamily="34" charset="-128"/>
                                </a:rPr>
                                <m:t>𝑧</m:t>
                              </m:r>
                            </m:e>
                          </m:d>
                          <m:sSup>
                            <m:sSup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pPr>
                            <m:e>
                              <m:d>
                                <m:d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latin typeface="Cambria Math" panose="02040503050406030204" pitchFamily="18" charset="0"/>
                                      <a:ea typeface="Spoqa Han Sans Neo Bold" panose="020B0500000000000000" pitchFamily="34" charset="-128"/>
                                    </a:rPr>
                                    <m:t>𝑓</m:t>
                                  </m:r>
                                  <m:d>
                                    <m:d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latin typeface="Cambria Math" panose="02040503050406030204" pitchFamily="18" charset="0"/>
                                          <a:ea typeface="Spoqa Han Sans Neo Bold" panose="020B0500000000000000" pitchFamily="34" charset="-128"/>
                                        </a:rPr>
                                        <m:t>𝑧</m:t>
                                      </m:r>
                                    </m:e>
                                  </m:d>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𝑔</m:t>
                                  </m:r>
                                  <m:d>
                                    <m:d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dPr>
                                    <m:e>
                                      <m:sSup>
                                        <m:sSup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pPr>
                                        <m:e>
                                          <m:r>
                                            <a:rPr lang="en-US" altLang="ko-KR" sz="3200" b="0" i="1" smtClean="0">
                                              <a:solidFill>
                                                <a:srgbClr val="53585F"/>
                                              </a:solidFill>
                                              <a:latin typeface="Cambria Math" panose="02040503050406030204" pitchFamily="18" charset="0"/>
                                              <a:ea typeface="Spoqa Han Sans Neo Bold" panose="020B0500000000000000" pitchFamily="34" charset="-128"/>
                                            </a:rPr>
                                            <m:t>𝑧</m:t>
                                          </m:r>
                                        </m:e>
                                        <m:sup>
                                          <m:r>
                                            <a:rPr lang="en-US" altLang="ko-KR" sz="3200" b="0" i="1" smtClean="0">
                                              <a:solidFill>
                                                <a:srgbClr val="53585F"/>
                                              </a:solidFill>
                                              <a:latin typeface="Cambria Math" panose="02040503050406030204" pitchFamily="18" charset="0"/>
                                              <a:ea typeface="Spoqa Han Sans Neo Bold" panose="020B0500000000000000" pitchFamily="34" charset="-128"/>
                                            </a:rPr>
                                            <m:t>′</m:t>
                                          </m:r>
                                        </m:sup>
                                      </m:sSup>
                                    </m:e>
                                  </m:d>
                                </m:e>
                              </m:d>
                            </m:e>
                            <m:sup>
                              <m:r>
                                <a:rPr lang="en-US" altLang="ko-KR" sz="3200" b="0" i="1" smtClean="0">
                                  <a:solidFill>
                                    <a:srgbClr val="53585F"/>
                                  </a:solidFill>
                                  <a:latin typeface="Cambria Math" panose="02040503050406030204" pitchFamily="18" charset="0"/>
                                  <a:ea typeface="Spoqa Han Sans Neo Bold" panose="020B0500000000000000" pitchFamily="34" charset="-128"/>
                                </a:rPr>
                                <m:t>2</m:t>
                              </m:r>
                            </m:sup>
                          </m:sSup>
                        </m:e>
                      </m:nary>
                    </m:oMath>
                  </m:oMathPara>
                </a14:m>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𝜋</m:t>
                          </m:r>
                        </m:e>
                        <m:sub>
                          <m:r>
                            <a:rPr lang="en-US" altLang="ko-KR" sz="3200" i="1">
                              <a:solidFill>
                                <a:srgbClr val="53585F"/>
                              </a:solidFill>
                              <a:latin typeface="Cambria Math" panose="02040503050406030204" pitchFamily="18" charset="0"/>
                              <a:ea typeface="Spoqa Han Sans Neo Bold" panose="020B0500000000000000" pitchFamily="34" charset="-128"/>
                            </a:rPr>
                            <m:t>𝑥</m:t>
                          </m:r>
                        </m:sub>
                      </m:sSub>
                      <m:d>
                        <m:dPr>
                          <m:ctrlPr>
                            <a:rPr lang="en-US" altLang="ko-KR" sz="3200" i="1">
                              <a:solidFill>
                                <a:srgbClr val="53585F"/>
                              </a:solidFill>
                              <a:latin typeface="Cambria Math" panose="02040503050406030204" pitchFamily="18" charset="0"/>
                              <a:ea typeface="Spoqa Han Sans Neo Bold" panose="020B0500000000000000" pitchFamily="34" charset="-128"/>
                            </a:rPr>
                          </m:ctrlPr>
                        </m:dPr>
                        <m:e>
                          <m:r>
                            <a:rPr lang="en-US" altLang="ko-KR" sz="3200" i="1">
                              <a:solidFill>
                                <a:srgbClr val="53585F"/>
                              </a:solidFill>
                              <a:latin typeface="Cambria Math" panose="02040503050406030204" pitchFamily="18" charset="0"/>
                              <a:ea typeface="Spoqa Han Sans Neo Bold" panose="020B0500000000000000" pitchFamily="34" charset="-128"/>
                            </a:rPr>
                            <m:t>𝑧</m:t>
                          </m:r>
                        </m:e>
                      </m:d>
                      <m:r>
                        <a:rPr lang="en-US" altLang="ko-KR" sz="3200" b="0" i="1" smtClean="0">
                          <a:solidFill>
                            <a:srgbClr val="53585F"/>
                          </a:solidFill>
                          <a:latin typeface="Cambria Math" panose="02040503050406030204" pitchFamily="18" charset="0"/>
                          <a:ea typeface="Spoqa Han Sans Neo Bold" panose="020B0500000000000000" pitchFamily="34" charset="-128"/>
                        </a:rPr>
                        <m:t>=</m:t>
                      </m:r>
                      <m:func>
                        <m:func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funcPr>
                        <m:fName>
                          <m:r>
                            <m:rPr>
                              <m:sty m:val="p"/>
                            </m:rPr>
                            <a:rPr lang="en-US" altLang="ko-KR" sz="3200" b="0" i="0" smtClean="0">
                              <a:solidFill>
                                <a:srgbClr val="53585F"/>
                              </a:solidFill>
                              <a:latin typeface="Cambria Math" panose="02040503050406030204" pitchFamily="18" charset="0"/>
                              <a:ea typeface="Spoqa Han Sans Neo Bold" panose="020B0500000000000000" pitchFamily="34" charset="-128"/>
                            </a:rPr>
                            <m:t>exp</m:t>
                          </m:r>
                        </m:fName>
                        <m:e>
                          <m:r>
                            <a:rPr lang="en-US" altLang="ko-KR" sz="3200" b="0" i="1" smtClean="0">
                              <a:solidFill>
                                <a:srgbClr val="53585F"/>
                              </a:solidFill>
                              <a:latin typeface="Cambria Math" panose="02040503050406030204" pitchFamily="18" charset="0"/>
                              <a:ea typeface="Spoqa Han Sans Neo Bold" panose="020B0500000000000000" pitchFamily="34" charset="-128"/>
                            </a:rPr>
                            <m:t>(−</m:t>
                          </m:r>
                          <m:f>
                            <m:f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fPr>
                            <m:num>
                              <m:r>
                                <a:rPr lang="en-US" altLang="ko-KR" sz="3200" b="0" i="1" smtClean="0">
                                  <a:solidFill>
                                    <a:srgbClr val="53585F"/>
                                  </a:solidFill>
                                  <a:latin typeface="Cambria Math" panose="02040503050406030204" pitchFamily="18" charset="0"/>
                                  <a:ea typeface="Spoqa Han Sans Neo Bold" panose="020B0500000000000000" pitchFamily="34" charset="-128"/>
                                </a:rPr>
                                <m:t>𝐷</m:t>
                              </m:r>
                              <m:sSup>
                                <m:sSup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pPr>
                                <m:e>
                                  <m:d>
                                    <m:d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latin typeface="Cambria Math" panose="02040503050406030204" pitchFamily="18" charset="0"/>
                                          <a:ea typeface="Spoqa Han Sans Neo Bold" panose="020B0500000000000000" pitchFamily="34" charset="-128"/>
                                        </a:rPr>
                                        <m:t>𝑥</m:t>
                                      </m:r>
                                      <m:r>
                                        <a:rPr lang="en-US" altLang="ko-KR" sz="3200" b="0" i="1" smtClean="0">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Spoqa Han Sans Neo Bold" panose="020B0500000000000000" pitchFamily="34" charset="-128"/>
                                        </a:rPr>
                                        <m:t>𝑧</m:t>
                                      </m:r>
                                    </m:e>
                                  </m:d>
                                </m:e>
                                <m:sup>
                                  <m:r>
                                    <a:rPr lang="en-US" altLang="ko-KR" sz="3200" b="0" i="1" smtClean="0">
                                      <a:solidFill>
                                        <a:srgbClr val="53585F"/>
                                      </a:solidFill>
                                      <a:latin typeface="Cambria Math" panose="02040503050406030204" pitchFamily="18" charset="0"/>
                                      <a:ea typeface="Spoqa Han Sans Neo Bold" panose="020B0500000000000000" pitchFamily="34" charset="-128"/>
                                    </a:rPr>
                                    <m:t>2</m:t>
                                  </m:r>
                                </m:sup>
                              </m:sSup>
                            </m:num>
                            <m:den>
                              <m:sSup>
                                <m:sSup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pPr>
                                <m:e>
                                  <m:r>
                                    <a:rPr lang="en-US" altLang="ko-KR" sz="3200" b="0" i="1" smtClean="0">
                                      <a:solidFill>
                                        <a:srgbClr val="53585F"/>
                                      </a:solidFill>
                                      <a:latin typeface="Cambria Math" panose="02040503050406030204" pitchFamily="18" charset="0"/>
                                      <a:ea typeface="Spoqa Han Sans Neo Bold" panose="020B0500000000000000" pitchFamily="34" charset="-128"/>
                                    </a:rPr>
                                    <m:t>𝜎</m:t>
                                  </m:r>
                                </m:e>
                                <m:sup>
                                  <m:r>
                                    <a:rPr lang="en-US" altLang="ko-KR" sz="3200" b="0" i="1" smtClean="0">
                                      <a:solidFill>
                                        <a:srgbClr val="53585F"/>
                                      </a:solidFill>
                                      <a:latin typeface="Cambria Math" panose="02040503050406030204" pitchFamily="18" charset="0"/>
                                      <a:ea typeface="Spoqa Han Sans Neo Bold" panose="020B0500000000000000" pitchFamily="34" charset="-128"/>
                                    </a:rPr>
                                    <m:t>2</m:t>
                                  </m:r>
                                </m:sup>
                              </m:sSup>
                            </m:den>
                          </m:f>
                          <m:r>
                            <a:rPr lang="en-US" altLang="ko-KR" sz="3200" b="0" i="1" smtClean="0">
                              <a:solidFill>
                                <a:srgbClr val="53585F"/>
                              </a:solidFill>
                              <a:latin typeface="Cambria Math" panose="02040503050406030204" pitchFamily="18" charset="0"/>
                              <a:ea typeface="Spoqa Han Sans Neo Bold" panose="020B0500000000000000" pitchFamily="34" charset="-128"/>
                            </a:rPr>
                            <m:t>)</m:t>
                          </m:r>
                        </m:e>
                      </m:func>
                    </m:oMath>
                  </m:oMathPara>
                </a14:m>
                <a:endParaRPr lang="en-US" altLang="ko-KR" sz="3200" b="0" dirty="0">
                  <a:solidFill>
                    <a:srgbClr val="53585F"/>
                  </a:solidFill>
                  <a:latin typeface="Spoqa Han Sans Neo" panose="020B0500000000000000" pitchFamily="34" charset="-128"/>
                  <a:ea typeface="Spoqa Han Sans Neo Bold" panose="020B0500000000000000" pitchFamily="34" charset="-128"/>
                </a:endParaRPr>
              </a:p>
              <a:p>
                <a:pPr>
                  <a:lnSpc>
                    <a:spcPct val="150000"/>
                  </a:lnSpc>
                </a:pPr>
                <a:r>
                  <a:rPr lang="ko-KR" altLang="en-US" sz="3200" dirty="0">
                    <a:solidFill>
                      <a:srgbClr val="53585F"/>
                    </a:solidFill>
                    <a:effectLst/>
                    <a:latin typeface="Spoqa Han Sans Neo" panose="020B0500000000000000" pitchFamily="34" charset="-128"/>
                    <a:ea typeface="Spoqa Han Sans Neo" panose="020B0500000000000000" pitchFamily="34" charset="-128"/>
                  </a:rPr>
                  <a:t>인 </a:t>
                </a:r>
                <a:r>
                  <a:rPr lang="en-US" altLang="ko-KR" sz="3200" dirty="0">
                    <a:solidFill>
                      <a:srgbClr val="53585F"/>
                    </a:solidFill>
                    <a:effectLst/>
                    <a:latin typeface="Spoqa Han Sans Neo" panose="020B0500000000000000" pitchFamily="34" charset="-128"/>
                    <a:ea typeface="Spoqa Han Sans Neo" panose="020B0500000000000000" pitchFamily="34" charset="-128"/>
                  </a:rPr>
                  <a:t>width</a:t>
                </a:r>
                <a:r>
                  <a:rPr lang="ko-KR" altLang="en-US" sz="3200" dirty="0">
                    <a:solidFill>
                      <a:srgbClr val="53585F"/>
                    </a:solidFill>
                    <a:effectLst/>
                    <a:latin typeface="Spoqa Han Sans Neo" panose="020B0500000000000000" pitchFamily="34" charset="-128"/>
                    <a:ea typeface="Spoqa Han Sans Neo" panose="020B0500000000000000" pitchFamily="34" charset="-128"/>
                  </a:rPr>
                  <a:t>가 </a:t>
                </a:r>
                <a14:m>
                  <m:oMath xmlns:m="http://schemas.openxmlformats.org/officeDocument/2006/math">
                    <m:r>
                      <a:rPr lang="en-US" altLang="ko-KR" sz="3200" i="1">
                        <a:solidFill>
                          <a:srgbClr val="53585F"/>
                        </a:solidFill>
                        <a:latin typeface="Cambria Math" panose="02040503050406030204" pitchFamily="18" charset="0"/>
                        <a:ea typeface="Spoqa Han Sans Neo Bold" panose="020B0500000000000000" pitchFamily="34" charset="-128"/>
                      </a:rPr>
                      <m:t>𝜎</m:t>
                    </m:r>
                  </m:oMath>
                </a14:m>
                <a:r>
                  <a:rPr lang="ko-KR" altLang="en-US" sz="3200" dirty="0">
                    <a:solidFill>
                      <a:srgbClr val="53585F"/>
                    </a:solidFill>
                    <a:effectLst/>
                    <a:latin typeface="Spoqa Han Sans Neo" panose="020B0500000000000000" pitchFamily="34" charset="-128"/>
                    <a:ea typeface="Spoqa Han Sans Neo" panose="020B0500000000000000" pitchFamily="34" charset="-128"/>
                  </a:rPr>
                  <a:t>인 </a:t>
                </a:r>
                <a:r>
                  <a:rPr lang="en-US" altLang="ko-KR" sz="3200" dirty="0">
                    <a:solidFill>
                      <a:srgbClr val="53585F"/>
                    </a:solidFill>
                    <a:effectLst/>
                    <a:latin typeface="Spoqa Han Sans Neo" panose="020B0500000000000000" pitchFamily="34" charset="-128"/>
                    <a:ea typeface="Spoqa Han Sans Neo" panose="020B0500000000000000" pitchFamily="34" charset="-128"/>
                  </a:rPr>
                  <a:t>exponential kernel</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사용하고</a:t>
                </a:r>
                <a:r>
                  <a:rPr lang="en-US" altLang="ko-KR" sz="3200" dirty="0">
                    <a:solidFill>
                      <a:srgbClr val="53585F"/>
                    </a:solidFill>
                    <a:effectLst/>
                    <a:latin typeface="Spoqa Han Sans Neo" panose="020B0500000000000000" pitchFamily="34" charset="-128"/>
                    <a:ea typeface="Spoqa Han Sans Neo" panose="020B0500000000000000" pitchFamily="34" charset="-128"/>
                  </a:rPr>
                  <a:t>, D</a:t>
                </a:r>
                <a:r>
                  <a:rPr lang="ko-KR" altLang="en-US" sz="3200" dirty="0">
                    <a:solidFill>
                      <a:srgbClr val="53585F"/>
                    </a:solidFill>
                    <a:effectLst/>
                    <a:latin typeface="Spoqa Han Sans Neo" panose="020B0500000000000000" pitchFamily="34" charset="-128"/>
                    <a:ea typeface="Spoqa Han Sans Neo" panose="020B0500000000000000" pitchFamily="34" charset="-128"/>
                  </a:rPr>
                  <a:t>는 특정한 거리 함수 </a:t>
                </a:r>
                <a:r>
                  <a:rPr lang="en-US" altLang="ko-KR" sz="3200" dirty="0">
                    <a:solidFill>
                      <a:srgbClr val="53585F"/>
                    </a:solidFill>
                    <a:effectLst/>
                    <a:latin typeface="Spoqa Han Sans Neo" panose="020B0500000000000000" pitchFamily="34" charset="-128"/>
                    <a:ea typeface="Spoqa Han Sans Neo" panose="020B0500000000000000" pitchFamily="34" charset="-128"/>
                  </a:rPr>
                  <a:t>(distance function)</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사용</a:t>
                </a: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p:txBody>
          </p:sp>
        </mc:Choice>
        <mc:Fallback>
          <p:sp>
            <p:nvSpPr>
              <p:cNvPr id="25" name="TextBox 24">
                <a:extLst>
                  <a:ext uri="{FF2B5EF4-FFF2-40B4-BE49-F238E27FC236}">
                    <a16:creationId xmlns:a16="http://schemas.microsoft.com/office/drawing/2014/main" id="{79430923-5D2B-9948-9139-E2B1FFCC5313}"/>
                  </a:ext>
                </a:extLst>
              </p:cNvPr>
              <p:cNvSpPr txBox="1">
                <a:spLocks noRot="1" noChangeAspect="1" noMove="1" noResize="1" noEditPoints="1" noAdjustHandles="1" noChangeArrowheads="1" noChangeShapeType="1" noTextEdit="1"/>
              </p:cNvSpPr>
              <p:nvPr/>
            </p:nvSpPr>
            <p:spPr>
              <a:xfrm>
                <a:off x="1925765" y="3528856"/>
                <a:ext cx="19915332" cy="9357498"/>
              </a:xfrm>
              <a:prstGeom prst="rect">
                <a:avLst/>
              </a:prstGeom>
              <a:blipFill>
                <a:blip r:embed="rId4"/>
                <a:stretch>
                  <a:fillRect l="-765" b="-1626"/>
                </a:stretch>
              </a:blipFill>
            </p:spPr>
            <p:txBody>
              <a:bodyPr/>
              <a:lstStyle/>
              <a:p>
                <a:r>
                  <a:rPr lang="ko-Kore-KR" altLang="en-US">
                    <a:noFill/>
                  </a:rPr>
                  <a:t> </a:t>
                </a:r>
              </a:p>
            </p:txBody>
          </p:sp>
        </mc:Fallback>
      </mc:AlternateContent>
      <p:pic>
        <p:nvPicPr>
          <p:cNvPr id="2" name="그림 1">
            <a:extLst>
              <a:ext uri="{FF2B5EF4-FFF2-40B4-BE49-F238E27FC236}">
                <a16:creationId xmlns:a16="http://schemas.microsoft.com/office/drawing/2014/main" id="{CB2C829C-F5AE-CC4D-BAC2-8C3C351EC35B}"/>
              </a:ext>
            </a:extLst>
          </p:cNvPr>
          <p:cNvPicPr>
            <a:picLocks noChangeAspect="1"/>
          </p:cNvPicPr>
          <p:nvPr/>
        </p:nvPicPr>
        <p:blipFill>
          <a:blip r:embed="rId5"/>
          <a:stretch>
            <a:fillRect/>
          </a:stretch>
        </p:blipFill>
        <p:spPr>
          <a:xfrm>
            <a:off x="19112740" y="2918269"/>
            <a:ext cx="5231891" cy="4993607"/>
          </a:xfrm>
          <a:prstGeom prst="rect">
            <a:avLst/>
          </a:prstGeom>
        </p:spPr>
      </p:pic>
      <p:sp>
        <p:nvSpPr>
          <p:cNvPr id="12" name="TextBox 11">
            <a:extLst>
              <a:ext uri="{FF2B5EF4-FFF2-40B4-BE49-F238E27FC236}">
                <a16:creationId xmlns:a16="http://schemas.microsoft.com/office/drawing/2014/main" id="{083DA855-F051-464A-A97B-A3B8EE7AEA2B}"/>
              </a:ext>
            </a:extLst>
          </p:cNvPr>
          <p:cNvSpPr txBox="1"/>
          <p:nvPr/>
        </p:nvSpPr>
        <p:spPr>
          <a:xfrm>
            <a:off x="2391911" y="12905483"/>
            <a:ext cx="17011957" cy="646331"/>
          </a:xfrm>
          <a:prstGeom prst="rect">
            <a:avLst/>
          </a:prstGeom>
          <a:noFill/>
        </p:spPr>
        <p:txBody>
          <a:bodyPr wrap="square">
            <a:spAutoFit/>
          </a:bodyPr>
          <a:lstStyle/>
          <a:p>
            <a:r>
              <a:rPr lang="en" altLang="ko-Kore-KR" dirty="0">
                <a:solidFill>
                  <a:srgbClr val="53585F"/>
                </a:solidFill>
                <a:effectLst/>
                <a:latin typeface="Spoqa Han Sans Neo" panose="020B0500000000000000" pitchFamily="34" charset="-128"/>
                <a:ea typeface="Spoqa Han Sans Neo" panose="020B0500000000000000" pitchFamily="34" charset="-128"/>
              </a:rPr>
              <a:t>Ribeiro, Marco Tulio, Sameer Singh, and Carlos </a:t>
            </a:r>
            <a:r>
              <a:rPr lang="en" altLang="ko-Kore-KR" dirty="0" err="1">
                <a:solidFill>
                  <a:srgbClr val="53585F"/>
                </a:solidFill>
                <a:effectLst/>
                <a:latin typeface="Spoqa Han Sans Neo" panose="020B0500000000000000" pitchFamily="34" charset="-128"/>
                <a:ea typeface="Spoqa Han Sans Neo" panose="020B0500000000000000" pitchFamily="34" charset="-128"/>
              </a:rPr>
              <a:t>Guestrin</a:t>
            </a:r>
            <a:r>
              <a:rPr lang="en" altLang="ko-Kore-KR" dirty="0">
                <a:solidFill>
                  <a:srgbClr val="53585F"/>
                </a:solidFill>
                <a:effectLst/>
                <a:latin typeface="Spoqa Han Sans Neo" panose="020B0500000000000000" pitchFamily="34" charset="-128"/>
                <a:ea typeface="Spoqa Han Sans Neo" panose="020B0500000000000000" pitchFamily="34" charset="-128"/>
              </a:rPr>
              <a:t>. "" Why should </a:t>
            </a:r>
            <a:r>
              <a:rPr lang="en" altLang="ko-Kore-KR" dirty="0" err="1">
                <a:solidFill>
                  <a:srgbClr val="53585F"/>
                </a:solidFill>
                <a:effectLst/>
                <a:latin typeface="Spoqa Han Sans Neo" panose="020B0500000000000000" pitchFamily="34" charset="-128"/>
                <a:ea typeface="Spoqa Han Sans Neo" panose="020B0500000000000000" pitchFamily="34" charset="-128"/>
              </a:rPr>
              <a:t>i</a:t>
            </a:r>
            <a:r>
              <a:rPr lang="en" altLang="ko-Kore-KR" dirty="0">
                <a:solidFill>
                  <a:srgbClr val="53585F"/>
                </a:solidFill>
                <a:effectLst/>
                <a:latin typeface="Spoqa Han Sans Neo" panose="020B0500000000000000" pitchFamily="34" charset="-128"/>
                <a:ea typeface="Spoqa Han Sans Neo" panose="020B0500000000000000" pitchFamily="34" charset="-128"/>
              </a:rPr>
              <a:t> trust you?" Explaining the predictions of any classifier." Proceedings of the 22nd ACM SIGKDD international conference on knowledge discovery and data mining. 2016.</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124719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LIME (Local Interpretable Model-Agnostic Explanation; 2016)</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9430923-5D2B-9948-9139-E2B1FFCC5313}"/>
                  </a:ext>
                </a:extLst>
              </p:cNvPr>
              <p:cNvSpPr txBox="1"/>
              <p:nvPr/>
            </p:nvSpPr>
            <p:spPr>
              <a:xfrm>
                <a:off x="1979356" y="4093530"/>
                <a:ext cx="17668521" cy="7465185"/>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𝐸𝑥𝑝𝑙𝑎𝑖𝑛𝑎𝑡𝑖𝑜𝑛</m:t>
                      </m:r>
                      <m:r>
                        <a:rPr lang="en-US" altLang="ko-KR" sz="3200" i="1">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Cambria Math" panose="02040503050406030204" pitchFamily="18" charset="0"/>
                        </a:rPr>
                        <m:t>𝜉</m:t>
                      </m:r>
                      <m:d>
                        <m:d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𝑥</m:t>
                          </m:r>
                        </m:e>
                      </m:d>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𝑎𝑟𝑔𝑚𝑖</m:t>
                      </m:r>
                      <m:sSub>
                        <m:sSub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𝑛</m:t>
                          </m:r>
                        </m:e>
                        <m: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𝑔</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𝐺</m:t>
                          </m:r>
                        </m:sub>
                      </m:s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𝐿</m:t>
                      </m:r>
                      <m:d>
                        <m:d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d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𝑓</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 </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𝑔</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 </m:t>
                          </m:r>
                          <m:sSub>
                            <m:sSubPr>
                              <m:ctrlPr>
                                <a:rPr lang="en-US" altLang="ko-KR" sz="3200" b="0" i="1" smtClean="0">
                                  <a:solidFill>
                                    <a:srgbClr val="53585F"/>
                                  </a:solidFill>
                                  <a:effectLst/>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𝜋</m:t>
                              </m:r>
                            </m:e>
                            <m:sub>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𝑥</m:t>
                              </m:r>
                            </m:sub>
                          </m:sSub>
                        </m:e>
                      </m:d>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m:rPr>
                          <m:sty m:val="p"/>
                        </m:rPr>
                        <a:rPr lang="en-US" altLang="ko-KR" sz="3200" b="0" i="0" smtClean="0">
                          <a:solidFill>
                            <a:srgbClr val="53585F"/>
                          </a:solidFill>
                          <a:effectLst/>
                          <a:latin typeface="Cambria Math" panose="02040503050406030204" pitchFamily="18" charset="0"/>
                          <a:ea typeface="Spoqa Han Sans Neo Bold" panose="020B0500000000000000" pitchFamily="34" charset="-128"/>
                        </a:rPr>
                        <m:t>Ω</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𝑔</m:t>
                      </m:r>
                      <m:r>
                        <a:rPr lang="en-US" altLang="ko-KR" sz="3200" b="0" i="1" smtClean="0">
                          <a:solidFill>
                            <a:srgbClr val="53585F"/>
                          </a:solidFill>
                          <a:effectLst/>
                          <a:latin typeface="Cambria Math" panose="02040503050406030204" pitchFamily="18" charset="0"/>
                          <a:ea typeface="Spoqa Han Sans Neo Bold" panose="020B0500000000000000" pitchFamily="34" charset="-128"/>
                        </a:rPr>
                        <m:t>)</m:t>
                      </m:r>
                    </m:oMath>
                  </m:oMathPara>
                </a14:m>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r>
                  <a:rPr lang="en-US" altLang="ko-KR" sz="3200" dirty="0">
                    <a:solidFill>
                      <a:srgbClr val="53585F"/>
                    </a:solidFill>
                    <a:effectLst/>
                    <a:latin typeface="Spoqa Han Sans Neo" panose="020B0500000000000000" pitchFamily="34" charset="-128"/>
                    <a:ea typeface="Spoqa Han Sans Neo" panose="020B0500000000000000" pitchFamily="34" charset="-128"/>
                  </a:rPr>
                  <a:t>locality-aware loss</a:t>
                </a:r>
                <a:r>
                  <a:rPr lang="ko-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rPr>
                  <a:t>(</a:t>
                </a:r>
                <a14:m>
                  <m:oMath xmlns:m="http://schemas.openxmlformats.org/officeDocument/2006/math">
                    <m:r>
                      <a:rPr lang="en-US" altLang="ko-KR" sz="3200" i="1">
                        <a:solidFill>
                          <a:srgbClr val="53585F"/>
                        </a:solidFill>
                        <a:latin typeface="Cambria Math" panose="02040503050406030204" pitchFamily="18" charset="0"/>
                        <a:ea typeface="Spoqa Han Sans Neo Bold" panose="020B0500000000000000" pitchFamily="34" charset="-128"/>
                      </a:rPr>
                      <m:t>𝐿</m:t>
                    </m:r>
                    <m:d>
                      <m:dPr>
                        <m:ctrlPr>
                          <a:rPr lang="en-US" altLang="ko-KR" sz="3200" i="1">
                            <a:solidFill>
                              <a:srgbClr val="53585F"/>
                            </a:solidFill>
                            <a:latin typeface="Cambria Math" panose="02040503050406030204" pitchFamily="18" charset="0"/>
                            <a:ea typeface="Spoqa Han Sans Neo Bold" panose="020B0500000000000000" pitchFamily="34" charset="-128"/>
                          </a:rPr>
                        </m:ctrlPr>
                      </m:dPr>
                      <m:e>
                        <m:r>
                          <a:rPr lang="en-US" altLang="ko-KR" sz="3200" i="1">
                            <a:solidFill>
                              <a:srgbClr val="53585F"/>
                            </a:solidFill>
                            <a:latin typeface="Cambria Math" panose="02040503050406030204" pitchFamily="18" charset="0"/>
                            <a:ea typeface="Spoqa Han Sans Neo Bold" panose="020B0500000000000000" pitchFamily="34" charset="-128"/>
                          </a:rPr>
                          <m:t>𝑓</m:t>
                        </m:r>
                        <m:r>
                          <a:rPr lang="en-US" altLang="ko-KR" sz="3200" i="1">
                            <a:solidFill>
                              <a:srgbClr val="53585F"/>
                            </a:solidFill>
                            <a:latin typeface="Cambria Math" panose="02040503050406030204" pitchFamily="18" charset="0"/>
                            <a:ea typeface="Spoqa Han Sans Neo Bold" panose="020B0500000000000000" pitchFamily="34" charset="-128"/>
                          </a:rPr>
                          <m:t>, </m:t>
                        </m:r>
                        <m:r>
                          <a:rPr lang="en-US" altLang="ko-KR" sz="3200" i="1">
                            <a:solidFill>
                              <a:srgbClr val="53585F"/>
                            </a:solidFill>
                            <a:latin typeface="Cambria Math" panose="02040503050406030204" pitchFamily="18" charset="0"/>
                            <a:ea typeface="Spoqa Han Sans Neo Bold" panose="020B0500000000000000" pitchFamily="34" charset="-128"/>
                          </a:rPr>
                          <m:t>𝑔</m:t>
                        </m:r>
                        <m:r>
                          <a:rPr lang="en-US" altLang="ko-KR" sz="3200" i="1">
                            <a:solidFill>
                              <a:srgbClr val="53585F"/>
                            </a:solidFill>
                            <a:latin typeface="Cambria Math" panose="02040503050406030204" pitchFamily="18" charset="0"/>
                            <a:ea typeface="Spoqa Han Sans Neo Bold" panose="020B0500000000000000" pitchFamily="34" charset="-128"/>
                          </a:rPr>
                          <m:t>, </m:t>
                        </m:r>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𝜋</m:t>
                            </m:r>
                          </m:e>
                          <m:sub>
                            <m:r>
                              <a:rPr lang="en-US" altLang="ko-KR" sz="3200" i="1">
                                <a:solidFill>
                                  <a:srgbClr val="53585F"/>
                                </a:solidFill>
                                <a:latin typeface="Cambria Math" panose="02040503050406030204" pitchFamily="18" charset="0"/>
                                <a:ea typeface="Spoqa Han Sans Neo Bold" panose="020B0500000000000000" pitchFamily="34" charset="-128"/>
                              </a:rPr>
                              <m:t>𝑥</m:t>
                            </m:r>
                          </m:sub>
                        </m:sSub>
                      </m:e>
                    </m:d>
                  </m:oMath>
                </a14:m>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ko-KR" altLang="en-US" sz="3200" dirty="0" err="1">
                    <a:solidFill>
                      <a:srgbClr val="53585F"/>
                    </a:solidFill>
                    <a:effectLst/>
                    <a:latin typeface="Spoqa Han Sans Neo" panose="020B0500000000000000" pitchFamily="34" charset="-128"/>
                    <a:ea typeface="Spoqa Han Sans Neo" panose="020B0500000000000000" pitchFamily="34" charset="-128"/>
                  </a:rPr>
                  <a:t>를</a:t>
                </a:r>
                <a:r>
                  <a:rPr lang="ko-KR" altLang="en-US" sz="3200" dirty="0">
                    <a:solidFill>
                      <a:srgbClr val="53585F"/>
                    </a:solidFill>
                    <a:effectLst/>
                    <a:latin typeface="Spoqa Han Sans Neo" panose="020B0500000000000000" pitchFamily="34" charset="-128"/>
                    <a:ea typeface="Spoqa Han Sans Neo" panose="020B0500000000000000" pitchFamily="34" charset="-128"/>
                  </a:rPr>
                  <a:t> 줄여야 한다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nSpc>
                    <a:spcPct val="150000"/>
                  </a:lnSpc>
                </a:pP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r>
                  <a:rPr lang="en-US" altLang="ko-KR" sz="3200" dirty="0">
                    <a:solidFill>
                      <a:srgbClr val="53585F"/>
                    </a:solidFill>
                    <a:latin typeface="Spoqa Han Sans Neo" panose="020B0500000000000000" pitchFamily="34" charset="-128"/>
                    <a:ea typeface="Spoqa Han Sans Neo" panose="020B0500000000000000" pitchFamily="34" charset="-128"/>
                  </a:rPr>
                  <a:t>f</a:t>
                </a:r>
                <a:r>
                  <a:rPr lang="ko-KR" altLang="en-US" sz="3200" dirty="0">
                    <a:solidFill>
                      <a:srgbClr val="53585F"/>
                    </a:solidFill>
                    <a:latin typeface="Spoqa Han Sans Neo" panose="020B0500000000000000" pitchFamily="34" charset="-128"/>
                    <a:ea typeface="Spoqa Han Sans Neo" panose="020B0500000000000000" pitchFamily="34" charset="-128"/>
                  </a:rPr>
                  <a:t>의 가정이 없다면</a:t>
                </a:r>
                <a:r>
                  <a:rPr lang="en-US" altLang="ko-KR" sz="3200" dirty="0">
                    <a:solidFill>
                      <a:srgbClr val="53585F"/>
                    </a:solidFill>
                    <a:effectLst/>
                    <a:latin typeface="Spoqa Han Sans Neo" panose="020B0500000000000000" pitchFamily="34" charset="-128"/>
                    <a:ea typeface="Spoqa Han Sans Neo" panose="020B0500000000000000" pitchFamily="34" charset="-128"/>
                  </a:rPr>
                  <a:t> model-agnostic </a:t>
                </a:r>
                <a:r>
                  <a:rPr lang="ko-KR" altLang="en-US" sz="3200" dirty="0">
                    <a:solidFill>
                      <a:srgbClr val="53585F"/>
                    </a:solidFill>
                    <a:effectLst/>
                    <a:latin typeface="Spoqa Han Sans Neo" panose="020B0500000000000000" pitchFamily="34" charset="-128"/>
                    <a:ea typeface="Spoqa Han Sans Neo" panose="020B0500000000000000" pitchFamily="34" charset="-128"/>
                  </a:rPr>
                  <a:t>해질 것이다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US" altLang="ko-KR" sz="3200" dirty="0">
                    <a:solidFill>
                      <a:srgbClr val="53585F"/>
                    </a:solidFill>
                    <a:latin typeface="Spoqa Han Sans Neo" panose="020B0500000000000000" pitchFamily="34" charset="-128"/>
                    <a:ea typeface="Spoqa Han Sans Neo" panose="020B0500000000000000" pitchFamily="34" charset="-128"/>
                  </a:rPr>
                  <a:t>Dataset </a:t>
                </a:r>
                <a:r>
                  <a:rPr lang="ko-KR" altLang="en-US" sz="3200" dirty="0">
                    <a:solidFill>
                      <a:srgbClr val="53585F"/>
                    </a:solidFill>
                    <a:latin typeface="Spoqa Han Sans Neo" panose="020B0500000000000000" pitchFamily="34" charset="-128"/>
                    <a:ea typeface="Spoqa Han Sans Neo" panose="020B0500000000000000" pitchFamily="34" charset="-128"/>
                  </a:rPr>
                  <a:t>을 </a:t>
                </a:r>
                <a:r>
                  <a:rPr lang="en-US" altLang="ko-KR" sz="3200" dirty="0">
                    <a:solidFill>
                      <a:srgbClr val="53585F"/>
                    </a:solidFill>
                    <a:latin typeface="Spoqa Han Sans Neo" panose="020B0500000000000000" pitchFamily="34" charset="-128"/>
                    <a:ea typeface="Spoqa Han Sans Neo" panose="020B0500000000000000" pitchFamily="34" charset="-128"/>
                  </a:rPr>
                  <a:t>Z</a:t>
                </a:r>
                <a:r>
                  <a:rPr lang="ko-KR" altLang="en-US" sz="3200" dirty="0" err="1">
                    <a:solidFill>
                      <a:srgbClr val="53585F"/>
                    </a:solidFill>
                    <a:latin typeface="Spoqa Han Sans Neo" panose="020B0500000000000000" pitchFamily="34" charset="-128"/>
                    <a:ea typeface="Spoqa Han Sans Neo" panose="020B0500000000000000" pitchFamily="34" charset="-128"/>
                  </a:rPr>
                  <a:t>라고</a:t>
                </a:r>
                <a:r>
                  <a:rPr lang="ko-KR" altLang="en-US" sz="3200" dirty="0">
                    <a:solidFill>
                      <a:srgbClr val="53585F"/>
                    </a:solidFill>
                    <a:latin typeface="Spoqa Han Sans Neo" panose="020B0500000000000000" pitchFamily="34" charset="-128"/>
                    <a:ea typeface="Spoqa Han Sans Neo" panose="020B0500000000000000" pitchFamily="34" charset="-128"/>
                  </a:rPr>
                  <a:t> 하면</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우리의 목표는 </a:t>
                </a:r>
                <a14:m>
                  <m:oMath xmlns:m="http://schemas.openxmlformats.org/officeDocument/2006/math">
                    <m:r>
                      <a:rPr lang="en-US" altLang="ko-KR" sz="3200" i="1">
                        <a:solidFill>
                          <a:srgbClr val="53585F"/>
                        </a:solidFill>
                        <a:latin typeface="Cambria Math" panose="02040503050406030204" pitchFamily="18" charset="0"/>
                        <a:ea typeface="Cambria Math" panose="02040503050406030204" pitchFamily="18" charset="0"/>
                      </a:rPr>
                      <m:t>𝜉</m:t>
                    </m:r>
                    <m:d>
                      <m:dPr>
                        <m:ctrlPr>
                          <a:rPr lang="en-US" altLang="ko-KR" sz="3200" i="1">
                            <a:solidFill>
                              <a:srgbClr val="53585F"/>
                            </a:solidFill>
                            <a:latin typeface="Cambria Math" panose="02040503050406030204" pitchFamily="18" charset="0"/>
                            <a:ea typeface="Spoqa Han Sans Neo Bold" panose="020B0500000000000000" pitchFamily="34" charset="-128"/>
                          </a:rPr>
                        </m:ctrlPr>
                      </m:dPr>
                      <m:e>
                        <m:r>
                          <a:rPr lang="en-US" altLang="ko-KR" sz="3200" i="1">
                            <a:solidFill>
                              <a:srgbClr val="53585F"/>
                            </a:solidFill>
                            <a:latin typeface="Cambria Math" panose="02040503050406030204" pitchFamily="18" charset="0"/>
                            <a:ea typeface="Spoqa Han Sans Neo Bold" panose="020B0500000000000000" pitchFamily="34" charset="-128"/>
                          </a:rPr>
                          <m:t>𝑥</m:t>
                        </m:r>
                      </m:e>
                    </m:d>
                  </m:oMath>
                </a14:m>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최적화 하는 것</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그러나</a:t>
                </a:r>
                <a:r>
                  <a:rPr lang="en-US" altLang="ko-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r>
                      <m:rPr>
                        <m:sty m:val="p"/>
                      </m:rPr>
                      <a:rPr lang="en-US" altLang="ko-KR" sz="3200">
                        <a:solidFill>
                          <a:srgbClr val="53585F"/>
                        </a:solidFill>
                        <a:latin typeface="Cambria Math" panose="02040503050406030204" pitchFamily="18" charset="0"/>
                        <a:ea typeface="Spoqa Han Sans Neo Bold" panose="020B0500000000000000" pitchFamily="34" charset="-128"/>
                      </a:rPr>
                      <m:t>Ω</m:t>
                    </m:r>
                    <m:r>
                      <a:rPr lang="en-US" altLang="ko-KR" sz="3200" b="0" i="0" smtClean="0">
                        <a:solidFill>
                          <a:srgbClr val="53585F"/>
                        </a:solidFill>
                        <a:latin typeface="Cambria Math" panose="02040503050406030204" pitchFamily="18" charset="0"/>
                        <a:ea typeface="Spoqa Han Sans Neo Bold" panose="020B0500000000000000" pitchFamily="34" charset="-128"/>
                      </a:rPr>
                      <m:t>(</m:t>
                    </m:r>
                    <m:r>
                      <m:rPr>
                        <m:sty m:val="p"/>
                      </m:rPr>
                      <a:rPr lang="en-US" altLang="ko-KR" sz="3200" b="0" i="0" smtClean="0">
                        <a:solidFill>
                          <a:srgbClr val="53585F"/>
                        </a:solidFill>
                        <a:latin typeface="Cambria Math" panose="02040503050406030204" pitchFamily="18" charset="0"/>
                        <a:ea typeface="Spoqa Han Sans Neo Bold" panose="020B0500000000000000" pitchFamily="34" charset="-128"/>
                      </a:rPr>
                      <m:t>g</m:t>
                    </m:r>
                    <m:r>
                      <a:rPr lang="en-US" altLang="ko-KR" sz="3200" b="0" i="0" smtClean="0">
                        <a:solidFill>
                          <a:srgbClr val="53585F"/>
                        </a:solidFill>
                        <a:latin typeface="Cambria Math" panose="02040503050406030204" pitchFamily="18" charset="0"/>
                        <a:ea typeface="Spoqa Han Sans Neo Bold" panose="020B0500000000000000" pitchFamily="34" charset="-128"/>
                      </a:rPr>
                      <m:t>)</m:t>
                    </m:r>
                  </m:oMath>
                </a14:m>
                <a:r>
                  <a:rPr lang="ko-KR" altLang="en-US" sz="3200" dirty="0">
                    <a:solidFill>
                      <a:srgbClr val="53585F"/>
                    </a:solidFill>
                    <a:latin typeface="Spoqa Han Sans Neo" panose="020B0500000000000000" pitchFamily="34" charset="-128"/>
                    <a:ea typeface="Spoqa Han Sans Neo" panose="020B0500000000000000" pitchFamily="34" charset="-128"/>
                  </a:rPr>
                  <a:t>는 직접 계산하지 못하므로</a:t>
                </a:r>
                <a:r>
                  <a:rPr lang="en-US" altLang="ko-KR" sz="3200" dirty="0">
                    <a:solidFill>
                      <a:srgbClr val="53585F"/>
                    </a:solidFill>
                    <a:latin typeface="Spoqa Han Sans Neo" panose="020B0500000000000000" pitchFamily="34" charset="-128"/>
                    <a:ea typeface="Spoqa Han Sans Neo" panose="020B0500000000000000" pitchFamily="34" charset="-128"/>
                  </a:rPr>
                  <a:t>, K-feature LASSO</a:t>
                </a:r>
                <a:r>
                  <a:rPr lang="ko-KR" altLang="en-US" sz="3200" dirty="0">
                    <a:solidFill>
                      <a:srgbClr val="53585F"/>
                    </a:solidFill>
                    <a:latin typeface="Spoqa Han Sans Neo" panose="020B0500000000000000" pitchFamily="34" charset="-128"/>
                    <a:ea typeface="Spoqa Han Sans Neo" panose="020B0500000000000000" pitchFamily="34" charset="-128"/>
                  </a:rPr>
                  <a:t>라는 </a:t>
                </a:r>
                <a:br>
                  <a:rPr lang="en-US" altLang="ko-KR" sz="3200" dirty="0">
                    <a:solidFill>
                      <a:srgbClr val="53585F"/>
                    </a:solidFill>
                    <a:latin typeface="Spoqa Han Sans Neo" panose="020B0500000000000000" pitchFamily="34" charset="-128"/>
                    <a:ea typeface="Spoqa Han Sans Neo" panose="020B0500000000000000" pitchFamily="34" charset="-128"/>
                  </a:rPr>
                </a:br>
                <a:r>
                  <a:rPr lang="ko-KR" altLang="en-US" sz="3200" dirty="0">
                    <a:solidFill>
                      <a:srgbClr val="53585F"/>
                    </a:solidFill>
                    <a:latin typeface="Spoqa Han Sans Neo" panose="020B0500000000000000" pitchFamily="34" charset="-128"/>
                    <a:ea typeface="Spoqa Han Sans Neo" panose="020B0500000000000000" pitchFamily="34" charset="-128"/>
                  </a:rPr>
                  <a:t>알고리즘으로 </a:t>
                </a:r>
                <a:r>
                  <a:rPr lang="ko-KR" altLang="en-US" sz="3200" dirty="0" err="1">
                    <a:solidFill>
                      <a:srgbClr val="53585F"/>
                    </a:solidFill>
                    <a:latin typeface="Spoqa Han Sans Neo" panose="020B0500000000000000" pitchFamily="34" charset="-128"/>
                    <a:ea typeface="Spoqa Han Sans Neo" panose="020B0500000000000000" pitchFamily="34" charset="-128"/>
                  </a:rPr>
                  <a:t>근사하여</a:t>
                </a:r>
                <a:r>
                  <a:rPr lang="ko-KR" altLang="en-US" sz="3200" dirty="0">
                    <a:solidFill>
                      <a:srgbClr val="53585F"/>
                    </a:solidFill>
                    <a:latin typeface="Spoqa Han Sans Neo" panose="020B0500000000000000" pitchFamily="34" charset="-128"/>
                    <a:ea typeface="Spoqa Han Sans Neo" panose="020B0500000000000000" pitchFamily="34" charset="-128"/>
                  </a:rPr>
                  <a:t> 계산한다</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이미지 당 </a:t>
                </a:r>
                <a:r>
                  <a:rPr lang="en-US" altLang="ko-KR" sz="3200" dirty="0">
                    <a:solidFill>
                      <a:srgbClr val="53585F"/>
                    </a:solidFill>
                    <a:latin typeface="Spoqa Han Sans Neo" panose="020B0500000000000000" pitchFamily="34" charset="-128"/>
                    <a:ea typeface="Spoqa Han Sans Neo" panose="020B0500000000000000" pitchFamily="34" charset="-128"/>
                  </a:rPr>
                  <a:t>10</a:t>
                </a:r>
                <a:r>
                  <a:rPr lang="ko-KR" altLang="en-US" sz="3200" dirty="0">
                    <a:solidFill>
                      <a:srgbClr val="53585F"/>
                    </a:solidFill>
                    <a:latin typeface="Spoqa Han Sans Neo" panose="020B0500000000000000" pitchFamily="34" charset="-128"/>
                    <a:ea typeface="Spoqa Han Sans Neo" panose="020B0500000000000000" pitchFamily="34" charset="-128"/>
                  </a:rPr>
                  <a:t>분</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p:txBody>
          </p:sp>
        </mc:Choice>
        <mc:Fallback>
          <p:sp>
            <p:nvSpPr>
              <p:cNvPr id="25" name="TextBox 24">
                <a:extLst>
                  <a:ext uri="{FF2B5EF4-FFF2-40B4-BE49-F238E27FC236}">
                    <a16:creationId xmlns:a16="http://schemas.microsoft.com/office/drawing/2014/main" id="{79430923-5D2B-9948-9139-E2B1FFCC5313}"/>
                  </a:ext>
                </a:extLst>
              </p:cNvPr>
              <p:cNvSpPr txBox="1">
                <a:spLocks noRot="1" noChangeAspect="1" noMove="1" noResize="1" noEditPoints="1" noAdjustHandles="1" noChangeArrowheads="1" noChangeShapeType="1" noTextEdit="1"/>
              </p:cNvSpPr>
              <p:nvPr/>
            </p:nvSpPr>
            <p:spPr>
              <a:xfrm>
                <a:off x="1979356" y="4093530"/>
                <a:ext cx="17668521" cy="7465185"/>
              </a:xfrm>
              <a:prstGeom prst="rect">
                <a:avLst/>
              </a:prstGeom>
              <a:blipFill>
                <a:blip r:embed="rId4"/>
                <a:stretch>
                  <a:fillRect l="-862"/>
                </a:stretch>
              </a:blipFill>
            </p:spPr>
            <p:txBody>
              <a:bodyPr/>
              <a:lstStyle/>
              <a:p>
                <a:r>
                  <a:rPr lang="ko-Kore-KR" altLang="en-US">
                    <a:noFill/>
                  </a:rPr>
                  <a:t> </a:t>
                </a:r>
              </a:p>
            </p:txBody>
          </p:sp>
        </mc:Fallback>
      </mc:AlternateContent>
      <p:pic>
        <p:nvPicPr>
          <p:cNvPr id="12" name="그림 11">
            <a:extLst>
              <a:ext uri="{FF2B5EF4-FFF2-40B4-BE49-F238E27FC236}">
                <a16:creationId xmlns:a16="http://schemas.microsoft.com/office/drawing/2014/main" id="{700C2785-9CDA-D94E-9C36-671026395333}"/>
              </a:ext>
            </a:extLst>
          </p:cNvPr>
          <p:cNvPicPr>
            <a:picLocks noChangeAspect="1"/>
          </p:cNvPicPr>
          <p:nvPr/>
        </p:nvPicPr>
        <p:blipFill>
          <a:blip r:embed="rId5"/>
          <a:stretch>
            <a:fillRect/>
          </a:stretch>
        </p:blipFill>
        <p:spPr>
          <a:xfrm>
            <a:off x="13568796" y="3069744"/>
            <a:ext cx="10813617" cy="5557276"/>
          </a:xfrm>
          <a:prstGeom prst="rect">
            <a:avLst/>
          </a:prstGeom>
        </p:spPr>
      </p:pic>
      <p:sp>
        <p:nvSpPr>
          <p:cNvPr id="15" name="TextBox 14">
            <a:extLst>
              <a:ext uri="{FF2B5EF4-FFF2-40B4-BE49-F238E27FC236}">
                <a16:creationId xmlns:a16="http://schemas.microsoft.com/office/drawing/2014/main" id="{82A62876-7C44-4042-A6BF-FDF417EE66FA}"/>
              </a:ext>
            </a:extLst>
          </p:cNvPr>
          <p:cNvSpPr txBox="1"/>
          <p:nvPr/>
        </p:nvSpPr>
        <p:spPr>
          <a:xfrm>
            <a:off x="2391911" y="12905483"/>
            <a:ext cx="17011957" cy="646331"/>
          </a:xfrm>
          <a:prstGeom prst="rect">
            <a:avLst/>
          </a:prstGeom>
          <a:noFill/>
        </p:spPr>
        <p:txBody>
          <a:bodyPr wrap="square">
            <a:spAutoFit/>
          </a:bodyPr>
          <a:lstStyle/>
          <a:p>
            <a:r>
              <a:rPr lang="en" altLang="ko-Kore-KR" dirty="0">
                <a:solidFill>
                  <a:srgbClr val="53585F"/>
                </a:solidFill>
                <a:effectLst/>
                <a:latin typeface="Spoqa Han Sans Neo" panose="020B0500000000000000" pitchFamily="34" charset="-128"/>
                <a:ea typeface="Spoqa Han Sans Neo" panose="020B0500000000000000" pitchFamily="34" charset="-128"/>
              </a:rPr>
              <a:t>Ribeiro, Marco Tulio, Sameer Singh, and Carlos </a:t>
            </a:r>
            <a:r>
              <a:rPr lang="en" altLang="ko-Kore-KR" dirty="0" err="1">
                <a:solidFill>
                  <a:srgbClr val="53585F"/>
                </a:solidFill>
                <a:effectLst/>
                <a:latin typeface="Spoqa Han Sans Neo" panose="020B0500000000000000" pitchFamily="34" charset="-128"/>
                <a:ea typeface="Spoqa Han Sans Neo" panose="020B0500000000000000" pitchFamily="34" charset="-128"/>
              </a:rPr>
              <a:t>Guestrin</a:t>
            </a:r>
            <a:r>
              <a:rPr lang="en" altLang="ko-Kore-KR" dirty="0">
                <a:solidFill>
                  <a:srgbClr val="53585F"/>
                </a:solidFill>
                <a:effectLst/>
                <a:latin typeface="Spoqa Han Sans Neo" panose="020B0500000000000000" pitchFamily="34" charset="-128"/>
                <a:ea typeface="Spoqa Han Sans Neo" panose="020B0500000000000000" pitchFamily="34" charset="-128"/>
              </a:rPr>
              <a:t>. "" Why should </a:t>
            </a:r>
            <a:r>
              <a:rPr lang="en" altLang="ko-Kore-KR" dirty="0" err="1">
                <a:solidFill>
                  <a:srgbClr val="53585F"/>
                </a:solidFill>
                <a:effectLst/>
                <a:latin typeface="Spoqa Han Sans Neo" panose="020B0500000000000000" pitchFamily="34" charset="-128"/>
                <a:ea typeface="Spoqa Han Sans Neo" panose="020B0500000000000000" pitchFamily="34" charset="-128"/>
              </a:rPr>
              <a:t>i</a:t>
            </a:r>
            <a:r>
              <a:rPr lang="en" altLang="ko-Kore-KR" dirty="0">
                <a:solidFill>
                  <a:srgbClr val="53585F"/>
                </a:solidFill>
                <a:effectLst/>
                <a:latin typeface="Spoqa Han Sans Neo" panose="020B0500000000000000" pitchFamily="34" charset="-128"/>
                <a:ea typeface="Spoqa Han Sans Neo" panose="020B0500000000000000" pitchFamily="34" charset="-128"/>
              </a:rPr>
              <a:t> trust you?" Explaining the predictions of any classifier." Proceedings of the 22nd ACM SIGKDD international conference on knowledge discovery and data mining. 2016.</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196001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LIME (Local Interpretable Model-Agnostic Explanation; 2016)</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12" name="그림 11">
            <a:extLst>
              <a:ext uri="{FF2B5EF4-FFF2-40B4-BE49-F238E27FC236}">
                <a16:creationId xmlns:a16="http://schemas.microsoft.com/office/drawing/2014/main" id="{700C2785-9CDA-D94E-9C36-671026395333}"/>
              </a:ext>
            </a:extLst>
          </p:cNvPr>
          <p:cNvPicPr>
            <a:picLocks noChangeAspect="1"/>
          </p:cNvPicPr>
          <p:nvPr/>
        </p:nvPicPr>
        <p:blipFill>
          <a:blip r:embed="rId4"/>
          <a:stretch>
            <a:fillRect/>
          </a:stretch>
        </p:blipFill>
        <p:spPr>
          <a:xfrm>
            <a:off x="13568796" y="3069744"/>
            <a:ext cx="10813617" cy="5557276"/>
          </a:xfrm>
          <a:prstGeom prst="rect">
            <a:avLst/>
          </a:prstGeom>
        </p:spPr>
      </p:pic>
      <p:sp>
        <p:nvSpPr>
          <p:cNvPr id="15" name="TextBox 14">
            <a:extLst>
              <a:ext uri="{FF2B5EF4-FFF2-40B4-BE49-F238E27FC236}">
                <a16:creationId xmlns:a16="http://schemas.microsoft.com/office/drawing/2014/main" id="{68279BE5-CB7D-BF48-BB11-C7F9F4682582}"/>
              </a:ext>
            </a:extLst>
          </p:cNvPr>
          <p:cNvSpPr txBox="1"/>
          <p:nvPr/>
        </p:nvSpPr>
        <p:spPr>
          <a:xfrm>
            <a:off x="1917810" y="3538001"/>
            <a:ext cx="15899927" cy="9076395"/>
          </a:xfrm>
          <a:prstGeom prst="rect">
            <a:avLst/>
          </a:prstGeom>
          <a:noFill/>
        </p:spPr>
        <p:txBody>
          <a:bodyPr wrap="square">
            <a:spAutoFit/>
          </a:bodyPr>
          <a:lstStyle/>
          <a:p>
            <a:pPr>
              <a:lnSpc>
                <a:spcPct val="150000"/>
              </a:lnSpc>
            </a:pPr>
            <a:r>
              <a:rPr lang="ko-KR" altLang="en-US" sz="2800" dirty="0">
                <a:solidFill>
                  <a:srgbClr val="53585F"/>
                </a:solidFill>
                <a:latin typeface="Spoqa Han Sans Neo" panose="020B0500000000000000" pitchFamily="34" charset="-128"/>
                <a:ea typeface="Spoqa Han Sans Neo" panose="020B0500000000000000" pitchFamily="34" charset="-128"/>
              </a:rPr>
              <a:t>어떤 방식으로 해석 가능한 표현과 해석 모델 </a:t>
            </a:r>
            <a:r>
              <a:rPr lang="en-US" altLang="ko-KR" sz="2800" dirty="0">
                <a:solidFill>
                  <a:srgbClr val="53585F"/>
                </a:solidFill>
                <a:latin typeface="Spoqa Han Sans Neo" panose="020B0500000000000000" pitchFamily="34" charset="-128"/>
                <a:ea typeface="Spoqa Han Sans Neo" panose="020B0500000000000000" pitchFamily="34" charset="-128"/>
              </a:rPr>
              <a:t>G</a:t>
            </a:r>
            <a:r>
              <a:rPr lang="ko-KR" altLang="en-US" sz="2800" dirty="0" err="1">
                <a:solidFill>
                  <a:srgbClr val="53585F"/>
                </a:solidFill>
                <a:latin typeface="Spoqa Han Sans Neo" panose="020B0500000000000000" pitchFamily="34" charset="-128"/>
                <a:ea typeface="Spoqa Han Sans Neo" panose="020B0500000000000000" pitchFamily="34" charset="-128"/>
              </a:rPr>
              <a:t>를</a:t>
            </a:r>
            <a:r>
              <a:rPr lang="ko-KR" altLang="en-US" sz="2800" dirty="0">
                <a:solidFill>
                  <a:srgbClr val="53585F"/>
                </a:solidFill>
                <a:latin typeface="Spoqa Han Sans Neo" panose="020B0500000000000000" pitchFamily="34" charset="-128"/>
                <a:ea typeface="Spoqa Han Sans Neo" panose="020B0500000000000000" pitchFamily="34" charset="-128"/>
              </a:rPr>
              <a:t> 고르든</a:t>
            </a:r>
            <a:r>
              <a:rPr lang="en-US" altLang="ko-KR" sz="2800" dirty="0">
                <a:solidFill>
                  <a:srgbClr val="53585F"/>
                </a:solidFill>
                <a:latin typeface="Spoqa Han Sans Neo" panose="020B0500000000000000" pitchFamily="34" charset="-128"/>
                <a:ea typeface="Spoqa Han Sans Neo" panose="020B0500000000000000" pitchFamily="34" charset="-128"/>
              </a:rPr>
              <a:t>,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단점은 분명히 존재할 것</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r>
              <a:rPr lang="ko-KR" altLang="en-US" sz="2800" dirty="0">
                <a:solidFill>
                  <a:srgbClr val="53585F"/>
                </a:solidFill>
                <a:latin typeface="Spoqa Han Sans Neo" panose="020B0500000000000000" pitchFamily="34" charset="-128"/>
                <a:ea typeface="Spoqa Han Sans Neo" panose="020B0500000000000000" pitchFamily="34" charset="-128"/>
              </a:rPr>
              <a:t>기존의 분류 모델이 블랙박스 모델일지라도 특정한 해석 가능한 표현은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어떤 행동을 설명할 정도로 강하지 못할 수도 있다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r>
              <a:rPr lang="en-US" altLang="ko-KR" sz="2800" dirty="0">
                <a:solidFill>
                  <a:srgbClr val="53585F"/>
                </a:solidFill>
                <a:latin typeface="Spoqa Han Sans Neo" panose="020B0500000000000000" pitchFamily="34" charset="-128"/>
                <a:ea typeface="Spoqa Han Sans Neo" panose="020B0500000000000000" pitchFamily="34" charset="-128"/>
              </a:rPr>
              <a:t>G</a:t>
            </a:r>
            <a:r>
              <a:rPr lang="ko-KR" altLang="en-US" sz="2800" dirty="0">
                <a:solidFill>
                  <a:srgbClr val="53585F"/>
                </a:solidFill>
                <a:latin typeface="Spoqa Han Sans Neo" panose="020B0500000000000000" pitchFamily="34" charset="-128"/>
                <a:ea typeface="Spoqa Han Sans Neo" panose="020B0500000000000000" pitchFamily="34" charset="-128"/>
              </a:rPr>
              <a:t>로 선택한 </a:t>
            </a:r>
            <a:r>
              <a:rPr lang="en-US" altLang="ko-KR" sz="2800" dirty="0">
                <a:solidFill>
                  <a:srgbClr val="53585F"/>
                </a:solidFill>
                <a:latin typeface="Spoqa Han Sans Neo" panose="020B0500000000000000" pitchFamily="34" charset="-128"/>
                <a:ea typeface="Spoqa Han Sans Neo" panose="020B0500000000000000" pitchFamily="34" charset="-128"/>
              </a:rPr>
              <a:t>Sparse linear model</a:t>
            </a:r>
            <a:r>
              <a:rPr lang="ko-KR" altLang="en-US" sz="2800" dirty="0">
                <a:solidFill>
                  <a:srgbClr val="53585F"/>
                </a:solidFill>
                <a:latin typeface="Spoqa Han Sans Neo" panose="020B0500000000000000" pitchFamily="34" charset="-128"/>
                <a:ea typeface="Spoqa Han Sans Neo" panose="020B0500000000000000" pitchFamily="34" charset="-128"/>
              </a:rPr>
              <a:t>은</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만약 기존의 분류 모델이 지역적으로도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‘매우 </a:t>
            </a:r>
            <a:r>
              <a:rPr lang="ko-KR" altLang="en-US" sz="2800" dirty="0" err="1">
                <a:solidFill>
                  <a:srgbClr val="53585F"/>
                </a:solidFill>
                <a:latin typeface="Spoqa Han Sans Neo" panose="020B0500000000000000" pitchFamily="34" charset="-128"/>
                <a:ea typeface="Spoqa Han Sans Neo" panose="020B0500000000000000" pitchFamily="34" charset="-128"/>
              </a:rPr>
              <a:t>비선형’적이라면</a:t>
            </a:r>
            <a:r>
              <a:rPr lang="ko-KR" altLang="en-US" sz="2800" dirty="0">
                <a:solidFill>
                  <a:srgbClr val="53585F"/>
                </a:solidFill>
                <a:latin typeface="Spoqa Han Sans Neo" panose="020B0500000000000000" pitchFamily="34" charset="-128"/>
                <a:ea typeface="Spoqa Han Sans Neo" panose="020B0500000000000000" pitchFamily="34" charset="-128"/>
              </a:rPr>
              <a:t> 지역적인 선형을 가정한 </a:t>
            </a:r>
            <a:r>
              <a:rPr lang="en-US" altLang="ko-KR" sz="2800" dirty="0">
                <a:solidFill>
                  <a:srgbClr val="53585F"/>
                </a:solidFill>
                <a:latin typeface="Spoqa Han Sans Neo" panose="020B0500000000000000" pitchFamily="34" charset="-128"/>
                <a:ea typeface="Spoqa Han Sans Neo" panose="020B0500000000000000" pitchFamily="34" charset="-128"/>
              </a:rPr>
              <a:t>linear model</a:t>
            </a:r>
            <a:r>
              <a:rPr lang="ko-KR" altLang="en-US" sz="2800" dirty="0">
                <a:solidFill>
                  <a:srgbClr val="53585F"/>
                </a:solidFill>
                <a:latin typeface="Spoqa Han Sans Neo" panose="020B0500000000000000" pitchFamily="34" charset="-128"/>
                <a:ea typeface="Spoqa Han Sans Neo" panose="020B0500000000000000" pitchFamily="34" charset="-128"/>
              </a:rPr>
              <a:t>로는 신뢰도 </a:t>
            </a: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높은 설명을 할 수 없을 것</a:t>
            </a:r>
            <a:r>
              <a:rPr lang="en-US" altLang="ko-KR" sz="2800" dirty="0">
                <a:solidFill>
                  <a:srgbClr val="53585F"/>
                </a:solidFill>
                <a:latin typeface="Spoqa Han Sans Neo" panose="020B0500000000000000" pitchFamily="34" charset="-128"/>
                <a:ea typeface="Spoqa Han Sans Neo" panose="020B0500000000000000" pitchFamily="34" charset="-128"/>
              </a:rPr>
              <a:t>!</a:t>
            </a:r>
          </a:p>
          <a:p>
            <a:pPr marL="457200" indent="-457200">
              <a:lnSpc>
                <a:spcPct val="150000"/>
              </a:lnSpc>
              <a:buFont typeface="Arial" panose="020B0604020202020204" pitchFamily="34" charset="0"/>
              <a:buChar char="•"/>
            </a:pP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R" altLang="en-US" sz="2800" dirty="0">
                <a:solidFill>
                  <a:srgbClr val="53585F"/>
                </a:solidFill>
                <a:latin typeface="Spoqa Han Sans Neo" panose="020B0500000000000000" pitchFamily="34" charset="-128"/>
                <a:ea typeface="Spoqa Han Sans Neo" panose="020B0500000000000000" pitchFamily="34" charset="-128"/>
              </a:rPr>
              <a:t>그러나</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하지만</a:t>
            </a:r>
            <a:r>
              <a:rPr lang="en-US" altLang="ko-KR" sz="2800" dirty="0">
                <a:solidFill>
                  <a:srgbClr val="53585F"/>
                </a:solidFill>
                <a:latin typeface="Spoqa Han Sans Neo" panose="020B0500000000000000" pitchFamily="34" charset="-128"/>
                <a:ea typeface="Spoqa Han Sans Neo" panose="020B0500000000000000" pitchFamily="34" charset="-128"/>
              </a:rPr>
              <a:t>, LIME </a:t>
            </a:r>
            <a:r>
              <a:rPr lang="ko-KR" altLang="en-US" sz="2800" dirty="0">
                <a:solidFill>
                  <a:srgbClr val="53585F"/>
                </a:solidFill>
                <a:latin typeface="Spoqa Han Sans Neo" panose="020B0500000000000000" pitchFamily="34" charset="-128"/>
                <a:ea typeface="Spoqa Han Sans Neo" panose="020B0500000000000000" pitchFamily="34" charset="-128"/>
              </a:rPr>
              <a:t>모델은 예측을 잘 설명하는 최고의 간섭 샘플만 사용할 수 있는 게 아니라</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특정 데이터 </a:t>
            </a:r>
            <a:r>
              <a:rPr lang="en-US" altLang="ko-KR" sz="2800" dirty="0">
                <a:solidFill>
                  <a:srgbClr val="53585F"/>
                </a:solidFill>
                <a:latin typeface="Spoqa Han Sans Neo" panose="020B0500000000000000" pitchFamily="34" charset="-128"/>
                <a:ea typeface="Spoqa Han Sans Neo" panose="020B0500000000000000" pitchFamily="34" charset="-128"/>
              </a:rPr>
              <a:t>x </a:t>
            </a:r>
            <a:r>
              <a:rPr lang="ko-KR" altLang="en-US" sz="2800" dirty="0">
                <a:solidFill>
                  <a:srgbClr val="53585F"/>
                </a:solidFill>
                <a:latin typeface="Spoqa Han Sans Neo" panose="020B0500000000000000" pitchFamily="34" charset="-128"/>
                <a:ea typeface="Spoqa Han Sans Neo" panose="020B0500000000000000" pitchFamily="34" charset="-128"/>
              </a:rPr>
              <a:t>근처의 다양한 샘플들</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en-US" altLang="ko-KR" sz="2800" dirty="0" err="1">
                <a:solidFill>
                  <a:srgbClr val="53585F"/>
                </a:solidFill>
                <a:latin typeface="Spoqa Han Sans Neo" panose="020B0500000000000000" pitchFamily="34" charset="-128"/>
                <a:ea typeface="Spoqa Han Sans Neo" panose="020B0500000000000000" pitchFamily="34" charset="-128"/>
              </a:rPr>
              <a:t>z′∈Z</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ko-KR" altLang="en-US" sz="2800" dirty="0">
                <a:solidFill>
                  <a:srgbClr val="53585F"/>
                </a:solidFill>
                <a:latin typeface="Spoqa Han Sans Neo" panose="020B0500000000000000" pitchFamily="34" charset="-128"/>
                <a:ea typeface="Spoqa Han Sans Neo" panose="020B0500000000000000" pitchFamily="34" charset="-128"/>
              </a:rPr>
              <a:t>에 대해서도 설명을 제공할 수 있다</a:t>
            </a:r>
            <a:r>
              <a:rPr lang="en-US" altLang="ko-KR" sz="2800" dirty="0">
                <a:solidFill>
                  <a:srgbClr val="53585F"/>
                </a:solidFill>
                <a:latin typeface="Spoqa Han Sans Neo" panose="020B0500000000000000" pitchFamily="34" charset="-128"/>
                <a:ea typeface="Spoqa Han Sans Neo" panose="020B0500000000000000" pitchFamily="34" charset="-128"/>
              </a:rPr>
              <a:t>.</a:t>
            </a:r>
            <a:br>
              <a:rPr lang="en-US" altLang="ko-KR" sz="2800" dirty="0">
                <a:solidFill>
                  <a:srgbClr val="53585F"/>
                </a:solidFill>
                <a:latin typeface="Spoqa Han Sans Neo" panose="020B0500000000000000" pitchFamily="34" charset="-128"/>
                <a:ea typeface="Spoqa Han Sans Neo" panose="020B0500000000000000" pitchFamily="34" charset="-128"/>
              </a:rPr>
            </a:br>
            <a:br>
              <a:rPr lang="en-US" altLang="ko-KR" sz="2800" dirty="0">
                <a:solidFill>
                  <a:srgbClr val="53585F"/>
                </a:solidFill>
                <a:latin typeface="Spoqa Han Sans Neo" panose="020B0500000000000000" pitchFamily="34" charset="-128"/>
                <a:ea typeface="Spoqa Han Sans Neo" panose="020B0500000000000000" pitchFamily="34" charset="-128"/>
              </a:rPr>
            </a:br>
            <a:r>
              <a:rPr lang="ko-KR" altLang="en-US" sz="2800" dirty="0">
                <a:solidFill>
                  <a:srgbClr val="53585F"/>
                </a:solidFill>
                <a:latin typeface="Spoqa Han Sans Neo" panose="020B0500000000000000" pitchFamily="34" charset="-128"/>
                <a:ea typeface="Spoqa Han Sans Neo" panose="020B0500000000000000" pitchFamily="34" charset="-128"/>
              </a:rPr>
              <a:t>그렇기 때문에 적절한 설명 집합</a:t>
            </a:r>
            <a:r>
              <a:rPr lang="en-US" altLang="ko-KR" sz="2800" dirty="0">
                <a:solidFill>
                  <a:srgbClr val="53585F"/>
                </a:solidFill>
                <a:latin typeface="Spoqa Han Sans Neo" panose="020B0500000000000000" pitchFamily="34" charset="-128"/>
                <a:ea typeface="Spoqa Han Sans Neo" panose="020B0500000000000000" pitchFamily="34" charset="-128"/>
              </a:rPr>
              <a:t>(Z)</a:t>
            </a:r>
            <a:r>
              <a:rPr lang="ko-KR" altLang="en-US" sz="2800" dirty="0">
                <a:solidFill>
                  <a:srgbClr val="53585F"/>
                </a:solidFill>
                <a:latin typeface="Spoqa Han Sans Neo" panose="020B0500000000000000" pitchFamily="34" charset="-128"/>
                <a:ea typeface="Spoqa Han Sans Neo" panose="020B0500000000000000" pitchFamily="34" charset="-128"/>
              </a:rPr>
              <a:t>을 선택할 수 있고</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주어진 </a:t>
            </a:r>
            <a:r>
              <a:rPr lang="en-US" altLang="ko-KR" sz="2800" dirty="0">
                <a:solidFill>
                  <a:srgbClr val="53585F"/>
                </a:solidFill>
                <a:latin typeface="Spoqa Han Sans Neo" panose="020B0500000000000000" pitchFamily="34" charset="-128"/>
                <a:ea typeface="Spoqa Han Sans Neo" panose="020B0500000000000000" pitchFamily="34" charset="-128"/>
              </a:rPr>
              <a:t>dataset</a:t>
            </a:r>
            <a:r>
              <a:rPr lang="ko-KR" altLang="en-US" sz="2800" dirty="0">
                <a:solidFill>
                  <a:srgbClr val="53585F"/>
                </a:solidFill>
                <a:latin typeface="Spoqa Han Sans Neo" panose="020B0500000000000000" pitchFamily="34" charset="-128"/>
                <a:ea typeface="Spoqa Han Sans Neo" panose="020B0500000000000000" pitchFamily="34" charset="-128"/>
              </a:rPr>
              <a:t>과 </a:t>
            </a:r>
            <a:r>
              <a:rPr lang="en-US" altLang="ko-KR" sz="2800" dirty="0">
                <a:solidFill>
                  <a:srgbClr val="53585F"/>
                </a:solidFill>
                <a:latin typeface="Spoqa Han Sans Neo" panose="020B0500000000000000" pitchFamily="34" charset="-128"/>
                <a:ea typeface="Spoqa Han Sans Neo" panose="020B0500000000000000" pitchFamily="34" charset="-128"/>
              </a:rPr>
              <a:t>classifier</a:t>
            </a:r>
            <a:r>
              <a:rPr lang="ko-KR" altLang="en-US" sz="2800" dirty="0">
                <a:solidFill>
                  <a:srgbClr val="53585F"/>
                </a:solidFill>
                <a:latin typeface="Spoqa Han Sans Neo" panose="020B0500000000000000" pitchFamily="34" charset="-128"/>
                <a:ea typeface="Spoqa Han Sans Neo" panose="020B0500000000000000" pitchFamily="34" charset="-128"/>
              </a:rPr>
              <a:t>에도 맞출 수 있다</a:t>
            </a:r>
            <a:r>
              <a:rPr lang="en-US" altLang="ko-KR" sz="2800" dirty="0">
                <a:solidFill>
                  <a:srgbClr val="53585F"/>
                </a:solidFill>
                <a:latin typeface="Spoqa Han Sans Neo" panose="020B0500000000000000" pitchFamily="34" charset="-128"/>
                <a:ea typeface="Spoqa Han Sans Neo" panose="020B0500000000000000" pitchFamily="34" charset="-128"/>
              </a:rPr>
              <a:t>.</a:t>
            </a:r>
          </a:p>
        </p:txBody>
      </p:sp>
      <p:sp>
        <p:nvSpPr>
          <p:cNvPr id="16" name="TextBox 15">
            <a:extLst>
              <a:ext uri="{FF2B5EF4-FFF2-40B4-BE49-F238E27FC236}">
                <a16:creationId xmlns:a16="http://schemas.microsoft.com/office/drawing/2014/main" id="{BBEFA85D-9026-A24C-9A23-2DD669921822}"/>
              </a:ext>
            </a:extLst>
          </p:cNvPr>
          <p:cNvSpPr txBox="1"/>
          <p:nvPr/>
        </p:nvSpPr>
        <p:spPr>
          <a:xfrm>
            <a:off x="2391911" y="12905483"/>
            <a:ext cx="17011957" cy="646331"/>
          </a:xfrm>
          <a:prstGeom prst="rect">
            <a:avLst/>
          </a:prstGeom>
          <a:noFill/>
        </p:spPr>
        <p:txBody>
          <a:bodyPr wrap="square">
            <a:spAutoFit/>
          </a:bodyPr>
          <a:lstStyle/>
          <a:p>
            <a:r>
              <a:rPr lang="en" altLang="ko-Kore-KR" dirty="0">
                <a:solidFill>
                  <a:srgbClr val="53585F"/>
                </a:solidFill>
                <a:effectLst/>
                <a:latin typeface="Spoqa Han Sans Neo" panose="020B0500000000000000" pitchFamily="34" charset="-128"/>
                <a:ea typeface="Spoqa Han Sans Neo" panose="020B0500000000000000" pitchFamily="34" charset="-128"/>
              </a:rPr>
              <a:t>Ribeiro, Marco Tulio, Sameer Singh, and Carlos </a:t>
            </a:r>
            <a:r>
              <a:rPr lang="en" altLang="ko-Kore-KR" dirty="0" err="1">
                <a:solidFill>
                  <a:srgbClr val="53585F"/>
                </a:solidFill>
                <a:effectLst/>
                <a:latin typeface="Spoqa Han Sans Neo" panose="020B0500000000000000" pitchFamily="34" charset="-128"/>
                <a:ea typeface="Spoqa Han Sans Neo" panose="020B0500000000000000" pitchFamily="34" charset="-128"/>
              </a:rPr>
              <a:t>Guestrin</a:t>
            </a:r>
            <a:r>
              <a:rPr lang="en" altLang="ko-Kore-KR" dirty="0">
                <a:solidFill>
                  <a:srgbClr val="53585F"/>
                </a:solidFill>
                <a:effectLst/>
                <a:latin typeface="Spoqa Han Sans Neo" panose="020B0500000000000000" pitchFamily="34" charset="-128"/>
                <a:ea typeface="Spoqa Han Sans Neo" panose="020B0500000000000000" pitchFamily="34" charset="-128"/>
              </a:rPr>
              <a:t>. "" Why should </a:t>
            </a:r>
            <a:r>
              <a:rPr lang="en" altLang="ko-Kore-KR" dirty="0" err="1">
                <a:solidFill>
                  <a:srgbClr val="53585F"/>
                </a:solidFill>
                <a:effectLst/>
                <a:latin typeface="Spoqa Han Sans Neo" panose="020B0500000000000000" pitchFamily="34" charset="-128"/>
                <a:ea typeface="Spoqa Han Sans Neo" panose="020B0500000000000000" pitchFamily="34" charset="-128"/>
              </a:rPr>
              <a:t>i</a:t>
            </a:r>
            <a:r>
              <a:rPr lang="en" altLang="ko-Kore-KR" dirty="0">
                <a:solidFill>
                  <a:srgbClr val="53585F"/>
                </a:solidFill>
                <a:effectLst/>
                <a:latin typeface="Spoqa Han Sans Neo" panose="020B0500000000000000" pitchFamily="34" charset="-128"/>
                <a:ea typeface="Spoqa Han Sans Neo" panose="020B0500000000000000" pitchFamily="34" charset="-128"/>
              </a:rPr>
              <a:t> trust you?" Explaining the predictions of any classifier." Proceedings of the 22nd ACM SIGKDD international conference on knowledge discovery and data mining. 2016.</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606186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LIME (Local Interpretable Model-Agnostic Explanation; 2016)</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2" name="그림 1">
            <a:extLst>
              <a:ext uri="{FF2B5EF4-FFF2-40B4-BE49-F238E27FC236}">
                <a16:creationId xmlns:a16="http://schemas.microsoft.com/office/drawing/2014/main" id="{BF0B6A73-26EB-E146-8435-D8F9866C6564}"/>
              </a:ext>
            </a:extLst>
          </p:cNvPr>
          <p:cNvPicPr>
            <a:picLocks noChangeAspect="1"/>
          </p:cNvPicPr>
          <p:nvPr/>
        </p:nvPicPr>
        <p:blipFill>
          <a:blip r:embed="rId4"/>
          <a:stretch>
            <a:fillRect/>
          </a:stretch>
        </p:blipFill>
        <p:spPr>
          <a:xfrm>
            <a:off x="1014413" y="2918268"/>
            <a:ext cx="8779932" cy="10405845"/>
          </a:xfrm>
          <a:prstGeom prst="rect">
            <a:avLst/>
          </a:prstGeom>
        </p:spPr>
      </p:pic>
      <p:pic>
        <p:nvPicPr>
          <p:cNvPr id="3" name="그림 2">
            <a:extLst>
              <a:ext uri="{FF2B5EF4-FFF2-40B4-BE49-F238E27FC236}">
                <a16:creationId xmlns:a16="http://schemas.microsoft.com/office/drawing/2014/main" id="{E346CFE2-5836-624F-9193-E490F9810498}"/>
              </a:ext>
            </a:extLst>
          </p:cNvPr>
          <p:cNvPicPr>
            <a:picLocks noChangeAspect="1"/>
          </p:cNvPicPr>
          <p:nvPr/>
        </p:nvPicPr>
        <p:blipFill>
          <a:blip r:embed="rId5"/>
          <a:stretch>
            <a:fillRect/>
          </a:stretch>
        </p:blipFill>
        <p:spPr>
          <a:xfrm>
            <a:off x="9773927" y="2873935"/>
            <a:ext cx="13924490" cy="5083199"/>
          </a:xfrm>
          <a:prstGeom prst="rect">
            <a:avLst/>
          </a:prstGeom>
        </p:spPr>
      </p:pic>
      <p:pic>
        <p:nvPicPr>
          <p:cNvPr id="4" name="그림 3">
            <a:extLst>
              <a:ext uri="{FF2B5EF4-FFF2-40B4-BE49-F238E27FC236}">
                <a16:creationId xmlns:a16="http://schemas.microsoft.com/office/drawing/2014/main" id="{D43BD3EE-424B-7E45-8E1A-EE53134C62BD}"/>
              </a:ext>
            </a:extLst>
          </p:cNvPr>
          <p:cNvPicPr>
            <a:picLocks noChangeAspect="1"/>
          </p:cNvPicPr>
          <p:nvPr/>
        </p:nvPicPr>
        <p:blipFill>
          <a:blip r:embed="rId6"/>
          <a:stretch>
            <a:fillRect/>
          </a:stretch>
        </p:blipFill>
        <p:spPr>
          <a:xfrm>
            <a:off x="9773927" y="7957134"/>
            <a:ext cx="9323970" cy="4320864"/>
          </a:xfrm>
          <a:prstGeom prst="rect">
            <a:avLst/>
          </a:prstGeom>
        </p:spPr>
      </p:pic>
      <p:sp>
        <p:nvSpPr>
          <p:cNvPr id="16" name="TextBox 15">
            <a:extLst>
              <a:ext uri="{FF2B5EF4-FFF2-40B4-BE49-F238E27FC236}">
                <a16:creationId xmlns:a16="http://schemas.microsoft.com/office/drawing/2014/main" id="{551DD9EA-F1CB-BD44-99C0-5BEBE94D7DCC}"/>
              </a:ext>
            </a:extLst>
          </p:cNvPr>
          <p:cNvSpPr txBox="1"/>
          <p:nvPr/>
        </p:nvSpPr>
        <p:spPr>
          <a:xfrm>
            <a:off x="2391911" y="12905483"/>
            <a:ext cx="17011957" cy="646331"/>
          </a:xfrm>
          <a:prstGeom prst="rect">
            <a:avLst/>
          </a:prstGeom>
          <a:noFill/>
        </p:spPr>
        <p:txBody>
          <a:bodyPr wrap="square">
            <a:spAutoFit/>
          </a:bodyPr>
          <a:lstStyle/>
          <a:p>
            <a:r>
              <a:rPr lang="en" altLang="ko-Kore-KR" dirty="0">
                <a:solidFill>
                  <a:srgbClr val="53585F"/>
                </a:solidFill>
                <a:effectLst/>
                <a:latin typeface="Spoqa Han Sans Neo" panose="020B0500000000000000" pitchFamily="34" charset="-128"/>
                <a:ea typeface="Spoqa Han Sans Neo" panose="020B0500000000000000" pitchFamily="34" charset="-128"/>
              </a:rPr>
              <a:t>Ribeiro, Marco Tulio, Sameer Singh, and Carlos </a:t>
            </a:r>
            <a:r>
              <a:rPr lang="en" altLang="ko-Kore-KR" dirty="0" err="1">
                <a:solidFill>
                  <a:srgbClr val="53585F"/>
                </a:solidFill>
                <a:effectLst/>
                <a:latin typeface="Spoqa Han Sans Neo" panose="020B0500000000000000" pitchFamily="34" charset="-128"/>
                <a:ea typeface="Spoqa Han Sans Neo" panose="020B0500000000000000" pitchFamily="34" charset="-128"/>
              </a:rPr>
              <a:t>Guestrin</a:t>
            </a:r>
            <a:r>
              <a:rPr lang="en" altLang="ko-Kore-KR" dirty="0">
                <a:solidFill>
                  <a:srgbClr val="53585F"/>
                </a:solidFill>
                <a:effectLst/>
                <a:latin typeface="Spoqa Han Sans Neo" panose="020B0500000000000000" pitchFamily="34" charset="-128"/>
                <a:ea typeface="Spoqa Han Sans Neo" panose="020B0500000000000000" pitchFamily="34" charset="-128"/>
              </a:rPr>
              <a:t>. "" Why should </a:t>
            </a:r>
            <a:r>
              <a:rPr lang="en" altLang="ko-Kore-KR" dirty="0" err="1">
                <a:solidFill>
                  <a:srgbClr val="53585F"/>
                </a:solidFill>
                <a:effectLst/>
                <a:latin typeface="Spoqa Han Sans Neo" panose="020B0500000000000000" pitchFamily="34" charset="-128"/>
                <a:ea typeface="Spoqa Han Sans Neo" panose="020B0500000000000000" pitchFamily="34" charset="-128"/>
              </a:rPr>
              <a:t>i</a:t>
            </a:r>
            <a:r>
              <a:rPr lang="en" altLang="ko-Kore-KR" dirty="0">
                <a:solidFill>
                  <a:srgbClr val="53585F"/>
                </a:solidFill>
                <a:effectLst/>
                <a:latin typeface="Spoqa Han Sans Neo" panose="020B0500000000000000" pitchFamily="34" charset="-128"/>
                <a:ea typeface="Spoqa Han Sans Neo" panose="020B0500000000000000" pitchFamily="34" charset="-128"/>
              </a:rPr>
              <a:t> trust you?" Explaining the predictions of any classifier." Proceedings of the 22nd ACM SIGKDD international conference on knowledge discovery and data mining. 2016.</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14019876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LIME (Local Interpretable Model-Agnostic Explanation; 2016)</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551DD9EA-F1CB-BD44-99C0-5BEBE94D7DCC}"/>
              </a:ext>
            </a:extLst>
          </p:cNvPr>
          <p:cNvSpPr txBox="1"/>
          <p:nvPr/>
        </p:nvSpPr>
        <p:spPr>
          <a:xfrm>
            <a:off x="2419443" y="12534335"/>
            <a:ext cx="17011957" cy="923330"/>
          </a:xfrm>
          <a:prstGeom prst="rect">
            <a:avLst/>
          </a:prstGeom>
          <a:noFill/>
        </p:spPr>
        <p:txBody>
          <a:bodyPr wrap="square">
            <a:spAutoFit/>
          </a:bodyPr>
          <a:lstStyle/>
          <a:p>
            <a:pPr algn="ctr"/>
            <a:r>
              <a:rPr lang="en" altLang="ko-Kore-KR" dirty="0">
                <a:solidFill>
                  <a:srgbClr val="53585F"/>
                </a:solidFill>
                <a:latin typeface="Spoqa Han Sans Neo" panose="020B0500000000000000" pitchFamily="34" charset="-128"/>
                <a:ea typeface="Spoqa Han Sans Neo" panose="020B0500000000000000" pitchFamily="34" charset="-128"/>
              </a:rPr>
              <a:t>Ribeiro, Marco Tulio, Sameer Singh, and Carlos </a:t>
            </a:r>
            <a:r>
              <a:rPr lang="en" altLang="ko-Kore-KR" dirty="0" err="1">
                <a:solidFill>
                  <a:srgbClr val="53585F"/>
                </a:solidFill>
                <a:latin typeface="Spoqa Han Sans Neo" panose="020B0500000000000000" pitchFamily="34" charset="-128"/>
                <a:ea typeface="Spoqa Han Sans Neo" panose="020B0500000000000000" pitchFamily="34" charset="-128"/>
              </a:rPr>
              <a:t>Guestrin</a:t>
            </a:r>
            <a:r>
              <a:rPr lang="en" altLang="ko-Kore-KR" dirty="0">
                <a:solidFill>
                  <a:srgbClr val="53585F"/>
                </a:solidFill>
                <a:latin typeface="Spoqa Han Sans Neo" panose="020B0500000000000000" pitchFamily="34" charset="-128"/>
                <a:ea typeface="Spoqa Han Sans Neo" panose="020B0500000000000000" pitchFamily="34" charset="-128"/>
              </a:rPr>
              <a:t>. "" Why should </a:t>
            </a:r>
            <a:r>
              <a:rPr lang="en" altLang="ko-Kore-KR" dirty="0" err="1">
                <a:solidFill>
                  <a:srgbClr val="53585F"/>
                </a:solidFill>
                <a:latin typeface="Spoqa Han Sans Neo" panose="020B0500000000000000" pitchFamily="34" charset="-128"/>
                <a:ea typeface="Spoqa Han Sans Neo" panose="020B0500000000000000" pitchFamily="34" charset="-128"/>
              </a:rPr>
              <a:t>i</a:t>
            </a:r>
            <a:r>
              <a:rPr lang="en" altLang="ko-Kore-KR" dirty="0">
                <a:solidFill>
                  <a:srgbClr val="53585F"/>
                </a:solidFill>
                <a:latin typeface="Spoqa Han Sans Neo" panose="020B0500000000000000" pitchFamily="34" charset="-128"/>
                <a:ea typeface="Spoqa Han Sans Neo" panose="020B0500000000000000" pitchFamily="34" charset="-128"/>
              </a:rPr>
              <a:t> trust you?" Explaining the predictions of any classifier." Proceedings of the 22nd ACM SIGKDD international conference on knowledge discovery and data mining. 2016.</a:t>
            </a:r>
            <a:endParaRPr lang="ko-Kore-KR" altLang="en-US" dirty="0">
              <a:solidFill>
                <a:srgbClr val="53585F"/>
              </a:solidFill>
              <a:latin typeface="Spoqa Han Sans Neo" panose="020B0500000000000000" pitchFamily="34" charset="-128"/>
              <a:ea typeface="Spoqa Han Sans Neo" panose="020B0500000000000000" pitchFamily="34" charset="-128"/>
            </a:endParaRPr>
          </a:p>
          <a:p>
            <a:pPr algn="ctr"/>
            <a:r>
              <a:rPr lang="en" altLang="ko-Kore-KR" dirty="0">
                <a:solidFill>
                  <a:srgbClr val="53585F"/>
                </a:solidFill>
                <a:latin typeface="Spoqa Han Sans Neo" panose="020B0500000000000000" pitchFamily="34" charset="-128"/>
                <a:ea typeface="Spoqa Han Sans Neo" panose="020B0500000000000000" pitchFamily="34" charset="-128"/>
              </a:rPr>
              <a:t>https://</a:t>
            </a:r>
            <a:r>
              <a:rPr lang="en" altLang="ko-Kore-KR" dirty="0" err="1">
                <a:solidFill>
                  <a:srgbClr val="53585F"/>
                </a:solidFill>
                <a:latin typeface="Spoqa Han Sans Neo" panose="020B0500000000000000" pitchFamily="34" charset="-128"/>
                <a:ea typeface="Spoqa Han Sans Neo" panose="020B0500000000000000" pitchFamily="34" charset="-128"/>
              </a:rPr>
              <a:t>github.com</a:t>
            </a:r>
            <a:r>
              <a:rPr lang="en" altLang="ko-Kore-KR" dirty="0">
                <a:solidFill>
                  <a:srgbClr val="53585F"/>
                </a:solidFill>
                <a:latin typeface="Spoqa Han Sans Neo" panose="020B0500000000000000" pitchFamily="34" charset="-128"/>
                <a:ea typeface="Spoqa Han Sans Neo" panose="020B0500000000000000" pitchFamily="34" charset="-128"/>
              </a:rPr>
              <a:t>/</a:t>
            </a:r>
            <a:r>
              <a:rPr lang="en" altLang="ko-Kore-KR" dirty="0" err="1">
                <a:solidFill>
                  <a:srgbClr val="53585F"/>
                </a:solidFill>
                <a:latin typeface="Spoqa Han Sans Neo" panose="020B0500000000000000" pitchFamily="34" charset="-128"/>
                <a:ea typeface="Spoqa Han Sans Neo" panose="020B0500000000000000" pitchFamily="34" charset="-128"/>
              </a:rPr>
              <a:t>marcotcr</a:t>
            </a:r>
            <a:r>
              <a:rPr lang="en" altLang="ko-Kore-KR" dirty="0">
                <a:solidFill>
                  <a:srgbClr val="53585F"/>
                </a:solidFill>
                <a:latin typeface="Spoqa Han Sans Neo" panose="020B0500000000000000" pitchFamily="34" charset="-128"/>
                <a:ea typeface="Spoqa Han Sans Neo" panose="020B0500000000000000" pitchFamily="34" charset="-128"/>
              </a:rPr>
              <a:t>/lime</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pic>
        <p:nvPicPr>
          <p:cNvPr id="46082" name="Picture 2" descr="twoclass">
            <a:extLst>
              <a:ext uri="{FF2B5EF4-FFF2-40B4-BE49-F238E27FC236}">
                <a16:creationId xmlns:a16="http://schemas.microsoft.com/office/drawing/2014/main" id="{EBFE1E4A-A7DA-D04B-A6D6-AC14D4987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257" y="2918269"/>
            <a:ext cx="16499854" cy="4779468"/>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multiclass">
            <a:extLst>
              <a:ext uri="{FF2B5EF4-FFF2-40B4-BE49-F238E27FC236}">
                <a16:creationId xmlns:a16="http://schemas.microsoft.com/office/drawing/2014/main" id="{29DA1BEC-DD62-1E4E-AE68-8D6E1909F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459" y="7631060"/>
            <a:ext cx="15268735" cy="4063005"/>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a:extLst>
              <a:ext uri="{FF2B5EF4-FFF2-40B4-BE49-F238E27FC236}">
                <a16:creationId xmlns:a16="http://schemas.microsoft.com/office/drawing/2014/main" id="{0DC2272F-3983-AF49-83E9-3A11615903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11162" y="2995213"/>
            <a:ext cx="5656837" cy="5631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6289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LIME (Local Interpretable Model-Agnostic Explanation; 2016) </a:t>
            </a:r>
            <a:r>
              <a:rPr kumimoji="1" lang="ko-Kore-KR" altLang="en-US" sz="2800" dirty="0">
                <a:latin typeface="Spoqa Han Sans Neo" panose="020B0500000000000000" pitchFamily="34" charset="-128"/>
                <a:ea typeface="Spoqa Han Sans Neo" panose="020B0500000000000000" pitchFamily="34" charset="-128"/>
              </a:rPr>
              <a:t>장단점</a:t>
            </a:r>
            <a:r>
              <a:rPr kumimoji="1" lang="en-US" altLang="ko-Kore-KR" sz="2800" dirty="0">
                <a:latin typeface="Spoqa Han Sans Neo" panose="020B0500000000000000" pitchFamily="34" charset="-128"/>
                <a:ea typeface="Spoqa Han Sans Neo" panose="020B0500000000000000" pitchFamily="34" charset="-128"/>
              </a:rPr>
              <a:t>? </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551DD9EA-F1CB-BD44-99C0-5BEBE94D7DCC}"/>
              </a:ext>
            </a:extLst>
          </p:cNvPr>
          <p:cNvSpPr txBox="1"/>
          <p:nvPr/>
        </p:nvSpPr>
        <p:spPr>
          <a:xfrm>
            <a:off x="2419443" y="12534335"/>
            <a:ext cx="17011957" cy="646331"/>
          </a:xfrm>
          <a:prstGeom prst="rect">
            <a:avLst/>
          </a:prstGeom>
          <a:noFill/>
        </p:spPr>
        <p:txBody>
          <a:bodyPr wrap="square">
            <a:spAutoFit/>
          </a:bodyPr>
          <a:lstStyle/>
          <a:p>
            <a:pPr algn="ctr"/>
            <a:r>
              <a:rPr lang="en" altLang="ko-Kore-KR" dirty="0">
                <a:solidFill>
                  <a:srgbClr val="53585F"/>
                </a:solidFill>
                <a:latin typeface="Spoqa Han Sans Neo" panose="020B0500000000000000" pitchFamily="34" charset="-128"/>
                <a:ea typeface="Spoqa Han Sans Neo" panose="020B0500000000000000" pitchFamily="34" charset="-128"/>
              </a:rPr>
              <a:t>Ribeiro, Marco Tulio, Sameer Singh, and Carlos </a:t>
            </a:r>
            <a:r>
              <a:rPr lang="en" altLang="ko-Kore-KR" dirty="0" err="1">
                <a:solidFill>
                  <a:srgbClr val="53585F"/>
                </a:solidFill>
                <a:latin typeface="Spoqa Han Sans Neo" panose="020B0500000000000000" pitchFamily="34" charset="-128"/>
                <a:ea typeface="Spoqa Han Sans Neo" panose="020B0500000000000000" pitchFamily="34" charset="-128"/>
              </a:rPr>
              <a:t>Guestrin</a:t>
            </a:r>
            <a:r>
              <a:rPr lang="en" altLang="ko-Kore-KR" dirty="0">
                <a:solidFill>
                  <a:srgbClr val="53585F"/>
                </a:solidFill>
                <a:latin typeface="Spoqa Han Sans Neo" panose="020B0500000000000000" pitchFamily="34" charset="-128"/>
                <a:ea typeface="Spoqa Han Sans Neo" panose="020B0500000000000000" pitchFamily="34" charset="-128"/>
              </a:rPr>
              <a:t>. "" Why should </a:t>
            </a:r>
            <a:r>
              <a:rPr lang="en" altLang="ko-Kore-KR" dirty="0" err="1">
                <a:solidFill>
                  <a:srgbClr val="53585F"/>
                </a:solidFill>
                <a:latin typeface="Spoqa Han Sans Neo" panose="020B0500000000000000" pitchFamily="34" charset="-128"/>
                <a:ea typeface="Spoqa Han Sans Neo" panose="020B0500000000000000" pitchFamily="34" charset="-128"/>
              </a:rPr>
              <a:t>i</a:t>
            </a:r>
            <a:r>
              <a:rPr lang="en" altLang="ko-Kore-KR" dirty="0">
                <a:solidFill>
                  <a:srgbClr val="53585F"/>
                </a:solidFill>
                <a:latin typeface="Spoqa Han Sans Neo" panose="020B0500000000000000" pitchFamily="34" charset="-128"/>
                <a:ea typeface="Spoqa Han Sans Neo" panose="020B0500000000000000" pitchFamily="34" charset="-128"/>
              </a:rPr>
              <a:t> trust you?" Explaining the predictions of any classifier." Proceedings of the 22nd ACM SIGKDD international conference on knowledge discovery and data mining. 2016.</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
        <p:nvSpPr>
          <p:cNvPr id="2" name="TextBox 1">
            <a:extLst>
              <a:ext uri="{FF2B5EF4-FFF2-40B4-BE49-F238E27FC236}">
                <a16:creationId xmlns:a16="http://schemas.microsoft.com/office/drawing/2014/main" id="{1CA97FD6-377F-8849-97AC-F3768DA9D7E9}"/>
              </a:ext>
            </a:extLst>
          </p:cNvPr>
          <p:cNvSpPr txBox="1"/>
          <p:nvPr/>
        </p:nvSpPr>
        <p:spPr>
          <a:xfrm>
            <a:off x="2119092" y="3626282"/>
            <a:ext cx="18706521" cy="7488332"/>
          </a:xfrm>
          <a:prstGeom prst="rect">
            <a:avLst/>
          </a:prstGeom>
          <a:noFill/>
        </p:spPr>
        <p:txBody>
          <a:bodyPr wrap="square" rtlCol="0">
            <a:spAutoFit/>
          </a:bodyPr>
          <a:lstStyle/>
          <a:p>
            <a:pPr>
              <a:lnSpc>
                <a:spcPct val="150000"/>
              </a:lnSpc>
            </a:pPr>
            <a:r>
              <a:rPr kumimoji="1" lang="ko-Kore-KR" altLang="en-US" sz="3600" dirty="0">
                <a:solidFill>
                  <a:srgbClr val="53585F"/>
                </a:solidFill>
                <a:latin typeface="Spoqa Han Sans Neo" panose="020B0500000000000000" pitchFamily="34" charset="-128"/>
                <a:ea typeface="Spoqa Han Sans Neo" panose="020B0500000000000000" pitchFamily="34" charset="-128"/>
              </a:rPr>
              <a:t>장점</a:t>
            </a:r>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marL="571500" indent="-571500">
              <a:lnSpc>
                <a:spcPct val="150000"/>
              </a:lnSpc>
              <a:buFont typeface="Arial" panose="020B0604020202020204" pitchFamily="34" charset="0"/>
              <a:buChar char="•"/>
            </a:pPr>
            <a:r>
              <a:rPr kumimoji="1" lang="en-US" altLang="ko-Kore-KR" sz="3600" dirty="0">
                <a:solidFill>
                  <a:srgbClr val="53585F"/>
                </a:solidFill>
                <a:latin typeface="Spoqa Han Sans Neo" panose="020B0500000000000000" pitchFamily="34" charset="-128"/>
                <a:ea typeface="Spoqa Han Sans Neo" panose="020B0500000000000000" pitchFamily="34" charset="-128"/>
              </a:rPr>
              <a:t>black box</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로 모델 관계없이 작동</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a:p>
            <a:pPr marL="571500" indent="-571500">
              <a:lnSpc>
                <a:spcPct val="150000"/>
              </a:lnSpc>
              <a:buFont typeface="Arial" panose="020B0604020202020204" pitchFamily="34" charset="0"/>
              <a:buChar char="•"/>
            </a:pPr>
            <a:r>
              <a:rPr kumimoji="1" lang="en-US" altLang="ko-Kore-KR" sz="3600" dirty="0">
                <a:solidFill>
                  <a:srgbClr val="53585F"/>
                </a:solidFill>
                <a:latin typeface="Spoqa Han Sans Neo" panose="020B0500000000000000" pitchFamily="34" charset="-128"/>
                <a:ea typeface="Spoqa Han Sans Neo" panose="020B0500000000000000" pitchFamily="34" charset="-128"/>
              </a:rPr>
              <a:t>Tabular, Text, Image</a:t>
            </a:r>
            <a:r>
              <a:rPr kumimoji="1" lang="en-US" altLang="ko-KR" sz="3600" dirty="0">
                <a:solidFill>
                  <a:srgbClr val="53585F"/>
                </a:solidFill>
                <a:latin typeface="Spoqa Han Sans Neo" panose="020B0500000000000000" pitchFamily="34" charset="-128"/>
                <a:ea typeface="Spoqa Han Sans Neo" panose="020B0500000000000000" pitchFamily="34" charset="-128"/>
              </a:rPr>
              <a:t>, embedding</a:t>
            </a:r>
            <a:r>
              <a:rPr kumimoji="1" lang="ko-KR" altLang="en-US" sz="3600" dirty="0">
                <a:solidFill>
                  <a:srgbClr val="53585F"/>
                </a:solidFill>
                <a:latin typeface="Spoqa Han Sans Neo" panose="020B0500000000000000" pitchFamily="34" charset="-128"/>
                <a:ea typeface="Spoqa Han Sans Neo" panose="020B0500000000000000" pitchFamily="34" charset="-128"/>
              </a:rPr>
              <a:t>된 </a:t>
            </a:r>
            <a:r>
              <a:rPr kumimoji="1" lang="en-US" altLang="ko-KR" sz="3600" dirty="0">
                <a:solidFill>
                  <a:srgbClr val="53585F"/>
                </a:solidFill>
                <a:latin typeface="Spoqa Han Sans Neo" panose="020B0500000000000000" pitchFamily="34" charset="-128"/>
                <a:ea typeface="Spoqa Han Sans Neo" panose="020B0500000000000000" pitchFamily="34" charset="-128"/>
              </a:rPr>
              <a:t>data </a:t>
            </a:r>
            <a:r>
              <a:rPr kumimoji="1" lang="ko-KR" altLang="en-US" sz="3600" dirty="0">
                <a:solidFill>
                  <a:srgbClr val="53585F"/>
                </a:solidFill>
                <a:latin typeface="Spoqa Han Sans Neo" panose="020B0500000000000000" pitchFamily="34" charset="-128"/>
                <a:ea typeface="Spoqa Han Sans Neo" panose="020B0500000000000000" pitchFamily="34" charset="-128"/>
              </a:rPr>
              <a:t>등 폭넓게</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 이용가능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(data</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의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output</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을 보기 때문</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kumimoji="1" lang="ko-Kore-KR" altLang="en-US" sz="3600" dirty="0">
                <a:solidFill>
                  <a:srgbClr val="53585F"/>
                </a:solidFill>
                <a:latin typeface="Spoqa Han Sans Neo" panose="020B0500000000000000" pitchFamily="34" charset="-128"/>
                <a:ea typeface="Spoqa Han Sans Neo" panose="020B0500000000000000" pitchFamily="34" charset="-128"/>
              </a:rPr>
              <a:t>단점</a:t>
            </a:r>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marL="571500" indent="-571500">
              <a:lnSpc>
                <a:spcPct val="150000"/>
              </a:lnSpc>
              <a:buFont typeface="Arial" panose="020B0604020202020204" pitchFamily="34" charset="0"/>
              <a:buChar char="•"/>
            </a:pPr>
            <a:r>
              <a:rPr kumimoji="1" lang="en-US" altLang="ko-Kore-KR" sz="3600" dirty="0">
                <a:solidFill>
                  <a:srgbClr val="53585F"/>
                </a:solidFill>
                <a:latin typeface="Spoqa Han Sans Neo" panose="020B0500000000000000" pitchFamily="34" charset="-128"/>
                <a:ea typeface="Spoqa Han Sans Neo" panose="020B0500000000000000" pitchFamily="34" charset="-128"/>
              </a:rPr>
              <a:t>Data</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의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neighborhood</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의 범위의 정의가 어렵다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en-US" altLang="ko-KR" sz="3600" dirty="0">
                <a:solidFill>
                  <a:srgbClr val="53585F"/>
                </a:solidFill>
                <a:latin typeface="Spoqa Han Sans Neo" panose="020B0500000000000000" pitchFamily="34" charset="-128"/>
                <a:ea typeface="Spoqa Han Sans Neo" panose="020B0500000000000000" pitchFamily="34" charset="-128"/>
              </a:rPr>
              <a:t>(tabular)</a:t>
            </a:r>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marL="571500" indent="-571500">
              <a:lnSpc>
                <a:spcPct val="150000"/>
              </a:lnSpc>
              <a:buFont typeface="Arial" panose="020B0604020202020204" pitchFamily="34" charset="0"/>
              <a:buChar char="•"/>
            </a:pPr>
            <a:r>
              <a:rPr kumimoji="1" lang="en-US" altLang="ko-Kore-KR" sz="3600" dirty="0">
                <a:solidFill>
                  <a:srgbClr val="53585F"/>
                </a:solidFill>
                <a:latin typeface="Spoqa Han Sans Neo" panose="020B0500000000000000" pitchFamily="34" charset="-128"/>
                <a:ea typeface="Spoqa Han Sans Neo" panose="020B0500000000000000" pitchFamily="34" charset="-128"/>
              </a:rPr>
              <a:t>Kernel</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의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hyperparameter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튜닝이 어렵고</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결과가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unstable</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하다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r>
              <a:rPr kumimoji="1" lang="ko-KR" altLang="en-US" sz="3600" dirty="0">
                <a:solidFill>
                  <a:srgbClr val="53585F"/>
                </a:solidFill>
                <a:latin typeface="Spoqa Han Sans Neo" panose="020B0500000000000000" pitchFamily="34" charset="-128"/>
                <a:ea typeface="Spoqa Han Sans Neo" panose="020B0500000000000000" pitchFamily="34" charset="-128"/>
              </a:rPr>
              <a:t>매번 결과가 달라진다</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p>
          <a:p>
            <a:pPr marL="571500" indent="-571500">
              <a:lnSpc>
                <a:spcPct val="150000"/>
              </a:lnSpc>
              <a:buFont typeface="Arial" panose="020B0604020202020204" pitchFamily="34" charset="0"/>
              <a:buChar char="•"/>
            </a:pPr>
            <a:r>
              <a:rPr kumimoji="1" lang="en-US" altLang="ko-Kore-KR" sz="3600" dirty="0">
                <a:solidFill>
                  <a:srgbClr val="53585F"/>
                </a:solidFill>
                <a:latin typeface="Spoqa Han Sans Neo" panose="020B0500000000000000" pitchFamily="34" charset="-128"/>
                <a:ea typeface="Spoqa Han Sans Neo" panose="020B0500000000000000" pitchFamily="34" charset="-128"/>
              </a:rPr>
              <a:t>Feature</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간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correlation</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이 무시되는 경향이 있음</a:t>
            </a:r>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marL="571500" indent="-571500">
              <a:lnSpc>
                <a:spcPct val="150000"/>
              </a:lnSpc>
              <a:buFont typeface="Arial" panose="020B0604020202020204" pitchFamily="34" charset="0"/>
              <a:buChar char="•"/>
            </a:pPr>
            <a:r>
              <a:rPr kumimoji="1" lang="ko-Kore-KR" altLang="en-US" sz="3600" dirty="0">
                <a:solidFill>
                  <a:srgbClr val="53585F"/>
                </a:solidFill>
                <a:latin typeface="Spoqa Han Sans Neo" panose="020B0500000000000000" pitchFamily="34" charset="-128"/>
                <a:ea typeface="Spoqa Han Sans Neo" panose="020B0500000000000000" pitchFamily="34" charset="-128"/>
              </a:rPr>
              <a:t>설명 모델의 복잡성이 미리 정의가 되어야 한다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endParaRPr kumimoji="1" lang="ko-Kore-KR" altLang="en-US" sz="36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019484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ko-KR" altLang="en-US" dirty="0"/>
              <a:t>양자화</a:t>
            </a:r>
            <a:r>
              <a:rPr lang="en-US" altLang="ko-KR" dirty="0"/>
              <a:t>(quantization)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A5ABA724-F83E-8B4B-98B2-2DF808FDD0E4}"/>
              </a:ext>
            </a:extLst>
          </p:cNvPr>
          <p:cNvSpPr txBox="1"/>
          <p:nvPr/>
        </p:nvSpPr>
        <p:spPr>
          <a:xfrm>
            <a:off x="1952278" y="3682193"/>
            <a:ext cx="18247648" cy="8882496"/>
          </a:xfrm>
          <a:prstGeom prst="rect">
            <a:avLst/>
          </a:prstGeom>
          <a:noFill/>
        </p:spPr>
        <p:txBody>
          <a:bodyPr wrap="square">
            <a:spAutoFit/>
          </a:bodyPr>
          <a:lstStyle/>
          <a:p>
            <a:pPr>
              <a:lnSpc>
                <a:spcPct val="150000"/>
              </a:lnSpc>
            </a:pPr>
            <a:r>
              <a:rPr lang="en" altLang="ko-KR" sz="3200" dirty="0">
                <a:solidFill>
                  <a:srgbClr val="53585F"/>
                </a:solidFill>
                <a:latin typeface="Spoqa Han Sans Neo" panose="020B0500000000000000" pitchFamily="34" charset="-128"/>
                <a:ea typeface="Spoqa Han Sans Neo" panose="020B0500000000000000" pitchFamily="34" charset="-128"/>
              </a:rPr>
              <a:t>Post Training </a:t>
            </a:r>
            <a:r>
              <a:rPr lang="ko-KR" altLang="en-US" sz="3200" dirty="0">
                <a:solidFill>
                  <a:srgbClr val="53585F"/>
                </a:solidFill>
                <a:latin typeface="Spoqa Han Sans Neo" panose="020B0500000000000000" pitchFamily="34" charset="-128"/>
                <a:ea typeface="Spoqa Han Sans Neo" panose="020B0500000000000000" pitchFamily="34" charset="-128"/>
              </a:rPr>
              <a:t>된 모델을 </a:t>
            </a:r>
            <a:r>
              <a:rPr lang="en" altLang="ko-KR" sz="3200" dirty="0">
                <a:solidFill>
                  <a:srgbClr val="53585F"/>
                </a:solidFill>
                <a:latin typeface="Spoqa Han Sans Neo" panose="020B0500000000000000" pitchFamily="34" charset="-128"/>
                <a:ea typeface="Spoqa Han Sans Neo" panose="020B0500000000000000" pitchFamily="34" charset="-128"/>
              </a:rPr>
              <a:t>quantization </a:t>
            </a:r>
            <a:r>
              <a:rPr lang="ko-KR" altLang="en-US" sz="3200" dirty="0">
                <a:solidFill>
                  <a:srgbClr val="53585F"/>
                </a:solidFill>
                <a:latin typeface="Spoqa Han Sans Neo" panose="020B0500000000000000" pitchFamily="34" charset="-128"/>
                <a:ea typeface="Spoqa Han Sans Neo" panose="020B0500000000000000" pitchFamily="34" charset="-128"/>
              </a:rPr>
              <a:t>하는 </a:t>
            </a:r>
            <a:r>
              <a:rPr lang="en" altLang="ko-KR" sz="3200" dirty="0">
                <a:solidFill>
                  <a:srgbClr val="53585F"/>
                </a:solidFill>
                <a:latin typeface="Spoqa Han Sans Neo" panose="020B0500000000000000" pitchFamily="34" charset="-128"/>
                <a:ea typeface="Spoqa Han Sans Neo" panose="020B0500000000000000" pitchFamily="34" charset="-128"/>
              </a:rPr>
              <a:t>Post Training Quantization</a:t>
            </a:r>
          </a:p>
          <a:p>
            <a:pPr marL="914342" lvl="1"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Training</a:t>
            </a:r>
            <a:r>
              <a:rPr lang="ko-KR" altLang="en-US" sz="3200" dirty="0">
                <a:solidFill>
                  <a:srgbClr val="53585F"/>
                </a:solidFill>
                <a:latin typeface="Spoqa Han Sans Neo" panose="020B0500000000000000" pitchFamily="34" charset="-128"/>
                <a:ea typeface="Spoqa Han Sans Neo" panose="020B0500000000000000" pitchFamily="34" charset="-128"/>
              </a:rPr>
              <a:t>한 후에 </a:t>
            </a:r>
            <a:r>
              <a:rPr lang="en" altLang="ko-KR" sz="3200" dirty="0">
                <a:solidFill>
                  <a:srgbClr val="53585F"/>
                </a:solidFill>
                <a:latin typeface="Spoqa Han Sans Neo" panose="020B0500000000000000" pitchFamily="34" charset="-128"/>
                <a:ea typeface="Spoqa Han Sans Neo" panose="020B0500000000000000" pitchFamily="34" charset="-128"/>
              </a:rPr>
              <a:t>quantize</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적용하는 기법</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914342" lvl="1" indent="-457200">
              <a:lnSpc>
                <a:spcPct val="150000"/>
              </a:lnSpc>
              <a:buFont typeface="Arial" panose="020B0604020202020204" pitchFamily="34" charset="0"/>
              <a:buChar char="•"/>
            </a:pPr>
            <a:r>
              <a:rPr lang="ko-KR" altLang="en-US" sz="3200" dirty="0" err="1">
                <a:solidFill>
                  <a:srgbClr val="53585F"/>
                </a:solidFill>
                <a:latin typeface="Spoqa Han Sans Neo" panose="020B0500000000000000" pitchFamily="34" charset="-128"/>
                <a:ea typeface="Spoqa Han Sans Neo" panose="020B0500000000000000" pitchFamily="34" charset="-128"/>
              </a:rPr>
              <a:t>파라미터</a:t>
            </a:r>
            <a:r>
              <a:rPr lang="ko-KR" altLang="en-US" sz="3200" dirty="0">
                <a:solidFill>
                  <a:srgbClr val="53585F"/>
                </a:solidFill>
                <a:latin typeface="Spoqa Han Sans Neo" panose="020B0500000000000000" pitchFamily="34" charset="-128"/>
                <a:ea typeface="Spoqa Han Sans Neo" panose="020B0500000000000000" pitchFamily="34" charset="-128"/>
              </a:rPr>
              <a:t> 수가 적을 수록 정확도 하락 폭이 크므로</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en" altLang="ko-KR" sz="3200" dirty="0">
                <a:solidFill>
                  <a:srgbClr val="53585F"/>
                </a:solidFill>
                <a:latin typeface="Spoqa Han Sans Neo" panose="020B0500000000000000" pitchFamily="34" charset="-128"/>
                <a:ea typeface="Spoqa Han Sans Neo" panose="020B0500000000000000" pitchFamily="34" charset="-128"/>
              </a:rPr>
              <a:t>small model </a:t>
            </a:r>
            <a:r>
              <a:rPr lang="ko-KR" altLang="en-US" sz="3200" dirty="0">
                <a:solidFill>
                  <a:srgbClr val="53585F"/>
                </a:solidFill>
                <a:latin typeface="Spoqa Han Sans Neo" panose="020B0500000000000000" pitchFamily="34" charset="-128"/>
                <a:ea typeface="Spoqa Han Sans Neo" panose="020B0500000000000000" pitchFamily="34" charset="-128"/>
              </a:rPr>
              <a:t>에는 부적합하다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914342" lvl="1"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Dynamic Quantization, Static Quantization </a:t>
            </a:r>
            <a:r>
              <a:rPr lang="ko-KR" altLang="en-US" sz="3200" dirty="0">
                <a:solidFill>
                  <a:srgbClr val="53585F"/>
                </a:solidFill>
                <a:latin typeface="Spoqa Han Sans Neo" panose="020B0500000000000000" pitchFamily="34" charset="-128"/>
                <a:ea typeface="Spoqa Han Sans Neo" panose="020B0500000000000000" pitchFamily="34" charset="-128"/>
              </a:rPr>
              <a:t>방법이 속한다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학습 이후에 적용가능하여</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rPr>
              <a:t>ML Engineer</a:t>
            </a:r>
            <a:r>
              <a:rPr lang="ko-KR" altLang="en-US" sz="3200" dirty="0">
                <a:solidFill>
                  <a:srgbClr val="53585F"/>
                </a:solidFill>
                <a:latin typeface="Spoqa Han Sans Neo" panose="020B0500000000000000" pitchFamily="34" charset="-128"/>
                <a:ea typeface="Spoqa Han Sans Neo" panose="020B0500000000000000" pitchFamily="34" charset="-128"/>
              </a:rPr>
              <a:t>가 사후 적용가능</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914342" lvl="1" indent="-457200">
              <a:lnSpc>
                <a:spcPct val="150000"/>
              </a:lnSpc>
              <a:buFont typeface="Arial" panose="020B0604020202020204" pitchFamily="34" charset="0"/>
              <a:buChar char="•"/>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학습을 통한 </a:t>
            </a:r>
            <a:r>
              <a:rPr lang="en" altLang="ko-KR" sz="3200" dirty="0">
                <a:solidFill>
                  <a:srgbClr val="53585F"/>
                </a:solidFill>
                <a:latin typeface="Spoqa Han Sans Neo" panose="020B0500000000000000" pitchFamily="34" charset="-128"/>
                <a:ea typeface="Spoqa Han Sans Neo" panose="020B0500000000000000" pitchFamily="34" charset="-128"/>
              </a:rPr>
              <a:t>quantization</a:t>
            </a:r>
            <a:r>
              <a:rPr lang="ko-KR" altLang="en-US" sz="3200" dirty="0">
                <a:solidFill>
                  <a:srgbClr val="53585F"/>
                </a:solidFill>
                <a:latin typeface="Spoqa Han Sans Neo" panose="020B0500000000000000" pitchFamily="34" charset="-128"/>
                <a:ea typeface="Spoqa Han Sans Neo" panose="020B0500000000000000" pitchFamily="34" charset="-128"/>
              </a:rPr>
              <a:t>을 </a:t>
            </a:r>
            <a:r>
              <a:rPr lang="en" altLang="ko-KR" sz="3200" dirty="0">
                <a:solidFill>
                  <a:srgbClr val="53585F"/>
                </a:solidFill>
                <a:latin typeface="Spoqa Han Sans Neo" panose="020B0500000000000000" pitchFamily="34" charset="-128"/>
                <a:ea typeface="Spoqa Han Sans Neo" panose="020B0500000000000000" pitchFamily="34" charset="-128"/>
              </a:rPr>
              <a:t>simulate </a:t>
            </a:r>
            <a:r>
              <a:rPr lang="ko-KR" altLang="en-US" sz="3200" dirty="0">
                <a:solidFill>
                  <a:srgbClr val="53585F"/>
                </a:solidFill>
                <a:latin typeface="Spoqa Han Sans Neo" panose="020B0500000000000000" pitchFamily="34" charset="-128"/>
                <a:ea typeface="Spoqa Han Sans Neo" panose="020B0500000000000000" pitchFamily="34" charset="-128"/>
              </a:rPr>
              <a:t>하는 </a:t>
            </a:r>
            <a:r>
              <a:rPr lang="en" altLang="ko-KR" sz="3200" dirty="0">
                <a:solidFill>
                  <a:srgbClr val="53585F"/>
                </a:solidFill>
                <a:latin typeface="Spoqa Han Sans Neo" panose="020B0500000000000000" pitchFamily="34" charset="-128"/>
                <a:ea typeface="Spoqa Han Sans Neo" panose="020B0500000000000000" pitchFamily="34" charset="-128"/>
              </a:rPr>
              <a:t>Quantization Aware Training</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모델의 </a:t>
            </a:r>
            <a:r>
              <a:rPr lang="en-US" altLang="ko-KR" sz="3200" dirty="0">
                <a:solidFill>
                  <a:srgbClr val="53585F"/>
                </a:solidFill>
                <a:latin typeface="Spoqa Han Sans Neo" panose="020B0500000000000000" pitchFamily="34" charset="-128"/>
                <a:ea typeface="Spoqa Han Sans Neo" panose="020B0500000000000000" pitchFamily="34" charset="-128"/>
              </a:rPr>
              <a:t>weight</a:t>
            </a:r>
            <a:r>
              <a:rPr lang="ko-KR" altLang="en-US" sz="3200" dirty="0">
                <a:solidFill>
                  <a:srgbClr val="53585F"/>
                </a:solidFill>
                <a:latin typeface="Spoqa Han Sans Neo" panose="020B0500000000000000" pitchFamily="34" charset="-128"/>
                <a:ea typeface="Spoqa Han Sans Neo" panose="020B0500000000000000" pitchFamily="34" charset="-128"/>
              </a:rPr>
              <a:t>와 </a:t>
            </a:r>
            <a:r>
              <a:rPr lang="en-US" altLang="ko-KR" sz="3200" dirty="0">
                <a:solidFill>
                  <a:srgbClr val="53585F"/>
                </a:solidFill>
                <a:latin typeface="Spoqa Han Sans Neo" panose="020B0500000000000000" pitchFamily="34" charset="-128"/>
                <a:ea typeface="Spoqa Han Sans Neo" panose="020B0500000000000000" pitchFamily="34" charset="-128"/>
              </a:rPr>
              <a:t>activation</a:t>
            </a:r>
            <a:r>
              <a:rPr lang="ko-KR" altLang="en-US" sz="3200" dirty="0">
                <a:solidFill>
                  <a:srgbClr val="53585F"/>
                </a:solidFill>
                <a:latin typeface="Spoqa Han Sans Neo" panose="020B0500000000000000" pitchFamily="34" charset="-128"/>
                <a:ea typeface="Spoqa Han Sans Neo" panose="020B0500000000000000" pitchFamily="34" charset="-128"/>
              </a:rPr>
              <a:t>을 </a:t>
            </a:r>
            <a:r>
              <a:rPr lang="en-US" altLang="ko-KR" sz="3200" dirty="0">
                <a:solidFill>
                  <a:srgbClr val="53585F"/>
                </a:solidFill>
                <a:latin typeface="Spoqa Han Sans Neo" panose="020B0500000000000000" pitchFamily="34" charset="-128"/>
                <a:ea typeface="Spoqa Han Sans Neo" panose="020B0500000000000000" pitchFamily="34" charset="-128"/>
              </a:rPr>
              <a:t>training</a:t>
            </a:r>
            <a:r>
              <a:rPr lang="ko-KR" altLang="en-US" sz="3200" dirty="0">
                <a:solidFill>
                  <a:srgbClr val="53585F"/>
                </a:solidFill>
                <a:latin typeface="Spoqa Han Sans Neo" panose="020B0500000000000000" pitchFamily="34" charset="-128"/>
                <a:ea typeface="Spoqa Han Sans Neo" panose="020B0500000000000000" pitchFamily="34" charset="-128"/>
              </a:rPr>
              <a:t> 중에 양자화한다</a:t>
            </a:r>
            <a:r>
              <a:rPr lang="en-US" altLang="ko-KR" sz="3200" dirty="0">
                <a:solidFill>
                  <a:srgbClr val="53585F"/>
                </a:solidFill>
                <a:latin typeface="Spoqa Han Sans Neo" panose="020B0500000000000000" pitchFamily="34" charset="-128"/>
                <a:ea typeface="Spoqa Han Sans Neo" panose="020B0500000000000000" pitchFamily="34" charset="-128"/>
              </a:rPr>
              <a:t>.</a:t>
            </a:r>
            <a:endParaRPr lang="en" altLang="ko-KR" sz="3200" dirty="0">
              <a:solidFill>
                <a:srgbClr val="53585F"/>
              </a:solidFill>
              <a:latin typeface="Spoqa Han Sans Neo" panose="020B0500000000000000" pitchFamily="34" charset="-128"/>
              <a:ea typeface="Spoqa Han Sans Neo" panose="020B0500000000000000" pitchFamily="34" charset="-128"/>
            </a:endParaRPr>
          </a:p>
          <a:p>
            <a:pPr marL="914342" lvl="1" indent="-457200">
              <a:lnSpc>
                <a:spcPct val="150000"/>
              </a:lnSpc>
              <a:buFont typeface="Arial" panose="020B0604020202020204" pitchFamily="34" charset="0"/>
              <a:buChar char="•"/>
            </a:pPr>
            <a:r>
              <a:rPr lang="en" altLang="ko-KR" sz="3200" dirty="0">
                <a:solidFill>
                  <a:srgbClr val="53585F"/>
                </a:solidFill>
                <a:latin typeface="Spoqa Han Sans Neo" panose="020B0500000000000000" pitchFamily="34" charset="-128"/>
                <a:ea typeface="Spoqa Han Sans Neo" panose="020B0500000000000000" pitchFamily="34" charset="-128"/>
              </a:rPr>
              <a:t>Fake quantization module/node</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첨가하여 </a:t>
            </a:r>
            <a:r>
              <a:rPr lang="en" altLang="ko-KR" sz="3200" dirty="0">
                <a:solidFill>
                  <a:srgbClr val="53585F"/>
                </a:solidFill>
                <a:latin typeface="Spoqa Han Sans Neo" panose="020B0500000000000000" pitchFamily="34" charset="-128"/>
                <a:ea typeface="Spoqa Han Sans Neo" panose="020B0500000000000000" pitchFamily="34" charset="-128"/>
              </a:rPr>
              <a:t>quantize</a:t>
            </a:r>
            <a:r>
              <a:rPr lang="ko-KR" altLang="en-US" sz="3200" dirty="0">
                <a:solidFill>
                  <a:srgbClr val="53585F"/>
                </a:solidFill>
                <a:latin typeface="Spoqa Han Sans Neo" panose="020B0500000000000000" pitchFamily="34" charset="-128"/>
                <a:ea typeface="Spoqa Han Sans Neo" panose="020B0500000000000000" pitchFamily="34" charset="-128"/>
              </a:rPr>
              <a:t>되었을 시 어떻게 동작할지 시뮬레이션</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lvl="2">
              <a:lnSpc>
                <a:spcPct val="150000"/>
              </a:lnSpc>
            </a:pP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Clamping(</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데이터 범위 제한</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과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rounding(</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반올림</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수행한다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914342" lvl="1" indent="-457200">
              <a:lnSpc>
                <a:spcPct val="150000"/>
              </a:lnSpc>
              <a:buFont typeface="Arial" panose="020B0604020202020204" pitchFamily="34" charset="0"/>
              <a:buChar char="•"/>
            </a:pPr>
            <a:r>
              <a:rPr lang="en-US" altLang="ko-KR" sz="3200" dirty="0">
                <a:solidFill>
                  <a:srgbClr val="53585F"/>
                </a:solidFill>
                <a:latin typeface="Spoqa Han Sans Neo" panose="020B0500000000000000" pitchFamily="34" charset="-128"/>
                <a:ea typeface="Spoqa Han Sans Neo" panose="020B0500000000000000" pitchFamily="34" charset="-128"/>
              </a:rPr>
              <a:t>Post-training Dynamic /</a:t>
            </a:r>
            <a:r>
              <a:rPr lang="ko-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rPr>
              <a:t>Static quantization</a:t>
            </a:r>
            <a:r>
              <a:rPr lang="ko-KR" altLang="en-US" sz="3200" dirty="0">
                <a:solidFill>
                  <a:srgbClr val="53585F"/>
                </a:solidFill>
                <a:latin typeface="Spoqa Han Sans Neo" panose="020B0500000000000000" pitchFamily="34" charset="-128"/>
                <a:ea typeface="Spoqa Han Sans Neo" panose="020B0500000000000000" pitchFamily="34" charset="-128"/>
              </a:rPr>
              <a:t>보다 높은 </a:t>
            </a:r>
            <a:r>
              <a:rPr lang="en-US" altLang="ko-KR" sz="3200" dirty="0">
                <a:solidFill>
                  <a:srgbClr val="53585F"/>
                </a:solidFill>
                <a:latin typeface="Spoqa Han Sans Neo" panose="020B0500000000000000" pitchFamily="34" charset="-128"/>
                <a:ea typeface="Spoqa Han Sans Neo" panose="020B0500000000000000" pitchFamily="34" charset="-128"/>
              </a:rPr>
              <a:t>accuracy</a:t>
            </a:r>
            <a:r>
              <a:rPr lang="ko-KR" altLang="en-US" sz="3200" dirty="0">
                <a:solidFill>
                  <a:srgbClr val="53585F"/>
                </a:solidFill>
                <a:latin typeface="Spoqa Han Sans Neo" panose="020B0500000000000000" pitchFamily="34" charset="-128"/>
                <a:ea typeface="Spoqa Han Sans Neo" panose="020B0500000000000000" pitchFamily="34" charset="-128"/>
              </a:rPr>
              <a:t> 활용 가능</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학습 중 적용하여야 하기에</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사후 적용이 불가</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보통 연구자가 수행하여야 함</a:t>
            </a:r>
            <a:r>
              <a:rPr lang="en-US" altLang="ko-KR" sz="3200" dirty="0">
                <a:solidFill>
                  <a:srgbClr val="53585F"/>
                </a:solidFill>
                <a:latin typeface="Spoqa Han Sans Neo" panose="020B0500000000000000" pitchFamily="34" charset="-128"/>
                <a:ea typeface="Spoqa Han Sans Neo" panose="020B0500000000000000" pitchFamily="34" charset="-128"/>
              </a:rPr>
              <a:t>.</a:t>
            </a:r>
          </a:p>
        </p:txBody>
      </p:sp>
      <p:pic>
        <p:nvPicPr>
          <p:cNvPr id="2052" name="Picture 4" descr="8-Bit Quantization and TensorFlow Lite: Speeding up mobile inference with  low precision | by Manas Sahni | Heartbeat">
            <a:extLst>
              <a:ext uri="{FF2B5EF4-FFF2-40B4-BE49-F238E27FC236}">
                <a16:creationId xmlns:a16="http://schemas.microsoft.com/office/drawing/2014/main" id="{838E7B49-9D26-FF4F-8E76-D85814656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3927" y="117511"/>
            <a:ext cx="10198842" cy="22218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3C54DE8-30F2-0842-A9CA-3F7964562B73}"/>
              </a:ext>
            </a:extLst>
          </p:cNvPr>
          <p:cNvSpPr txBox="1"/>
          <p:nvPr/>
        </p:nvSpPr>
        <p:spPr>
          <a:xfrm>
            <a:off x="9448184" y="2310346"/>
            <a:ext cx="12194770" cy="646331"/>
          </a:xfrm>
          <a:prstGeom prst="rect">
            <a:avLst/>
          </a:prstGeom>
          <a:noFill/>
        </p:spPr>
        <p:txBody>
          <a:bodyPr wrap="square">
            <a:spAutoFit/>
          </a:bodyPr>
          <a:lstStyle/>
          <a:p>
            <a:r>
              <a:rPr lang="ko-Kore-KR" altLang="en-US" dirty="0">
                <a:solidFill>
                  <a:srgbClr val="53585F"/>
                </a:solidFill>
              </a:rPr>
              <a:t>https://heartbeat.comet.ml/8-bit-quantization-and-tensorflow-lite-speeding-up-mobile-inference-with-low-precision-a882dfcafbbd</a:t>
            </a:r>
          </a:p>
        </p:txBody>
      </p:sp>
    </p:spTree>
    <p:extLst>
      <p:ext uri="{BB962C8B-B14F-4D97-AF65-F5344CB8AC3E}">
        <p14:creationId xmlns:p14="http://schemas.microsoft.com/office/powerpoint/2010/main" val="13459054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SHAP (</a:t>
            </a:r>
            <a:r>
              <a:rPr kumimoji="1" lang="en-US" altLang="ko-Kore-KR" sz="2800" dirty="0" err="1">
                <a:latin typeface="Spoqa Han Sans Neo" panose="020B0500000000000000" pitchFamily="34" charset="-128"/>
                <a:ea typeface="Spoqa Han Sans Neo" panose="020B0500000000000000" pitchFamily="34" charset="-128"/>
              </a:rPr>
              <a:t>SHapley</a:t>
            </a:r>
            <a:r>
              <a:rPr kumimoji="1" lang="en-US" altLang="ko-Kore-KR" sz="2800" dirty="0">
                <a:latin typeface="Spoqa Han Sans Neo" panose="020B0500000000000000" pitchFamily="34" charset="-128"/>
                <a:ea typeface="Spoqa Han Sans Neo" panose="020B0500000000000000" pitchFamily="34" charset="-128"/>
              </a:rPr>
              <a:t> Addictive explanation; 2017)</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551DD9EA-F1CB-BD44-99C0-5BEBE94D7DCC}"/>
              </a:ext>
            </a:extLst>
          </p:cNvPr>
          <p:cNvSpPr txBox="1"/>
          <p:nvPr/>
        </p:nvSpPr>
        <p:spPr>
          <a:xfrm>
            <a:off x="1524000" y="12996000"/>
            <a:ext cx="17910583" cy="584775"/>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Lundberg, Scott M., and </a:t>
            </a:r>
            <a:r>
              <a:rPr lang="en" altLang="ko-Kore-KR" sz="1600" dirty="0" err="1">
                <a:solidFill>
                  <a:srgbClr val="53585F"/>
                </a:solidFill>
                <a:latin typeface="Spoqa Han Sans Neo" panose="020B0500000000000000" pitchFamily="34" charset="-128"/>
                <a:ea typeface="Spoqa Han Sans Neo" panose="020B0500000000000000" pitchFamily="34" charset="-128"/>
              </a:rPr>
              <a:t>Su</a:t>
            </a:r>
            <a:r>
              <a:rPr lang="en" altLang="ko-Kore-KR" sz="1600" dirty="0">
                <a:solidFill>
                  <a:srgbClr val="53585F"/>
                </a:solidFill>
                <a:latin typeface="Spoqa Han Sans Neo" panose="020B0500000000000000" pitchFamily="34" charset="-128"/>
                <a:ea typeface="Spoqa Han Sans Neo" panose="020B0500000000000000" pitchFamily="34" charset="-128"/>
              </a:rPr>
              <a:t>-In Lee. "A unified approach to interpreting model predictions." Proceedings of the 31st international conference on neural information processing systems. 2017.</a:t>
            </a:r>
            <a:endParaRPr lang="en" altLang="ko-Kore-KR" sz="1600" dirty="0">
              <a:solidFill>
                <a:srgbClr val="53585F"/>
              </a:solidFill>
              <a:effectLst/>
              <a:latin typeface="Spoqa Han Sans Neo" panose="020B0500000000000000" pitchFamily="34" charset="-128"/>
              <a:ea typeface="Spoqa Han Sans Neo" panose="020B0500000000000000" pitchFamily="34" charset="-128"/>
            </a:endParaRPr>
          </a:p>
          <a:p>
            <a:pPr algn="ctr"/>
            <a:r>
              <a:rPr lang="en" altLang="ko-Kore-KR" sz="1600" dirty="0">
                <a:solidFill>
                  <a:srgbClr val="53585F"/>
                </a:solidFill>
                <a:latin typeface="Spoqa Han Sans Neo" panose="020B0500000000000000" pitchFamily="34" charset="-128"/>
                <a:ea typeface="Spoqa Han Sans Neo" panose="020B0500000000000000" pitchFamily="34" charset="-128"/>
              </a:rPr>
              <a:t>https://</a:t>
            </a:r>
            <a:r>
              <a:rPr lang="en" altLang="ko-Kore-KR" sz="1600" dirty="0" err="1">
                <a:solidFill>
                  <a:srgbClr val="53585F"/>
                </a:solidFill>
                <a:latin typeface="Spoqa Han Sans Neo" panose="020B0500000000000000" pitchFamily="34" charset="-128"/>
                <a:ea typeface="Spoqa Han Sans Neo" panose="020B0500000000000000" pitchFamily="34" charset="-128"/>
              </a:rPr>
              <a:t>christophm.github.io</a:t>
            </a:r>
            <a:r>
              <a:rPr lang="en" altLang="ko-Kore-KR" sz="1600" dirty="0">
                <a:solidFill>
                  <a:srgbClr val="53585F"/>
                </a:solidFill>
                <a:latin typeface="Spoqa Han Sans Neo" panose="020B0500000000000000" pitchFamily="34" charset="-128"/>
                <a:ea typeface="Spoqa Han Sans Neo" panose="020B0500000000000000" pitchFamily="34" charset="-128"/>
              </a:rPr>
              <a:t>/interpretable-ml-book/</a:t>
            </a:r>
            <a:r>
              <a:rPr lang="en" altLang="ko-Kore-KR" sz="1600" dirty="0" err="1">
                <a:solidFill>
                  <a:srgbClr val="53585F"/>
                </a:solidFill>
                <a:latin typeface="Spoqa Han Sans Neo" panose="020B0500000000000000" pitchFamily="34" charset="-128"/>
                <a:ea typeface="Spoqa Han Sans Neo" panose="020B0500000000000000" pitchFamily="34" charset="-128"/>
              </a:rPr>
              <a:t>shapley.html</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p:pic>
        <p:nvPicPr>
          <p:cNvPr id="43010" name="Picture 2" descr="The predicted price for a 50 $m^2$ 2nd floor apartment with a nearby park and cat ban is €300,000. Our goal is to explain how each of these feature values contributed to the prediction.">
            <a:extLst>
              <a:ext uri="{FF2B5EF4-FFF2-40B4-BE49-F238E27FC236}">
                <a16:creationId xmlns:a16="http://schemas.microsoft.com/office/drawing/2014/main" id="{4F68E255-2C3F-7644-976D-1F37ACE91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7322" y="3022926"/>
            <a:ext cx="14846300" cy="61214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E64409E-634E-164C-B113-220A58E4FD51}"/>
              </a:ext>
            </a:extLst>
          </p:cNvPr>
          <p:cNvSpPr txBox="1"/>
          <p:nvPr/>
        </p:nvSpPr>
        <p:spPr>
          <a:xfrm>
            <a:off x="7070253" y="8668269"/>
            <a:ext cx="6720438" cy="369332"/>
          </a:xfrm>
          <a:prstGeom prst="rect">
            <a:avLst/>
          </a:prstGeom>
          <a:noFill/>
        </p:spPr>
        <p:txBody>
          <a:bodyPr wrap="square">
            <a:spAutoFit/>
          </a:bodyPr>
          <a:lstStyle/>
          <a:p>
            <a:r>
              <a:rPr lang="ko-Kore-KR" altLang="en-US" dirty="0">
                <a:solidFill>
                  <a:srgbClr val="53585F"/>
                </a:solidFill>
              </a:rPr>
              <a:t>https://christophm.github.io/interpretable-ml-book/shapley.html</a:t>
            </a:r>
          </a:p>
        </p:txBody>
      </p:sp>
      <p:sp>
        <p:nvSpPr>
          <p:cNvPr id="17" name="TextBox 16">
            <a:extLst>
              <a:ext uri="{FF2B5EF4-FFF2-40B4-BE49-F238E27FC236}">
                <a16:creationId xmlns:a16="http://schemas.microsoft.com/office/drawing/2014/main" id="{4C8E53C0-0376-9743-B9E9-FC7C8B76638C}"/>
              </a:ext>
            </a:extLst>
          </p:cNvPr>
          <p:cNvSpPr txBox="1"/>
          <p:nvPr/>
        </p:nvSpPr>
        <p:spPr>
          <a:xfrm>
            <a:off x="2814683" y="9660511"/>
            <a:ext cx="14846300" cy="1966757"/>
          </a:xfrm>
          <a:prstGeom prst="rect">
            <a:avLst/>
          </a:prstGeom>
          <a:noFill/>
        </p:spPr>
        <p:txBody>
          <a:bodyPr wrap="square">
            <a:spAutoFit/>
          </a:bodyPr>
          <a:lstStyle/>
          <a:p>
            <a:pPr algn="l">
              <a:lnSpc>
                <a:spcPct val="150000"/>
              </a:lnSpc>
            </a:pPr>
            <a:r>
              <a:rPr lang="ko-KR" altLang="en-US" sz="2800" dirty="0">
                <a:solidFill>
                  <a:srgbClr val="53585F"/>
                </a:solidFill>
                <a:effectLst/>
                <a:latin typeface="Spoqa Han Sans Neo" panose="020B0500000000000000" pitchFamily="34" charset="-128"/>
                <a:ea typeface="Spoqa Han Sans Neo" panose="020B0500000000000000" pitchFamily="34" charset="-128"/>
              </a:rPr>
              <a:t>어떤 집 하나가 유난히 가격이 낮</a:t>
            </a:r>
            <a:r>
              <a:rPr lang="ko-KR" altLang="en-US" sz="2800" dirty="0">
                <a:solidFill>
                  <a:srgbClr val="53585F"/>
                </a:solidFill>
                <a:latin typeface="Spoqa Han Sans Neo" panose="020B0500000000000000" pitchFamily="34" charset="-128"/>
                <a:ea typeface="Spoqa Han Sans Neo" panose="020B0500000000000000" pitchFamily="34" charset="-128"/>
              </a:rPr>
              <a:t>는데</a:t>
            </a:r>
            <a:r>
              <a:rPr lang="en-US" altLang="ko-KR" sz="2800" dirty="0">
                <a:solidFill>
                  <a:srgbClr val="53585F"/>
                </a:solidFill>
                <a:effectLst/>
                <a:latin typeface="Spoqa Han Sans Neo" panose="020B0500000000000000" pitchFamily="34" charset="-128"/>
                <a:ea typeface="Spoqa Han Sans Neo" panose="020B0500000000000000" pitchFamily="34" charset="-128"/>
              </a:rPr>
              <a:t>, </a:t>
            </a:r>
            <a:r>
              <a:rPr lang="ko-KR" altLang="en-US" sz="2800" dirty="0">
                <a:solidFill>
                  <a:srgbClr val="53585F"/>
                </a:solidFill>
                <a:effectLst/>
                <a:latin typeface="Spoqa Han Sans Neo" panose="020B0500000000000000" pitchFamily="34" charset="-128"/>
                <a:ea typeface="Spoqa Han Sans Neo" panose="020B0500000000000000" pitchFamily="34" charset="-128"/>
              </a:rPr>
              <a:t>그 집이 숲 속에 있기 때문인지</a:t>
            </a:r>
            <a:r>
              <a:rPr lang="en-US" altLang="ko-KR" sz="2800" dirty="0">
                <a:solidFill>
                  <a:srgbClr val="53585F"/>
                </a:solidFill>
                <a:effectLst/>
                <a:latin typeface="Spoqa Han Sans Neo" panose="020B0500000000000000" pitchFamily="34" charset="-128"/>
                <a:ea typeface="Spoqa Han Sans Neo" panose="020B0500000000000000" pitchFamily="34" charset="-128"/>
              </a:rPr>
              <a:t>, </a:t>
            </a:r>
            <a:r>
              <a:rPr lang="ko-KR" altLang="en-US" sz="2800" dirty="0">
                <a:solidFill>
                  <a:srgbClr val="53585F"/>
                </a:solidFill>
                <a:effectLst/>
                <a:latin typeface="Spoqa Han Sans Neo" panose="020B0500000000000000" pitchFamily="34" charset="-128"/>
                <a:ea typeface="Spoqa Han Sans Neo" panose="020B0500000000000000" pitchFamily="34" charset="-128"/>
              </a:rPr>
              <a:t>평수가 작기 때문인지</a:t>
            </a:r>
            <a:r>
              <a:rPr lang="en-US" altLang="ko-KR" sz="2800" dirty="0">
                <a:solidFill>
                  <a:srgbClr val="53585F"/>
                </a:solidFill>
                <a:effectLst/>
                <a:latin typeface="Spoqa Han Sans Neo" panose="020B0500000000000000" pitchFamily="34" charset="-128"/>
                <a:ea typeface="Spoqa Han Sans Neo" panose="020B0500000000000000" pitchFamily="34" charset="-128"/>
              </a:rPr>
              <a:t>, </a:t>
            </a:r>
            <a:r>
              <a:rPr lang="ko-KR" altLang="en-US" sz="2800" dirty="0">
                <a:solidFill>
                  <a:srgbClr val="53585F"/>
                </a:solidFill>
                <a:effectLst/>
                <a:latin typeface="Spoqa Han Sans Neo" panose="020B0500000000000000" pitchFamily="34" charset="-128"/>
                <a:ea typeface="Spoqa Han Sans Neo" panose="020B0500000000000000" pitchFamily="34" charset="-128"/>
              </a:rPr>
              <a:t>혹은 평수가 작아 고양이를 기를 수 없어서 그렇기 때문인지 정확한 이유를 알 수 없습니다</a:t>
            </a:r>
            <a:r>
              <a:rPr lang="en-US" altLang="ko-KR" sz="2800" dirty="0">
                <a:solidFill>
                  <a:srgbClr val="53585F"/>
                </a:solidFill>
                <a:effectLst/>
                <a:latin typeface="Spoqa Han Sans Neo" panose="020B0500000000000000" pitchFamily="34" charset="-128"/>
                <a:ea typeface="Spoqa Han Sans Neo" panose="020B0500000000000000" pitchFamily="34" charset="-128"/>
              </a:rPr>
              <a:t>.</a:t>
            </a:r>
          </a:p>
          <a:p>
            <a:pPr algn="l">
              <a:lnSpc>
                <a:spcPct val="150000"/>
              </a:lnSpc>
            </a:pPr>
            <a:r>
              <a:rPr lang="ko-KR" altLang="en-US" sz="2800" dirty="0">
                <a:solidFill>
                  <a:srgbClr val="53585F"/>
                </a:solidFill>
                <a:effectLst/>
                <a:latin typeface="Spoqa Han Sans Neo" panose="020B0500000000000000" pitchFamily="34" charset="-128"/>
                <a:ea typeface="Spoqa Han Sans Neo" panose="020B0500000000000000" pitchFamily="34" charset="-128"/>
              </a:rPr>
              <a:t>결과만 보고 해석하지 않고</a:t>
            </a:r>
            <a:r>
              <a:rPr lang="en-US" altLang="ko-KR" sz="2800" dirty="0">
                <a:solidFill>
                  <a:srgbClr val="53585F"/>
                </a:solidFill>
                <a:effectLst/>
                <a:latin typeface="Spoqa Han Sans Neo" panose="020B0500000000000000" pitchFamily="34" charset="-128"/>
                <a:ea typeface="Spoqa Han Sans Neo" panose="020B0500000000000000" pitchFamily="34" charset="-128"/>
              </a:rPr>
              <a:t>, </a:t>
            </a:r>
            <a:r>
              <a:rPr lang="ko-KR" altLang="en-US" sz="2800" dirty="0">
                <a:solidFill>
                  <a:srgbClr val="53585F"/>
                </a:solidFill>
                <a:effectLst/>
                <a:latin typeface="Spoqa Han Sans Neo" panose="020B0500000000000000" pitchFamily="34" charset="-128"/>
                <a:ea typeface="Spoqa Han Sans Neo" panose="020B0500000000000000" pitchFamily="34" charset="-128"/>
              </a:rPr>
              <a:t>각 요소들이 결과값에 얼마나 영향을 미치는 지에 파악할 수 있을까</a:t>
            </a:r>
            <a:r>
              <a:rPr lang="en-US" altLang="ko-KR" sz="2800" dirty="0">
                <a:solidFill>
                  <a:srgbClr val="53585F"/>
                </a:solidFill>
                <a:effectLst/>
                <a:latin typeface="Spoqa Han Sans Neo" panose="020B0500000000000000" pitchFamily="34" charset="-128"/>
                <a:ea typeface="Spoqa Han Sans Neo" panose="020B0500000000000000" pitchFamily="34" charset="-128"/>
              </a:rPr>
              <a:t>?</a:t>
            </a:r>
          </a:p>
        </p:txBody>
      </p:sp>
    </p:spTree>
    <p:extLst>
      <p:ext uri="{BB962C8B-B14F-4D97-AF65-F5344CB8AC3E}">
        <p14:creationId xmlns:p14="http://schemas.microsoft.com/office/powerpoint/2010/main" val="1568460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SHAP (</a:t>
            </a:r>
            <a:r>
              <a:rPr kumimoji="1" lang="en-US" altLang="ko-Kore-KR" sz="2800" dirty="0" err="1">
                <a:latin typeface="Spoqa Han Sans Neo" panose="020B0500000000000000" pitchFamily="34" charset="-128"/>
                <a:ea typeface="Spoqa Han Sans Neo" panose="020B0500000000000000" pitchFamily="34" charset="-128"/>
              </a:rPr>
              <a:t>SHapley</a:t>
            </a:r>
            <a:r>
              <a:rPr kumimoji="1" lang="en-US" altLang="ko-Kore-KR" sz="2800" dirty="0">
                <a:latin typeface="Spoqa Han Sans Neo" panose="020B0500000000000000" pitchFamily="34" charset="-128"/>
                <a:ea typeface="Spoqa Han Sans Neo" panose="020B0500000000000000" pitchFamily="34" charset="-128"/>
              </a:rPr>
              <a:t> Addictive explanation; 2017)</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7" name="TextBox 16">
            <a:extLst>
              <a:ext uri="{FF2B5EF4-FFF2-40B4-BE49-F238E27FC236}">
                <a16:creationId xmlns:a16="http://schemas.microsoft.com/office/drawing/2014/main" id="{4C8E53C0-0376-9743-B9E9-FC7C8B76638C}"/>
              </a:ext>
            </a:extLst>
          </p:cNvPr>
          <p:cNvSpPr txBox="1"/>
          <p:nvPr/>
        </p:nvSpPr>
        <p:spPr>
          <a:xfrm>
            <a:off x="1982128" y="3524652"/>
            <a:ext cx="16041726" cy="4995342"/>
          </a:xfrm>
          <a:prstGeom prst="rect">
            <a:avLst/>
          </a:prstGeom>
          <a:noFill/>
        </p:spPr>
        <p:txBody>
          <a:bodyPr wrap="square">
            <a:spAutoFit/>
          </a:bodyPr>
          <a:lstStyle/>
          <a:p>
            <a:pPr algn="l">
              <a:lnSpc>
                <a:spcPct val="150000"/>
              </a:lnSpc>
            </a:pPr>
            <a:r>
              <a:rPr lang="en-US" altLang="ko-KR" sz="3600" dirty="0">
                <a:solidFill>
                  <a:srgbClr val="53585F"/>
                </a:solidFill>
                <a:latin typeface="Spoqa Han Sans Neo" panose="020B0500000000000000" pitchFamily="34" charset="-128"/>
                <a:ea typeface="Spoqa Han Sans Neo" panose="020B0500000000000000" pitchFamily="34" charset="-128"/>
              </a:rPr>
              <a:t>LIME</a:t>
            </a:r>
            <a:r>
              <a:rPr lang="ko-KR" altLang="en-US" sz="3600" dirty="0">
                <a:solidFill>
                  <a:srgbClr val="53585F"/>
                </a:solidFill>
                <a:latin typeface="Spoqa Han Sans Neo" panose="020B0500000000000000" pitchFamily="34" charset="-128"/>
                <a:ea typeface="Spoqa Han Sans Neo" panose="020B0500000000000000" pitchFamily="34" charset="-128"/>
              </a:rPr>
              <a:t>은</a:t>
            </a:r>
            <a:r>
              <a:rPr lang="en-US" altLang="ko-KR" sz="3600" dirty="0">
                <a:solidFill>
                  <a:srgbClr val="53585F"/>
                </a:solidFill>
                <a:latin typeface="Spoqa Han Sans Neo" panose="020B0500000000000000" pitchFamily="34" charset="-128"/>
                <a:ea typeface="Spoqa Han Sans Neo" panose="020B0500000000000000" pitchFamily="34" charset="-128"/>
              </a:rPr>
              <a:t>? </a:t>
            </a:r>
          </a:p>
          <a:p>
            <a:pPr algn="l">
              <a:lnSpc>
                <a:spcPct val="150000"/>
              </a:lnSpc>
            </a:pPr>
            <a:endParaRPr lang="en-US" altLang="ko-KR" sz="3600" dirty="0">
              <a:solidFill>
                <a:srgbClr val="53585F"/>
              </a:solidFill>
              <a:effectLst/>
              <a:latin typeface="Spoqa Han Sans Neo" panose="020B0500000000000000" pitchFamily="34" charset="-128"/>
              <a:ea typeface="Spoqa Han Sans Neo" panose="020B0500000000000000" pitchFamily="34" charset="-128"/>
            </a:endParaRPr>
          </a:p>
          <a:p>
            <a:pPr marL="457200" indent="-457200" algn="l">
              <a:lnSpc>
                <a:spcPct val="150000"/>
              </a:lnSpc>
              <a:buFont typeface="Arial" panose="020B0604020202020204" pitchFamily="34" charset="0"/>
              <a:buChar char="•"/>
            </a:pPr>
            <a:r>
              <a:rPr lang="en-US" altLang="ko-KR" sz="3600" dirty="0">
                <a:solidFill>
                  <a:srgbClr val="53585F"/>
                </a:solidFill>
                <a:latin typeface="Spoqa Han Sans Neo" panose="020B0500000000000000" pitchFamily="34" charset="-128"/>
                <a:ea typeface="Spoqa Han Sans Neo" panose="020B0500000000000000" pitchFamily="34" charset="-128"/>
              </a:rPr>
              <a:t>Local</a:t>
            </a:r>
            <a:r>
              <a:rPr lang="ko-KR" altLang="en-US" sz="3600" dirty="0">
                <a:solidFill>
                  <a:srgbClr val="53585F"/>
                </a:solidFill>
                <a:latin typeface="Spoqa Han Sans Neo" panose="020B0500000000000000" pitchFamily="34" charset="-128"/>
                <a:ea typeface="Spoqa Han Sans Neo" panose="020B0500000000000000" pitchFamily="34" charset="-128"/>
              </a:rPr>
              <a:t>이다</a:t>
            </a:r>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Single prediction explanation</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에 보다 적합</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457200" indent="-457200" algn="l">
              <a:lnSpc>
                <a:spcPct val="150000"/>
              </a:lnSpc>
              <a:buFont typeface="Arial" panose="020B0604020202020204" pitchFamily="34" charset="0"/>
              <a:buChar char="•"/>
            </a:pPr>
            <a:r>
              <a:rPr lang="en-US" altLang="ko-KR" sz="3600" dirty="0">
                <a:solidFill>
                  <a:srgbClr val="53585F"/>
                </a:solidFill>
                <a:latin typeface="Spoqa Han Sans Neo" panose="020B0500000000000000" pitchFamily="34" charset="-128"/>
                <a:ea typeface="Spoqa Han Sans Neo" panose="020B0500000000000000" pitchFamily="34" charset="-128"/>
              </a:rPr>
              <a:t>Visualization</a:t>
            </a:r>
            <a:r>
              <a:rPr lang="ko-KR" altLang="en-US" sz="3600" dirty="0">
                <a:solidFill>
                  <a:srgbClr val="53585F"/>
                </a:solidFill>
                <a:latin typeface="Spoqa Han Sans Neo" panose="020B0500000000000000" pitchFamily="34" charset="-128"/>
                <a:ea typeface="Spoqa Han Sans Neo" panose="020B0500000000000000" pitchFamily="34" charset="-128"/>
              </a:rPr>
              <a:t>로 결과 해석이 다소 어렵다</a:t>
            </a:r>
            <a:r>
              <a:rPr lang="en-US" altLang="ko-KR" sz="3600" dirty="0">
                <a:solidFill>
                  <a:srgbClr val="53585F"/>
                </a:solidFill>
                <a:latin typeface="Spoqa Han Sans Neo" panose="020B0500000000000000" pitchFamily="34" charset="-128"/>
                <a:ea typeface="Spoqa Han Sans Neo" panose="020B0500000000000000" pitchFamily="34" charset="-128"/>
              </a:rPr>
              <a:t>.</a:t>
            </a:r>
          </a:p>
          <a:p>
            <a:pPr marL="457200" indent="-457200" algn="l">
              <a:lnSpc>
                <a:spcPct val="150000"/>
              </a:lnSpc>
              <a:buFont typeface="Arial" panose="020B0604020202020204" pitchFamily="34" charset="0"/>
              <a:buChar char="•"/>
            </a:pPr>
            <a:endParaRPr lang="en-US" altLang="ko-KR" sz="3600" dirty="0">
              <a:solidFill>
                <a:srgbClr val="53585F"/>
              </a:solidFill>
              <a:effectLst/>
              <a:latin typeface="Spoqa Han Sans Neo" panose="020B0500000000000000" pitchFamily="34" charset="-128"/>
              <a:ea typeface="Spoqa Han Sans Neo" panose="020B0500000000000000" pitchFamily="34" charset="-128"/>
            </a:endParaRPr>
          </a:p>
          <a:p>
            <a:pPr marL="457200" indent="-457200" algn="l">
              <a:lnSpc>
                <a:spcPct val="150000"/>
              </a:lnSpc>
              <a:buFont typeface="Arial" panose="020B0604020202020204" pitchFamily="34" charset="0"/>
              <a:buChar char="•"/>
            </a:pPr>
            <a:endParaRPr lang="en-US" altLang="ko-KR" sz="3600" dirty="0">
              <a:solidFill>
                <a:srgbClr val="53585F"/>
              </a:solidFill>
              <a:latin typeface="Spoqa Han Sans Neo" panose="020B0500000000000000" pitchFamily="34" charset="-128"/>
              <a:ea typeface="Spoqa Han Sans Neo" panose="020B0500000000000000" pitchFamily="34" charset="-128"/>
            </a:endParaRPr>
          </a:p>
        </p:txBody>
      </p:sp>
      <p:pic>
        <p:nvPicPr>
          <p:cNvPr id="45058" name="Picture 2">
            <a:extLst>
              <a:ext uri="{FF2B5EF4-FFF2-40B4-BE49-F238E27FC236}">
                <a16:creationId xmlns:a16="http://schemas.microsoft.com/office/drawing/2014/main" id="{B2BAC8D5-30C3-DB45-A408-4897C6A35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5269" y="2995212"/>
            <a:ext cx="9656799" cy="55803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E64409E-634E-164C-B113-220A58E4FD51}"/>
              </a:ext>
            </a:extLst>
          </p:cNvPr>
          <p:cNvSpPr txBox="1"/>
          <p:nvPr/>
        </p:nvSpPr>
        <p:spPr>
          <a:xfrm>
            <a:off x="14105175" y="8225675"/>
            <a:ext cx="6720438" cy="369332"/>
          </a:xfrm>
          <a:prstGeom prst="rect">
            <a:avLst/>
          </a:prstGeom>
          <a:noFill/>
        </p:spPr>
        <p:txBody>
          <a:bodyPr wrap="square">
            <a:spAutoFit/>
          </a:bodyPr>
          <a:lstStyle/>
          <a:p>
            <a:r>
              <a:rPr lang="ko-Kore-KR" altLang="en-US" dirty="0">
                <a:solidFill>
                  <a:srgbClr val="53585F"/>
                </a:solidFill>
              </a:rPr>
              <a:t>https://christophm.github.io/interpretable-ml-book/shapley.html</a:t>
            </a:r>
          </a:p>
        </p:txBody>
      </p:sp>
      <p:sp>
        <p:nvSpPr>
          <p:cNvPr id="18" name="TextBox 17">
            <a:extLst>
              <a:ext uri="{FF2B5EF4-FFF2-40B4-BE49-F238E27FC236}">
                <a16:creationId xmlns:a16="http://schemas.microsoft.com/office/drawing/2014/main" id="{659B572D-DC0D-7D43-942A-267AFA054C88}"/>
              </a:ext>
            </a:extLst>
          </p:cNvPr>
          <p:cNvSpPr txBox="1"/>
          <p:nvPr/>
        </p:nvSpPr>
        <p:spPr>
          <a:xfrm>
            <a:off x="1524000" y="12996000"/>
            <a:ext cx="17910583" cy="584775"/>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Lundberg, Scott M., and </a:t>
            </a:r>
            <a:r>
              <a:rPr lang="en" altLang="ko-Kore-KR" sz="1600" dirty="0" err="1">
                <a:solidFill>
                  <a:srgbClr val="53585F"/>
                </a:solidFill>
                <a:latin typeface="Spoqa Han Sans Neo" panose="020B0500000000000000" pitchFamily="34" charset="-128"/>
                <a:ea typeface="Spoqa Han Sans Neo" panose="020B0500000000000000" pitchFamily="34" charset="-128"/>
              </a:rPr>
              <a:t>Su</a:t>
            </a:r>
            <a:r>
              <a:rPr lang="en" altLang="ko-Kore-KR" sz="1600" dirty="0">
                <a:solidFill>
                  <a:srgbClr val="53585F"/>
                </a:solidFill>
                <a:latin typeface="Spoqa Han Sans Neo" panose="020B0500000000000000" pitchFamily="34" charset="-128"/>
                <a:ea typeface="Spoqa Han Sans Neo" panose="020B0500000000000000" pitchFamily="34" charset="-128"/>
              </a:rPr>
              <a:t>-In Lee. "A unified approach to interpreting model predictions." Proceedings of the 31st international conference on neural information processing systems. 2017.</a:t>
            </a:r>
            <a:endParaRPr lang="en" altLang="ko-Kore-KR" sz="1600" dirty="0">
              <a:solidFill>
                <a:srgbClr val="53585F"/>
              </a:solidFill>
              <a:effectLst/>
              <a:latin typeface="Spoqa Han Sans Neo" panose="020B0500000000000000" pitchFamily="34" charset="-128"/>
              <a:ea typeface="Spoqa Han Sans Neo" panose="020B0500000000000000" pitchFamily="34" charset="-128"/>
            </a:endParaRPr>
          </a:p>
          <a:p>
            <a:pPr algn="ctr"/>
            <a:r>
              <a:rPr lang="en" altLang="ko-Kore-KR" sz="1600" dirty="0">
                <a:solidFill>
                  <a:srgbClr val="53585F"/>
                </a:solidFill>
                <a:latin typeface="Spoqa Han Sans Neo" panose="020B0500000000000000" pitchFamily="34" charset="-128"/>
                <a:ea typeface="Spoqa Han Sans Neo" panose="020B0500000000000000" pitchFamily="34" charset="-128"/>
              </a:rPr>
              <a:t>https://</a:t>
            </a:r>
            <a:r>
              <a:rPr lang="en" altLang="ko-Kore-KR" sz="1600" dirty="0" err="1">
                <a:solidFill>
                  <a:srgbClr val="53585F"/>
                </a:solidFill>
                <a:latin typeface="Spoqa Han Sans Neo" panose="020B0500000000000000" pitchFamily="34" charset="-128"/>
                <a:ea typeface="Spoqa Han Sans Neo" panose="020B0500000000000000" pitchFamily="34" charset="-128"/>
              </a:rPr>
              <a:t>christophm.github.io</a:t>
            </a:r>
            <a:r>
              <a:rPr lang="en" altLang="ko-Kore-KR" sz="1600" dirty="0">
                <a:solidFill>
                  <a:srgbClr val="53585F"/>
                </a:solidFill>
                <a:latin typeface="Spoqa Han Sans Neo" panose="020B0500000000000000" pitchFamily="34" charset="-128"/>
                <a:ea typeface="Spoqa Han Sans Neo" panose="020B0500000000000000" pitchFamily="34" charset="-128"/>
              </a:rPr>
              <a:t>/interpretable-ml-book/</a:t>
            </a:r>
            <a:r>
              <a:rPr lang="en" altLang="ko-Kore-KR" sz="1600" dirty="0" err="1">
                <a:solidFill>
                  <a:srgbClr val="53585F"/>
                </a:solidFill>
                <a:latin typeface="Spoqa Han Sans Neo" panose="020B0500000000000000" pitchFamily="34" charset="-128"/>
                <a:ea typeface="Spoqa Han Sans Neo" panose="020B0500000000000000" pitchFamily="34" charset="-128"/>
              </a:rPr>
              <a:t>shapley.html</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3657163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SHAP (</a:t>
            </a:r>
            <a:r>
              <a:rPr kumimoji="1" lang="en-US" altLang="ko-Kore-KR" sz="2800" dirty="0" err="1">
                <a:latin typeface="Spoqa Han Sans Neo" panose="020B0500000000000000" pitchFamily="34" charset="-128"/>
                <a:ea typeface="Spoqa Han Sans Neo" panose="020B0500000000000000" pitchFamily="34" charset="-128"/>
              </a:rPr>
              <a:t>SHapley</a:t>
            </a:r>
            <a:r>
              <a:rPr kumimoji="1" lang="en-US" altLang="ko-Kore-KR" sz="2800" dirty="0">
                <a:latin typeface="Spoqa Han Sans Neo" panose="020B0500000000000000" pitchFamily="34" charset="-128"/>
                <a:ea typeface="Spoqa Han Sans Neo" panose="020B0500000000000000" pitchFamily="34" charset="-128"/>
              </a:rPr>
              <a:t> Addictive explanation; 2017)</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C8E53C0-0376-9743-B9E9-FC7C8B76638C}"/>
                  </a:ext>
                </a:extLst>
              </p:cNvPr>
              <p:cNvSpPr txBox="1"/>
              <p:nvPr/>
            </p:nvSpPr>
            <p:spPr>
              <a:xfrm>
                <a:off x="1982128" y="3524652"/>
                <a:ext cx="18160798" cy="8915967"/>
              </a:xfrm>
              <a:prstGeom prst="rect">
                <a:avLst/>
              </a:prstGeom>
              <a:noFill/>
            </p:spPr>
            <p:txBody>
              <a:bodyPr wrap="square">
                <a:spAutoFit/>
              </a:bodyPr>
              <a:lstStyle/>
              <a:p>
                <a:pPr>
                  <a:lnSpc>
                    <a:spcPct val="150000"/>
                  </a:lnSpc>
                </a:pPr>
                <a:r>
                  <a:rPr lang="ko-KR" altLang="en-US" sz="3600" dirty="0">
                    <a:solidFill>
                      <a:srgbClr val="53585F"/>
                    </a:solidFill>
                    <a:latin typeface="Spoqa Han Sans Neo" panose="020B0500000000000000" pitchFamily="34" charset="-128"/>
                    <a:ea typeface="Spoqa Han Sans Neo" panose="020B0500000000000000" pitchFamily="34" charset="-128"/>
                  </a:rPr>
                  <a:t>하나의 특성에 대한 중요도</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571500" indent="-571500">
                  <a:lnSpc>
                    <a:spcPct val="150000"/>
                  </a:lnSpc>
                  <a:buFont typeface="Wingdings" pitchFamily="2" charset="2"/>
                  <a:buChar char="è"/>
                </a:pPr>
                <a:r>
                  <a:rPr lang="ko-KR" altLang="en-US" sz="3600" dirty="0">
                    <a:solidFill>
                      <a:srgbClr val="53585F"/>
                    </a:solidFill>
                    <a:latin typeface="Spoqa Han Sans Neo" panose="020B0500000000000000" pitchFamily="34" charset="-128"/>
                    <a:ea typeface="Spoqa Han Sans Neo" panose="020B0500000000000000" pitchFamily="34" charset="-128"/>
                  </a:rPr>
                  <a:t>여러 특성들의 조합을 구성하고</a:t>
                </a:r>
                <a:r>
                  <a:rPr lang="en-US" altLang="ko-KR" sz="3600" dirty="0">
                    <a:solidFill>
                      <a:srgbClr val="53585F"/>
                    </a:solidFill>
                    <a:latin typeface="Spoqa Han Sans Neo" panose="020B0500000000000000" pitchFamily="34" charset="-128"/>
                    <a:ea typeface="Spoqa Han Sans Neo" panose="020B0500000000000000" pitchFamily="34" charset="-128"/>
                  </a:rPr>
                  <a:t>,</a:t>
                </a:r>
                <a:r>
                  <a:rPr lang="ko-KR" altLang="en-US" sz="3600" dirty="0">
                    <a:solidFill>
                      <a:srgbClr val="53585F"/>
                    </a:solidFill>
                    <a:latin typeface="Spoqa Han Sans Neo" panose="020B0500000000000000" pitchFamily="34" charset="-128"/>
                    <a:ea typeface="Spoqa Han Sans Neo" panose="020B0500000000000000" pitchFamily="34" charset="-128"/>
                  </a:rPr>
                  <a:t> 해당 특성의 유무에 따른 평균적인 변화를 통해 값을</a:t>
                </a:r>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ko-KR" altLang="en-US" sz="3600" dirty="0">
                    <a:solidFill>
                      <a:srgbClr val="53585F"/>
                    </a:solidFill>
                    <a:latin typeface="Spoqa Han Sans Neo" panose="020B0500000000000000" pitchFamily="34" charset="-128"/>
                    <a:ea typeface="Spoqa Han Sans Neo" panose="020B0500000000000000" pitchFamily="34" charset="-128"/>
                  </a:rPr>
                  <a:t>계산</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571500" indent="-571500">
                  <a:lnSpc>
                    <a:spcPct val="150000"/>
                  </a:lnSpc>
                  <a:buFont typeface="Wingdings" pitchFamily="2" charset="2"/>
                  <a:buChar char="è"/>
                </a:pPr>
                <a14:m>
                  <m:oMath xmlns:m="http://schemas.openxmlformats.org/officeDocument/2006/math">
                    <m:sSub>
                      <m:sSubPr>
                        <m:ctrlPr>
                          <a:rPr lang="en-US" altLang="ko-KR" sz="3600" i="1">
                            <a:solidFill>
                              <a:srgbClr val="53585F"/>
                            </a:solidFill>
                            <a:latin typeface="Cambria Math" panose="02040503050406030204" pitchFamily="18" charset="0"/>
                            <a:ea typeface="Spoqa Han Sans Neo Bold" panose="020B0500000000000000" pitchFamily="34" charset="-128"/>
                          </a:rPr>
                        </m:ctrlPr>
                      </m:sSubPr>
                      <m:e>
                        <m:r>
                          <a:rPr lang="en-US" altLang="ko-KR" sz="3600" i="1">
                            <a:solidFill>
                              <a:srgbClr val="53585F"/>
                            </a:solidFill>
                            <a:latin typeface="Cambria Math" panose="02040503050406030204" pitchFamily="18" charset="0"/>
                            <a:ea typeface="Spoqa Han Sans Neo Bold" panose="020B0500000000000000" pitchFamily="34" charset="-128"/>
                          </a:rPr>
                          <m:t>𝜙</m:t>
                        </m:r>
                      </m:e>
                      <m:sub>
                        <m:r>
                          <a:rPr lang="en-US" altLang="ko-KR" sz="3600" i="1">
                            <a:solidFill>
                              <a:srgbClr val="53585F"/>
                            </a:solidFill>
                            <a:latin typeface="Cambria Math" panose="02040503050406030204" pitchFamily="18" charset="0"/>
                            <a:ea typeface="Spoqa Han Sans Neo Bold" panose="020B0500000000000000" pitchFamily="34" charset="-128"/>
                          </a:rPr>
                          <m:t>𝑖</m:t>
                        </m:r>
                      </m:sub>
                    </m:sSub>
                  </m:oMath>
                </a14:m>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en-US" altLang="ko-KR" sz="3600" dirty="0" err="1">
                    <a:solidFill>
                      <a:srgbClr val="53585F"/>
                    </a:solidFill>
                    <a:latin typeface="Spoqa Han Sans Neo" panose="020B0500000000000000" pitchFamily="34" charset="-128"/>
                    <a:ea typeface="Spoqa Han Sans Neo" panose="020B0500000000000000" pitchFamily="34" charset="-128"/>
                  </a:rPr>
                  <a:t>i</a:t>
                </a:r>
                <a:r>
                  <a:rPr lang="ko-KR" altLang="en-US" sz="3600" dirty="0">
                    <a:solidFill>
                      <a:srgbClr val="53585F"/>
                    </a:solidFill>
                    <a:latin typeface="Spoqa Han Sans Neo" panose="020B0500000000000000" pitchFamily="34" charset="-128"/>
                    <a:ea typeface="Spoqa Han Sans Neo" panose="020B0500000000000000" pitchFamily="34" charset="-128"/>
                  </a:rPr>
                  <a:t>에 대한 </a:t>
                </a:r>
                <a:r>
                  <a:rPr lang="en-US" altLang="ko-KR" sz="3600" dirty="0">
                    <a:solidFill>
                      <a:srgbClr val="53585F"/>
                    </a:solidFill>
                    <a:latin typeface="Spoqa Han Sans Neo" panose="020B0500000000000000" pitchFamily="34" charset="-128"/>
                    <a:ea typeface="Spoqa Han Sans Neo" panose="020B0500000000000000" pitchFamily="34" charset="-128"/>
                  </a:rPr>
                  <a:t>Shapley </a:t>
                </a:r>
                <a:r>
                  <a:rPr lang="ko-KR" altLang="en-US" sz="3600" dirty="0">
                    <a:solidFill>
                      <a:srgbClr val="53585F"/>
                    </a:solidFill>
                    <a:latin typeface="Spoqa Han Sans Neo" panose="020B0500000000000000" pitchFamily="34" charset="-128"/>
                    <a:ea typeface="Spoqa Han Sans Neo" panose="020B0500000000000000" pitchFamily="34" charset="-128"/>
                  </a:rPr>
                  <a:t>값은 아래와 같다</a:t>
                </a:r>
                <a:r>
                  <a:rPr lang="en-US" altLang="ko-KR" sz="36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14:m>
                  <m:oMathPara xmlns:m="http://schemas.openxmlformats.org/officeDocument/2006/math">
                    <m:oMathParaPr>
                      <m:jc m:val="centerGroup"/>
                    </m:oMathParaPr>
                    <m:oMath xmlns:m="http://schemas.openxmlformats.org/officeDocument/2006/math">
                      <m:sSub>
                        <m:sSubPr>
                          <m:ctrlPr>
                            <a:rPr lang="en-US" altLang="ko-KR" sz="36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600" b="0" i="1" smtClean="0">
                              <a:solidFill>
                                <a:srgbClr val="53585F"/>
                              </a:solidFill>
                              <a:latin typeface="Cambria Math" panose="02040503050406030204" pitchFamily="18" charset="0"/>
                              <a:ea typeface="Spoqa Han Sans Neo Bold" panose="020B0500000000000000" pitchFamily="34" charset="-128"/>
                            </a:rPr>
                            <m:t>𝜙</m:t>
                          </m:r>
                        </m:e>
                        <m:sub>
                          <m:r>
                            <a:rPr lang="en-US" altLang="ko-KR" sz="3600" b="0" i="1" smtClean="0">
                              <a:solidFill>
                                <a:srgbClr val="53585F"/>
                              </a:solidFill>
                              <a:latin typeface="Cambria Math" panose="02040503050406030204" pitchFamily="18" charset="0"/>
                              <a:ea typeface="Spoqa Han Sans Neo Bold" panose="020B0500000000000000" pitchFamily="34" charset="-128"/>
                            </a:rPr>
                            <m:t>𝑖</m:t>
                          </m:r>
                        </m:sub>
                      </m:sSub>
                      <m:r>
                        <a:rPr lang="en-US" altLang="ko-KR" sz="3600" b="0" i="1" smtClean="0">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R" sz="3600" b="0" i="1" smtClean="0">
                              <a:solidFill>
                                <a:srgbClr val="53585F"/>
                              </a:solidFill>
                              <a:latin typeface="Cambria Math" panose="02040503050406030204" pitchFamily="18" charset="0"/>
                              <a:ea typeface="Spoqa Han Sans Neo Bold" panose="020B0500000000000000" pitchFamily="34" charset="-128"/>
                            </a:rPr>
                          </m:ctrlPr>
                        </m:naryPr>
                        <m:sub>
                          <m:r>
                            <a:rPr lang="en-US" altLang="ko-KR" sz="3600" b="0" i="1" smtClean="0">
                              <a:solidFill>
                                <a:srgbClr val="53585F"/>
                              </a:solidFill>
                              <a:latin typeface="Cambria Math" panose="02040503050406030204" pitchFamily="18" charset="0"/>
                              <a:ea typeface="Spoqa Han Sans Neo Bold" panose="020B0500000000000000" pitchFamily="34" charset="-128"/>
                            </a:rPr>
                            <m:t>𝑆</m:t>
                          </m:r>
                          <m:r>
                            <a:rPr lang="en-US" altLang="ko-KR" sz="3600" b="0" i="1" smtClean="0">
                              <a:solidFill>
                                <a:srgbClr val="53585F"/>
                              </a:solidFill>
                              <a:latin typeface="Cambria Math" panose="02040503050406030204" pitchFamily="18" charset="0"/>
                              <a:ea typeface="Spoqa Han Sans Neo Bold" panose="020B0500000000000000" pitchFamily="34" charset="-128"/>
                            </a:rPr>
                            <m:t>⊂</m:t>
                          </m:r>
                          <m:r>
                            <a:rPr lang="en-US" altLang="ko-KR" sz="3600" b="0" i="1" smtClean="0">
                              <a:solidFill>
                                <a:srgbClr val="53585F"/>
                              </a:solidFill>
                              <a:latin typeface="Cambria Math" panose="02040503050406030204" pitchFamily="18" charset="0"/>
                              <a:ea typeface="Spoqa Han Sans Neo Bold" panose="020B0500000000000000" pitchFamily="34" charset="-128"/>
                            </a:rPr>
                            <m:t>𝐹</m:t>
                          </m:r>
                          <m:r>
                            <m:rPr>
                              <m:lit/>
                            </m:rPr>
                            <a:rPr lang="en-US" altLang="ko-KR" sz="3600" b="0" i="1" smtClean="0">
                              <a:solidFill>
                                <a:srgbClr val="53585F"/>
                              </a:solidFill>
                              <a:latin typeface="Cambria Math" panose="02040503050406030204" pitchFamily="18" charset="0"/>
                              <a:ea typeface="Spoqa Han Sans Neo Bold" panose="020B0500000000000000" pitchFamily="34" charset="-128"/>
                            </a:rPr>
                            <m:t>{</m:t>
                          </m:r>
                          <m:r>
                            <m:rPr>
                              <m:sty m:val="p"/>
                            </m:rPr>
                            <a:rPr lang="en-US" altLang="ko-KR" sz="3600" b="0" i="1" smtClean="0">
                              <a:solidFill>
                                <a:srgbClr val="53585F"/>
                              </a:solidFill>
                              <a:latin typeface="Cambria Math" panose="02040503050406030204" pitchFamily="18" charset="0"/>
                              <a:ea typeface="Spoqa Han Sans Neo Bold" panose="020B0500000000000000" pitchFamily="34" charset="-128"/>
                            </a:rPr>
                            <m:t>i</m:t>
                          </m:r>
                          <m:r>
                            <a:rPr lang="en-US" altLang="ko-KR" sz="3600" b="0" i="1" smtClean="0">
                              <a:solidFill>
                                <a:srgbClr val="53585F"/>
                              </a:solidFill>
                              <a:latin typeface="Cambria Math" panose="02040503050406030204" pitchFamily="18" charset="0"/>
                              <a:ea typeface="Spoqa Han Sans Neo Bold" panose="020B0500000000000000" pitchFamily="34" charset="-128"/>
                            </a:rPr>
                            <m:t>}</m:t>
                          </m:r>
                        </m:sub>
                        <m:sup/>
                        <m:e>
                          <m:f>
                            <m:fPr>
                              <m:ctrlPr>
                                <a:rPr lang="en-US" altLang="ko-KR" sz="3600" b="0" i="1" smtClean="0">
                                  <a:solidFill>
                                    <a:srgbClr val="53585F"/>
                                  </a:solidFill>
                                  <a:latin typeface="Cambria Math" panose="02040503050406030204" pitchFamily="18" charset="0"/>
                                  <a:ea typeface="Spoqa Han Sans Neo Bold" panose="020B0500000000000000" pitchFamily="34" charset="-128"/>
                                </a:rPr>
                              </m:ctrlPr>
                            </m:fPr>
                            <m:num>
                              <m:d>
                                <m:dPr>
                                  <m:begChr m:val="|"/>
                                  <m:endChr m:val="|"/>
                                  <m:ctrlPr>
                                    <a:rPr lang="en-US" altLang="ko-KR" sz="3600" b="0" i="1" smtClean="0">
                                      <a:solidFill>
                                        <a:srgbClr val="53585F"/>
                                      </a:solidFill>
                                      <a:latin typeface="Cambria Math" panose="02040503050406030204" pitchFamily="18" charset="0"/>
                                      <a:ea typeface="Spoqa Han Sans Neo Bold" panose="020B0500000000000000" pitchFamily="34" charset="-128"/>
                                    </a:rPr>
                                  </m:ctrlPr>
                                </m:dPr>
                                <m:e>
                                  <m:r>
                                    <a:rPr lang="en-US" altLang="ko-KR" sz="3600" b="0" i="1" smtClean="0">
                                      <a:solidFill>
                                        <a:srgbClr val="53585F"/>
                                      </a:solidFill>
                                      <a:latin typeface="Cambria Math" panose="02040503050406030204" pitchFamily="18" charset="0"/>
                                      <a:ea typeface="Spoqa Han Sans Neo Bold" panose="020B0500000000000000" pitchFamily="34" charset="-128"/>
                                    </a:rPr>
                                    <m:t>𝑆</m:t>
                                  </m:r>
                                </m:e>
                              </m:d>
                              <m:r>
                                <a:rPr lang="en-US" altLang="ko-KR" sz="3600" b="0" i="1" smtClean="0">
                                  <a:solidFill>
                                    <a:srgbClr val="53585F"/>
                                  </a:solidFill>
                                  <a:latin typeface="Cambria Math" panose="02040503050406030204" pitchFamily="18" charset="0"/>
                                  <a:ea typeface="Spoqa Han Sans Neo Bold" panose="020B0500000000000000" pitchFamily="34" charset="-128"/>
                                </a:rPr>
                                <m:t>!</m:t>
                              </m:r>
                              <m:d>
                                <m:dPr>
                                  <m:ctrlPr>
                                    <a:rPr lang="en-US" altLang="ko-KR" sz="3600" b="0" i="1" smtClean="0">
                                      <a:solidFill>
                                        <a:srgbClr val="53585F"/>
                                      </a:solidFill>
                                      <a:latin typeface="Cambria Math" panose="02040503050406030204" pitchFamily="18" charset="0"/>
                                      <a:ea typeface="Spoqa Han Sans Neo Bold" panose="020B0500000000000000" pitchFamily="34" charset="-128"/>
                                    </a:rPr>
                                  </m:ctrlPr>
                                </m:dPr>
                                <m:e>
                                  <m:d>
                                    <m:dPr>
                                      <m:begChr m:val="|"/>
                                      <m:endChr m:val="|"/>
                                      <m:ctrlPr>
                                        <a:rPr lang="en-US" altLang="ko-KR" sz="3600" b="0" i="1" smtClean="0">
                                          <a:solidFill>
                                            <a:srgbClr val="53585F"/>
                                          </a:solidFill>
                                          <a:latin typeface="Cambria Math" panose="02040503050406030204" pitchFamily="18" charset="0"/>
                                          <a:ea typeface="Spoqa Han Sans Neo Bold" panose="020B0500000000000000" pitchFamily="34" charset="-128"/>
                                        </a:rPr>
                                      </m:ctrlPr>
                                    </m:dPr>
                                    <m:e>
                                      <m:r>
                                        <a:rPr lang="en-US" altLang="ko-KR" sz="3600" b="0" i="1" smtClean="0">
                                          <a:solidFill>
                                            <a:srgbClr val="53585F"/>
                                          </a:solidFill>
                                          <a:latin typeface="Cambria Math" panose="02040503050406030204" pitchFamily="18" charset="0"/>
                                          <a:ea typeface="Spoqa Han Sans Neo Bold" panose="020B0500000000000000" pitchFamily="34" charset="-128"/>
                                        </a:rPr>
                                        <m:t>𝐹</m:t>
                                      </m:r>
                                    </m:e>
                                  </m:d>
                                  <m:r>
                                    <a:rPr lang="en-US" altLang="ko-KR" sz="3600" b="0" i="1" smtClean="0">
                                      <a:solidFill>
                                        <a:srgbClr val="53585F"/>
                                      </a:solidFill>
                                      <a:latin typeface="Cambria Math" panose="02040503050406030204" pitchFamily="18" charset="0"/>
                                      <a:ea typeface="Spoqa Han Sans Neo Bold" panose="020B0500000000000000" pitchFamily="34" charset="-128"/>
                                    </a:rPr>
                                    <m:t>−</m:t>
                                  </m:r>
                                  <m:d>
                                    <m:dPr>
                                      <m:begChr m:val="|"/>
                                      <m:endChr m:val="|"/>
                                      <m:ctrlPr>
                                        <a:rPr lang="en-US" altLang="ko-KR" sz="3600" b="0" i="1" smtClean="0">
                                          <a:solidFill>
                                            <a:srgbClr val="53585F"/>
                                          </a:solidFill>
                                          <a:latin typeface="Cambria Math" panose="02040503050406030204" pitchFamily="18" charset="0"/>
                                          <a:ea typeface="Spoqa Han Sans Neo Bold" panose="020B0500000000000000" pitchFamily="34" charset="-128"/>
                                        </a:rPr>
                                      </m:ctrlPr>
                                    </m:dPr>
                                    <m:e>
                                      <m:r>
                                        <a:rPr lang="en-US" altLang="ko-KR" sz="3600" b="0" i="1" smtClean="0">
                                          <a:solidFill>
                                            <a:srgbClr val="53585F"/>
                                          </a:solidFill>
                                          <a:latin typeface="Cambria Math" panose="02040503050406030204" pitchFamily="18" charset="0"/>
                                          <a:ea typeface="Spoqa Han Sans Neo Bold" panose="020B0500000000000000" pitchFamily="34" charset="-128"/>
                                        </a:rPr>
                                        <m:t>𝑆</m:t>
                                      </m:r>
                                    </m:e>
                                  </m:d>
                                  <m:r>
                                    <a:rPr lang="en-US" altLang="ko-KR" sz="3600" b="0" i="1" smtClean="0">
                                      <a:solidFill>
                                        <a:srgbClr val="53585F"/>
                                      </a:solidFill>
                                      <a:latin typeface="Cambria Math" panose="02040503050406030204" pitchFamily="18" charset="0"/>
                                      <a:ea typeface="Spoqa Han Sans Neo Bold" panose="020B0500000000000000" pitchFamily="34" charset="-128"/>
                                    </a:rPr>
                                    <m:t>−1</m:t>
                                  </m:r>
                                </m:e>
                              </m:d>
                              <m:r>
                                <a:rPr lang="en-US" altLang="ko-KR" sz="3600" b="0" i="1" smtClean="0">
                                  <a:solidFill>
                                    <a:srgbClr val="53585F"/>
                                  </a:solidFill>
                                  <a:latin typeface="Cambria Math" panose="02040503050406030204" pitchFamily="18" charset="0"/>
                                  <a:ea typeface="Spoqa Han Sans Neo Bold" panose="020B0500000000000000" pitchFamily="34" charset="-128"/>
                                </a:rPr>
                                <m:t>!</m:t>
                              </m:r>
                            </m:num>
                            <m:den>
                              <m:d>
                                <m:dPr>
                                  <m:begChr m:val="|"/>
                                  <m:endChr m:val="|"/>
                                  <m:ctrlPr>
                                    <a:rPr lang="en-US" altLang="ko-KR" sz="3600" b="0" i="1" smtClean="0">
                                      <a:solidFill>
                                        <a:srgbClr val="53585F"/>
                                      </a:solidFill>
                                      <a:latin typeface="Cambria Math" panose="02040503050406030204" pitchFamily="18" charset="0"/>
                                      <a:ea typeface="Spoqa Han Sans Neo Bold" panose="020B0500000000000000" pitchFamily="34" charset="-128"/>
                                    </a:rPr>
                                  </m:ctrlPr>
                                </m:dPr>
                                <m:e>
                                  <m:r>
                                    <a:rPr lang="en-US" altLang="ko-KR" sz="3600" b="0" i="1" smtClean="0">
                                      <a:solidFill>
                                        <a:srgbClr val="53585F"/>
                                      </a:solidFill>
                                      <a:latin typeface="Cambria Math" panose="02040503050406030204" pitchFamily="18" charset="0"/>
                                      <a:ea typeface="Spoqa Han Sans Neo Bold" panose="020B0500000000000000" pitchFamily="34" charset="-128"/>
                                    </a:rPr>
                                    <m:t>𝐹</m:t>
                                  </m:r>
                                </m:e>
                              </m:d>
                              <m:r>
                                <a:rPr lang="en-US" altLang="ko-KR" sz="3600" b="0" i="1" smtClean="0">
                                  <a:solidFill>
                                    <a:srgbClr val="53585F"/>
                                  </a:solidFill>
                                  <a:latin typeface="Cambria Math" panose="02040503050406030204" pitchFamily="18" charset="0"/>
                                  <a:ea typeface="Spoqa Han Sans Neo Bold" panose="020B0500000000000000" pitchFamily="34" charset="-128"/>
                                </a:rPr>
                                <m:t>!</m:t>
                              </m:r>
                            </m:den>
                          </m:f>
                          <m:r>
                            <a:rPr lang="en-US" altLang="ko-KR" sz="3600" b="0" i="1" smtClean="0">
                              <a:solidFill>
                                <a:srgbClr val="53585F"/>
                              </a:solidFill>
                              <a:latin typeface="Cambria Math" panose="02040503050406030204" pitchFamily="18" charset="0"/>
                              <a:ea typeface="Spoqa Han Sans Neo Bold" panose="020B0500000000000000" pitchFamily="34" charset="-128"/>
                            </a:rPr>
                            <m:t>[</m:t>
                          </m:r>
                          <m:sSub>
                            <m:sSubPr>
                              <m:ctrlPr>
                                <a:rPr lang="en-US" altLang="ko-KR" sz="36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600" b="0" i="1" smtClean="0">
                                  <a:solidFill>
                                    <a:srgbClr val="53585F"/>
                                  </a:solidFill>
                                  <a:latin typeface="Cambria Math" panose="02040503050406030204" pitchFamily="18" charset="0"/>
                                  <a:ea typeface="Spoqa Han Sans Neo Bold" panose="020B0500000000000000" pitchFamily="34" charset="-128"/>
                                </a:rPr>
                                <m:t>𝑓</m:t>
                              </m:r>
                            </m:e>
                            <m:sub>
                              <m:r>
                                <a:rPr lang="en-US" altLang="ko-KR" sz="3600" b="0" i="1" smtClean="0">
                                  <a:solidFill>
                                    <a:srgbClr val="53585F"/>
                                  </a:solidFill>
                                  <a:latin typeface="Cambria Math" panose="02040503050406030204" pitchFamily="18" charset="0"/>
                                  <a:ea typeface="Spoqa Han Sans Neo Bold" panose="020B0500000000000000" pitchFamily="34" charset="-128"/>
                                </a:rPr>
                                <m:t>𝑆</m:t>
                              </m:r>
                              <m:r>
                                <a:rPr lang="en-US" altLang="ko-KR" sz="3600" b="0" i="1" smtClean="0">
                                  <a:solidFill>
                                    <a:srgbClr val="53585F"/>
                                  </a:solidFill>
                                  <a:latin typeface="Cambria Math" panose="02040503050406030204" pitchFamily="18" charset="0"/>
                                  <a:ea typeface="Cambria Math" panose="02040503050406030204" pitchFamily="18" charset="0"/>
                                </a:rPr>
                                <m:t>∪</m:t>
                              </m:r>
                              <m:d>
                                <m:dPr>
                                  <m:begChr m:val="{"/>
                                  <m:endChr m:val="}"/>
                                  <m:ctrlPr>
                                    <a:rPr lang="en-US" altLang="ko-KR" sz="3600" b="0" i="1" smtClean="0">
                                      <a:solidFill>
                                        <a:srgbClr val="53585F"/>
                                      </a:solidFill>
                                      <a:latin typeface="Cambria Math" panose="02040503050406030204" pitchFamily="18" charset="0"/>
                                      <a:ea typeface="Cambria Math" panose="02040503050406030204" pitchFamily="18" charset="0"/>
                                    </a:rPr>
                                  </m:ctrlPr>
                                </m:dPr>
                                <m:e>
                                  <m:r>
                                    <a:rPr lang="en-US" altLang="ko-KR" sz="3600" b="0" i="1" smtClean="0">
                                      <a:solidFill>
                                        <a:srgbClr val="53585F"/>
                                      </a:solidFill>
                                      <a:latin typeface="Cambria Math" panose="02040503050406030204" pitchFamily="18" charset="0"/>
                                      <a:ea typeface="Cambria Math" panose="02040503050406030204" pitchFamily="18" charset="0"/>
                                    </a:rPr>
                                    <m:t>𝑖</m:t>
                                  </m:r>
                                </m:e>
                              </m:d>
                            </m:sub>
                          </m:sSub>
                          <m:d>
                            <m:dPr>
                              <m:ctrlPr>
                                <a:rPr lang="en-US" altLang="ko-KR" sz="3600" b="0" i="1" smtClean="0">
                                  <a:solidFill>
                                    <a:srgbClr val="53585F"/>
                                  </a:solidFill>
                                  <a:latin typeface="Cambria Math" panose="02040503050406030204" pitchFamily="18" charset="0"/>
                                  <a:ea typeface="Spoqa Han Sans Neo Bold" panose="020B0500000000000000" pitchFamily="34" charset="-128"/>
                                </a:rPr>
                              </m:ctrlPr>
                            </m:dPr>
                            <m:e>
                              <m:sSub>
                                <m:sSubPr>
                                  <m:ctrlPr>
                                    <a:rPr lang="en-US" altLang="ko-KR" sz="36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600" b="0" i="1" smtClean="0">
                                      <a:solidFill>
                                        <a:srgbClr val="53585F"/>
                                      </a:solidFill>
                                      <a:latin typeface="Cambria Math" panose="02040503050406030204" pitchFamily="18" charset="0"/>
                                      <a:ea typeface="Spoqa Han Sans Neo Bold" panose="020B0500000000000000" pitchFamily="34" charset="-128"/>
                                    </a:rPr>
                                    <m:t>𝑥</m:t>
                                  </m:r>
                                </m:e>
                                <m:sub>
                                  <m:r>
                                    <a:rPr lang="en-US" altLang="ko-KR" sz="3600" b="0" i="1" smtClean="0">
                                      <a:solidFill>
                                        <a:srgbClr val="53585F"/>
                                      </a:solidFill>
                                      <a:latin typeface="Cambria Math" panose="02040503050406030204" pitchFamily="18" charset="0"/>
                                      <a:ea typeface="Spoqa Han Sans Neo Bold" panose="020B0500000000000000" pitchFamily="34" charset="-128"/>
                                    </a:rPr>
                                    <m:t>𝑆</m:t>
                                  </m:r>
                                  <m:r>
                                    <a:rPr lang="en-US" altLang="ko-KR" sz="3600" b="0" i="1" smtClean="0">
                                      <a:solidFill>
                                        <a:srgbClr val="53585F"/>
                                      </a:solidFill>
                                      <a:latin typeface="Cambria Math" panose="02040503050406030204" pitchFamily="18" charset="0"/>
                                      <a:ea typeface="Spoqa Han Sans Neo Bold" panose="020B0500000000000000" pitchFamily="34" charset="-128"/>
                                    </a:rPr>
                                    <m:t>∪</m:t>
                                  </m:r>
                                  <m:d>
                                    <m:dPr>
                                      <m:begChr m:val="{"/>
                                      <m:endChr m:val="}"/>
                                      <m:ctrlPr>
                                        <a:rPr lang="en-US" altLang="ko-KR" sz="3600" b="0" i="1" smtClean="0">
                                          <a:solidFill>
                                            <a:srgbClr val="53585F"/>
                                          </a:solidFill>
                                          <a:latin typeface="Cambria Math" panose="02040503050406030204" pitchFamily="18" charset="0"/>
                                          <a:ea typeface="Spoqa Han Sans Neo Bold" panose="020B0500000000000000" pitchFamily="34" charset="-128"/>
                                        </a:rPr>
                                      </m:ctrlPr>
                                    </m:dPr>
                                    <m:e>
                                      <m:r>
                                        <a:rPr lang="en-US" altLang="ko-KR" sz="3600" b="0" i="1" smtClean="0">
                                          <a:solidFill>
                                            <a:srgbClr val="53585F"/>
                                          </a:solidFill>
                                          <a:latin typeface="Cambria Math" panose="02040503050406030204" pitchFamily="18" charset="0"/>
                                          <a:ea typeface="Spoqa Han Sans Neo Bold" panose="020B0500000000000000" pitchFamily="34" charset="-128"/>
                                        </a:rPr>
                                        <m:t>𝑖</m:t>
                                      </m:r>
                                    </m:e>
                                  </m:d>
                                </m:sub>
                              </m:sSub>
                            </m:e>
                          </m:d>
                          <m:r>
                            <a:rPr lang="en-US" altLang="ko-KR" sz="3600" b="0" i="1" smtClean="0">
                              <a:solidFill>
                                <a:srgbClr val="53585F"/>
                              </a:solidFill>
                              <a:latin typeface="Cambria Math" panose="02040503050406030204" pitchFamily="18" charset="0"/>
                              <a:ea typeface="Spoqa Han Sans Neo Bold" panose="020B0500000000000000" pitchFamily="34" charset="-128"/>
                            </a:rPr>
                            <m:t>−</m:t>
                          </m:r>
                          <m:sSub>
                            <m:sSubPr>
                              <m:ctrlPr>
                                <a:rPr lang="en-US" altLang="ko-KR" sz="36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600" b="0" i="1" smtClean="0">
                                  <a:solidFill>
                                    <a:srgbClr val="53585F"/>
                                  </a:solidFill>
                                  <a:latin typeface="Cambria Math" panose="02040503050406030204" pitchFamily="18" charset="0"/>
                                  <a:ea typeface="Spoqa Han Sans Neo Bold" panose="020B0500000000000000" pitchFamily="34" charset="-128"/>
                                </a:rPr>
                                <m:t>𝑓</m:t>
                              </m:r>
                            </m:e>
                            <m:sub>
                              <m:r>
                                <a:rPr lang="en-US" altLang="ko-KR" sz="3600" b="0" i="1" smtClean="0">
                                  <a:solidFill>
                                    <a:srgbClr val="53585F"/>
                                  </a:solidFill>
                                  <a:latin typeface="Cambria Math" panose="02040503050406030204" pitchFamily="18" charset="0"/>
                                  <a:ea typeface="Spoqa Han Sans Neo Bold" panose="020B0500000000000000" pitchFamily="34" charset="-128"/>
                                </a:rPr>
                                <m:t>𝑆</m:t>
                              </m:r>
                            </m:sub>
                          </m:sSub>
                          <m:r>
                            <a:rPr lang="en-US" altLang="ko-KR" sz="3600" b="0" i="1" smtClean="0">
                              <a:solidFill>
                                <a:srgbClr val="53585F"/>
                              </a:solidFill>
                              <a:latin typeface="Cambria Math" panose="02040503050406030204" pitchFamily="18" charset="0"/>
                              <a:ea typeface="Spoqa Han Sans Neo Bold" panose="020B0500000000000000" pitchFamily="34" charset="-128"/>
                            </a:rPr>
                            <m:t>(</m:t>
                          </m:r>
                          <m:sSub>
                            <m:sSubPr>
                              <m:ctrlPr>
                                <a:rPr lang="en-US" altLang="ko-KR" sz="36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600" b="0" i="1" smtClean="0">
                                  <a:solidFill>
                                    <a:srgbClr val="53585F"/>
                                  </a:solidFill>
                                  <a:latin typeface="Cambria Math" panose="02040503050406030204" pitchFamily="18" charset="0"/>
                                  <a:ea typeface="Spoqa Han Sans Neo Bold" panose="020B0500000000000000" pitchFamily="34" charset="-128"/>
                                </a:rPr>
                                <m:t>𝑥</m:t>
                              </m:r>
                            </m:e>
                            <m:sub>
                              <m:r>
                                <a:rPr lang="en-US" altLang="ko-KR" sz="3600" b="0" i="1" smtClean="0">
                                  <a:solidFill>
                                    <a:srgbClr val="53585F"/>
                                  </a:solidFill>
                                  <a:latin typeface="Cambria Math" panose="02040503050406030204" pitchFamily="18" charset="0"/>
                                  <a:ea typeface="Spoqa Han Sans Neo Bold" panose="020B0500000000000000" pitchFamily="34" charset="-128"/>
                                </a:rPr>
                                <m:t>𝑆</m:t>
                              </m:r>
                            </m:sub>
                          </m:sSub>
                          <m:r>
                            <a:rPr lang="en-US" altLang="ko-KR" sz="3600" b="0" i="1" smtClean="0">
                              <a:solidFill>
                                <a:srgbClr val="53585F"/>
                              </a:solidFill>
                              <a:latin typeface="Cambria Math" panose="02040503050406030204" pitchFamily="18" charset="0"/>
                              <a:ea typeface="Spoqa Han Sans Neo Bold" panose="020B0500000000000000" pitchFamily="34" charset="-128"/>
                            </a:rPr>
                            <m:t>)]</m:t>
                          </m:r>
                        </m:e>
                      </m:nary>
                    </m:oMath>
                  </m:oMathPara>
                </a14:m>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US" altLang="ko-KR" sz="3600" dirty="0">
                    <a:solidFill>
                      <a:srgbClr val="53585F"/>
                    </a:solidFill>
                    <a:latin typeface="Spoqa Han Sans Neo" panose="020B0500000000000000" pitchFamily="34" charset="-128"/>
                    <a:ea typeface="Spoqa Han Sans Neo" panose="020B0500000000000000" pitchFamily="34" charset="-128"/>
                  </a:rPr>
                  <a:t>F: </a:t>
                </a:r>
                <a:r>
                  <a:rPr lang="ko-KR" altLang="en-US" sz="3600" dirty="0">
                    <a:solidFill>
                      <a:srgbClr val="53585F"/>
                    </a:solidFill>
                    <a:latin typeface="Spoqa Han Sans Neo" panose="020B0500000000000000" pitchFamily="34" charset="-128"/>
                    <a:ea typeface="Spoqa Han Sans Neo" panose="020B0500000000000000" pitchFamily="34" charset="-128"/>
                  </a:rPr>
                  <a:t>전체 집합</a:t>
                </a:r>
                <a:br>
                  <a:rPr lang="en-US" altLang="ko-KR" sz="3600" dirty="0">
                    <a:solidFill>
                      <a:srgbClr val="53585F"/>
                    </a:solidFill>
                    <a:latin typeface="Spoqa Han Sans Neo" panose="020B0500000000000000" pitchFamily="34" charset="-128"/>
                    <a:ea typeface="Spoqa Han Sans Neo" panose="020B0500000000000000" pitchFamily="34" charset="-128"/>
                  </a:rPr>
                </a:br>
                <a:r>
                  <a:rPr lang="en-US" altLang="ko-KR" sz="3600" dirty="0">
                    <a:solidFill>
                      <a:srgbClr val="53585F"/>
                    </a:solidFill>
                    <a:latin typeface="Spoqa Han Sans Neo" panose="020B0500000000000000" pitchFamily="34" charset="-128"/>
                    <a:ea typeface="Spoqa Han Sans Neo" panose="020B0500000000000000" pitchFamily="34" charset="-128"/>
                  </a:rPr>
                  <a:t>S: </a:t>
                </a:r>
                <a:r>
                  <a:rPr lang="ko-KR" altLang="en-US" sz="3600" dirty="0">
                    <a:solidFill>
                      <a:srgbClr val="53585F"/>
                    </a:solidFill>
                    <a:latin typeface="Spoqa Han Sans Neo" panose="020B0500000000000000" pitchFamily="34" charset="-128"/>
                    <a:ea typeface="Spoqa Han Sans Neo" panose="020B0500000000000000" pitchFamily="34" charset="-128"/>
                  </a:rPr>
                  <a:t>전체 집합에서 </a:t>
                </a:r>
                <a:r>
                  <a:rPr lang="en-US" altLang="ko-KR" sz="3600" dirty="0" err="1">
                    <a:solidFill>
                      <a:srgbClr val="53585F"/>
                    </a:solidFill>
                    <a:latin typeface="Spoqa Han Sans Neo" panose="020B0500000000000000" pitchFamily="34" charset="-128"/>
                    <a:ea typeface="Spoqa Han Sans Neo" panose="020B0500000000000000" pitchFamily="34" charset="-128"/>
                  </a:rPr>
                  <a:t>i</a:t>
                </a:r>
                <a:r>
                  <a:rPr lang="ko-KR" altLang="en-US" sz="3600" dirty="0">
                    <a:solidFill>
                      <a:srgbClr val="53585F"/>
                    </a:solidFill>
                    <a:latin typeface="Spoqa Han Sans Neo" panose="020B0500000000000000" pitchFamily="34" charset="-128"/>
                    <a:ea typeface="Spoqa Han Sans Neo" panose="020B0500000000000000" pitchFamily="34" charset="-128"/>
                  </a:rPr>
                  <a:t>번째 데이터가 빠진 나머지의 모든 부분 집합</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14:m>
                  <m:oMath xmlns:m="http://schemas.openxmlformats.org/officeDocument/2006/math">
                    <m:sSub>
                      <m:sSubPr>
                        <m:ctrlPr>
                          <a:rPr lang="en-US" altLang="ko-KR" sz="3600" i="1">
                            <a:solidFill>
                              <a:srgbClr val="53585F"/>
                            </a:solidFill>
                            <a:latin typeface="Cambria Math" panose="02040503050406030204" pitchFamily="18" charset="0"/>
                            <a:ea typeface="Spoqa Han Sans Neo Bold" panose="020B0500000000000000" pitchFamily="34" charset="-128"/>
                          </a:rPr>
                        </m:ctrlPr>
                      </m:sSubPr>
                      <m:e>
                        <m:r>
                          <a:rPr lang="en-US" altLang="ko-KR" sz="3600" i="1" smtClean="0">
                            <a:solidFill>
                              <a:srgbClr val="53585F"/>
                            </a:solidFill>
                            <a:latin typeface="Cambria Math" panose="02040503050406030204" pitchFamily="18" charset="0"/>
                            <a:ea typeface="Spoqa Han Sans Neo Bold" panose="020B0500000000000000" pitchFamily="34" charset="-128"/>
                          </a:rPr>
                          <m:t>𝑓</m:t>
                        </m:r>
                      </m:e>
                      <m:sub>
                        <m:r>
                          <a:rPr lang="en-US" altLang="ko-KR" sz="3600" i="1" smtClean="0">
                            <a:solidFill>
                              <a:srgbClr val="53585F"/>
                            </a:solidFill>
                            <a:latin typeface="Cambria Math" panose="02040503050406030204" pitchFamily="18" charset="0"/>
                            <a:ea typeface="Spoqa Han Sans Neo Bold" panose="020B0500000000000000" pitchFamily="34" charset="-128"/>
                          </a:rPr>
                          <m:t>𝑆</m:t>
                        </m:r>
                        <m:r>
                          <a:rPr lang="en-US" altLang="ko-KR" sz="3600" i="1" smtClean="0">
                            <a:solidFill>
                              <a:srgbClr val="53585F"/>
                            </a:solidFill>
                            <a:latin typeface="Cambria Math" panose="02040503050406030204" pitchFamily="18" charset="0"/>
                            <a:ea typeface="Cambria Math" panose="02040503050406030204" pitchFamily="18" charset="0"/>
                          </a:rPr>
                          <m:t>∪</m:t>
                        </m:r>
                        <m:d>
                          <m:dPr>
                            <m:begChr m:val="{"/>
                            <m:endChr m:val="}"/>
                            <m:ctrlPr>
                              <a:rPr lang="en-US" altLang="ko-KR" sz="3600" i="1">
                                <a:solidFill>
                                  <a:srgbClr val="53585F"/>
                                </a:solidFill>
                                <a:latin typeface="Cambria Math" panose="02040503050406030204" pitchFamily="18" charset="0"/>
                                <a:ea typeface="Cambria Math" panose="02040503050406030204" pitchFamily="18" charset="0"/>
                              </a:rPr>
                            </m:ctrlPr>
                          </m:dPr>
                          <m:e>
                            <m:r>
                              <a:rPr lang="en-US" altLang="ko-KR" sz="3600" i="1" smtClean="0">
                                <a:solidFill>
                                  <a:srgbClr val="53585F"/>
                                </a:solidFill>
                                <a:latin typeface="Cambria Math" panose="02040503050406030204" pitchFamily="18" charset="0"/>
                                <a:ea typeface="Cambria Math" panose="02040503050406030204" pitchFamily="18" charset="0"/>
                              </a:rPr>
                              <m:t>𝑖</m:t>
                            </m:r>
                          </m:e>
                        </m:d>
                      </m:sub>
                    </m:sSub>
                    <m:d>
                      <m:dPr>
                        <m:ctrlPr>
                          <a:rPr lang="en-US" altLang="ko-KR" sz="3600" i="1">
                            <a:solidFill>
                              <a:srgbClr val="53585F"/>
                            </a:solidFill>
                            <a:latin typeface="Cambria Math" panose="02040503050406030204" pitchFamily="18" charset="0"/>
                            <a:ea typeface="Spoqa Han Sans Neo Bold" panose="020B0500000000000000" pitchFamily="34" charset="-128"/>
                          </a:rPr>
                        </m:ctrlPr>
                      </m:dPr>
                      <m:e>
                        <m:sSub>
                          <m:sSubPr>
                            <m:ctrlPr>
                              <a:rPr lang="en-US" altLang="ko-KR" sz="3600" i="1">
                                <a:solidFill>
                                  <a:srgbClr val="53585F"/>
                                </a:solidFill>
                                <a:latin typeface="Cambria Math" panose="02040503050406030204" pitchFamily="18" charset="0"/>
                                <a:ea typeface="Spoqa Han Sans Neo Bold" panose="020B0500000000000000" pitchFamily="34" charset="-128"/>
                              </a:rPr>
                            </m:ctrlPr>
                          </m:sSubPr>
                          <m:e>
                            <m:r>
                              <a:rPr lang="en-US" altLang="ko-KR" sz="3600" i="1" smtClean="0">
                                <a:solidFill>
                                  <a:srgbClr val="53585F"/>
                                </a:solidFill>
                                <a:latin typeface="Cambria Math" panose="02040503050406030204" pitchFamily="18" charset="0"/>
                                <a:ea typeface="Spoqa Han Sans Neo Bold" panose="020B0500000000000000" pitchFamily="34" charset="-128"/>
                              </a:rPr>
                              <m:t>𝑥</m:t>
                            </m:r>
                          </m:e>
                          <m:sub>
                            <m:r>
                              <a:rPr lang="en-US" altLang="ko-KR" sz="3600" i="1" smtClean="0">
                                <a:solidFill>
                                  <a:srgbClr val="53585F"/>
                                </a:solidFill>
                                <a:latin typeface="Cambria Math" panose="02040503050406030204" pitchFamily="18" charset="0"/>
                                <a:ea typeface="Spoqa Han Sans Neo Bold" panose="020B0500000000000000" pitchFamily="34" charset="-128"/>
                              </a:rPr>
                              <m:t>𝑆</m:t>
                            </m:r>
                            <m:r>
                              <a:rPr lang="en-US" altLang="ko-KR" sz="3600" i="1" smtClean="0">
                                <a:solidFill>
                                  <a:srgbClr val="53585F"/>
                                </a:solidFill>
                                <a:latin typeface="Cambria Math" panose="02040503050406030204" pitchFamily="18" charset="0"/>
                                <a:ea typeface="Spoqa Han Sans Neo Bold" panose="020B0500000000000000" pitchFamily="34" charset="-128"/>
                              </a:rPr>
                              <m:t>∪</m:t>
                            </m:r>
                            <m:d>
                              <m:dPr>
                                <m:begChr m:val="{"/>
                                <m:endChr m:val="}"/>
                                <m:ctrlPr>
                                  <a:rPr lang="en-US" altLang="ko-KR" sz="3600" i="1">
                                    <a:solidFill>
                                      <a:srgbClr val="53585F"/>
                                    </a:solidFill>
                                    <a:latin typeface="Cambria Math" panose="02040503050406030204" pitchFamily="18" charset="0"/>
                                    <a:ea typeface="Spoqa Han Sans Neo Bold" panose="020B0500000000000000" pitchFamily="34" charset="-128"/>
                                  </a:rPr>
                                </m:ctrlPr>
                              </m:dPr>
                              <m:e>
                                <m:r>
                                  <a:rPr lang="en-US" altLang="ko-KR" sz="3600" i="1" smtClean="0">
                                    <a:solidFill>
                                      <a:srgbClr val="53585F"/>
                                    </a:solidFill>
                                    <a:latin typeface="Cambria Math" panose="02040503050406030204" pitchFamily="18" charset="0"/>
                                    <a:ea typeface="Spoqa Han Sans Neo Bold" panose="020B0500000000000000" pitchFamily="34" charset="-128"/>
                                  </a:rPr>
                                  <m:t>𝑖</m:t>
                                </m:r>
                              </m:e>
                            </m:d>
                          </m:sub>
                        </m:sSub>
                      </m:e>
                    </m:d>
                  </m:oMath>
                </a14:m>
                <a:r>
                  <a:rPr lang="en-US" altLang="ko-KR" sz="3600" dirty="0">
                    <a:solidFill>
                      <a:srgbClr val="53585F"/>
                    </a:solidFill>
                    <a:latin typeface="Spoqa Han Sans Neo" panose="020B0500000000000000" pitchFamily="34" charset="-128"/>
                    <a:ea typeface="Spoqa Han Sans Neo" panose="020B0500000000000000" pitchFamily="34" charset="-128"/>
                  </a:rPr>
                  <a:t> : </a:t>
                </a:r>
                <a:r>
                  <a:rPr lang="ko-KR" altLang="en-US" sz="3600" dirty="0">
                    <a:solidFill>
                      <a:srgbClr val="53585F"/>
                    </a:solidFill>
                    <a:latin typeface="Spoqa Han Sans Neo" panose="020B0500000000000000" pitchFamily="34" charset="-128"/>
                    <a:ea typeface="Spoqa Han Sans Neo" panose="020B0500000000000000" pitchFamily="34" charset="-128"/>
                  </a:rPr>
                  <a:t>전체 기여도</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14:m>
                  <m:oMath xmlns:m="http://schemas.openxmlformats.org/officeDocument/2006/math">
                    <m:sSub>
                      <m:sSubPr>
                        <m:ctrlPr>
                          <a:rPr lang="en-US" altLang="ko-KR" sz="3600" i="1">
                            <a:solidFill>
                              <a:srgbClr val="53585F"/>
                            </a:solidFill>
                            <a:latin typeface="Cambria Math" panose="02040503050406030204" pitchFamily="18" charset="0"/>
                            <a:ea typeface="Spoqa Han Sans Neo Bold" panose="020B0500000000000000" pitchFamily="34" charset="-128"/>
                          </a:rPr>
                        </m:ctrlPr>
                      </m:sSubPr>
                      <m:e>
                        <m:r>
                          <a:rPr lang="en-US" altLang="ko-KR" sz="3600" i="1" smtClean="0">
                            <a:solidFill>
                              <a:srgbClr val="53585F"/>
                            </a:solidFill>
                            <a:latin typeface="Cambria Math" panose="02040503050406030204" pitchFamily="18" charset="0"/>
                            <a:ea typeface="Spoqa Han Sans Neo Bold" panose="020B0500000000000000" pitchFamily="34" charset="-128"/>
                          </a:rPr>
                          <m:t>𝑓</m:t>
                        </m:r>
                      </m:e>
                      <m:sub>
                        <m:r>
                          <a:rPr lang="en-US" altLang="ko-KR" sz="3600" i="1" smtClean="0">
                            <a:solidFill>
                              <a:srgbClr val="53585F"/>
                            </a:solidFill>
                            <a:latin typeface="Cambria Math" panose="02040503050406030204" pitchFamily="18" charset="0"/>
                            <a:ea typeface="Spoqa Han Sans Neo Bold" panose="020B0500000000000000" pitchFamily="34" charset="-128"/>
                          </a:rPr>
                          <m:t>𝑆</m:t>
                        </m:r>
                      </m:sub>
                    </m:sSub>
                    <m:r>
                      <a:rPr lang="en-US" altLang="ko-KR" sz="3600" i="1" smtClean="0">
                        <a:solidFill>
                          <a:srgbClr val="53585F"/>
                        </a:solidFill>
                        <a:latin typeface="Cambria Math" panose="02040503050406030204" pitchFamily="18" charset="0"/>
                        <a:ea typeface="Spoqa Han Sans Neo Bold" panose="020B0500000000000000" pitchFamily="34" charset="-128"/>
                      </a:rPr>
                      <m:t>(</m:t>
                    </m:r>
                    <m:sSub>
                      <m:sSubPr>
                        <m:ctrlPr>
                          <a:rPr lang="en-US" altLang="ko-KR" sz="3600" i="1">
                            <a:solidFill>
                              <a:srgbClr val="53585F"/>
                            </a:solidFill>
                            <a:latin typeface="Cambria Math" panose="02040503050406030204" pitchFamily="18" charset="0"/>
                            <a:ea typeface="Spoqa Han Sans Neo Bold" panose="020B0500000000000000" pitchFamily="34" charset="-128"/>
                          </a:rPr>
                        </m:ctrlPr>
                      </m:sSubPr>
                      <m:e>
                        <m:r>
                          <a:rPr lang="en-US" altLang="ko-KR" sz="3600" i="1" smtClean="0">
                            <a:solidFill>
                              <a:srgbClr val="53585F"/>
                            </a:solidFill>
                            <a:latin typeface="Cambria Math" panose="02040503050406030204" pitchFamily="18" charset="0"/>
                            <a:ea typeface="Spoqa Han Sans Neo Bold" panose="020B0500000000000000" pitchFamily="34" charset="-128"/>
                          </a:rPr>
                          <m:t>𝑥</m:t>
                        </m:r>
                      </m:e>
                      <m:sub>
                        <m:r>
                          <a:rPr lang="en-US" altLang="ko-KR" sz="3600" i="1" smtClean="0">
                            <a:solidFill>
                              <a:srgbClr val="53585F"/>
                            </a:solidFill>
                            <a:latin typeface="Cambria Math" panose="02040503050406030204" pitchFamily="18" charset="0"/>
                            <a:ea typeface="Spoqa Han Sans Neo Bold" panose="020B0500000000000000" pitchFamily="34" charset="-128"/>
                          </a:rPr>
                          <m:t>𝑆</m:t>
                        </m:r>
                      </m:sub>
                    </m:sSub>
                    <m:r>
                      <a:rPr lang="en-US" altLang="ko-KR" sz="3600" i="1" smtClean="0">
                        <a:solidFill>
                          <a:srgbClr val="53585F"/>
                        </a:solidFill>
                        <a:latin typeface="Cambria Math" panose="02040503050406030204" pitchFamily="18" charset="0"/>
                        <a:ea typeface="Spoqa Han Sans Neo Bold" panose="020B0500000000000000" pitchFamily="34" charset="-128"/>
                      </a:rPr>
                      <m:t>)</m:t>
                    </m:r>
                  </m:oMath>
                </a14:m>
                <a:r>
                  <a:rPr lang="en-US" altLang="ko-KR" sz="3600" dirty="0">
                    <a:solidFill>
                      <a:srgbClr val="53585F"/>
                    </a:solidFill>
                    <a:latin typeface="Spoqa Han Sans Neo" panose="020B0500000000000000" pitchFamily="34" charset="-128"/>
                    <a:ea typeface="Spoqa Han Sans Neo" panose="020B0500000000000000" pitchFamily="34" charset="-128"/>
                  </a:rPr>
                  <a:t>: i</a:t>
                </a:r>
                <a:r>
                  <a:rPr lang="ko-KR" altLang="en-US" sz="3600" dirty="0" err="1">
                    <a:solidFill>
                      <a:srgbClr val="53585F"/>
                    </a:solidFill>
                    <a:latin typeface="Spoqa Han Sans Neo" panose="020B0500000000000000" pitchFamily="34" charset="-128"/>
                    <a:ea typeface="Spoqa Han Sans Neo" panose="020B0500000000000000" pitchFamily="34" charset="-128"/>
                  </a:rPr>
                  <a:t>를</a:t>
                </a:r>
                <a:r>
                  <a:rPr lang="ko-KR" altLang="en-US" sz="3600" dirty="0">
                    <a:solidFill>
                      <a:srgbClr val="53585F"/>
                    </a:solidFill>
                    <a:latin typeface="Spoqa Han Sans Neo" panose="020B0500000000000000" pitchFamily="34" charset="-128"/>
                    <a:ea typeface="Spoqa Han Sans Neo" panose="020B0500000000000000" pitchFamily="34" charset="-128"/>
                  </a:rPr>
                  <a:t> 제외한 전체 기여도</a:t>
                </a:r>
                <a:endParaRPr lang="en-US" altLang="ko-KR" sz="3600" dirty="0">
                  <a:solidFill>
                    <a:srgbClr val="53585F"/>
                  </a:solidFill>
                  <a:latin typeface="Spoqa Han Sans Neo" panose="020B0500000000000000" pitchFamily="34" charset="-128"/>
                  <a:ea typeface="Spoqa Han Sans Neo" panose="020B0500000000000000" pitchFamily="34" charset="-128"/>
                </a:endParaRPr>
              </a:p>
            </p:txBody>
          </p:sp>
        </mc:Choice>
        <mc:Fallback>
          <p:sp>
            <p:nvSpPr>
              <p:cNvPr id="17" name="TextBox 16">
                <a:extLst>
                  <a:ext uri="{FF2B5EF4-FFF2-40B4-BE49-F238E27FC236}">
                    <a16:creationId xmlns:a16="http://schemas.microsoft.com/office/drawing/2014/main" id="{4C8E53C0-0376-9743-B9E9-FC7C8B76638C}"/>
                  </a:ext>
                </a:extLst>
              </p:cNvPr>
              <p:cNvSpPr txBox="1">
                <a:spLocks noRot="1" noChangeAspect="1" noMove="1" noResize="1" noEditPoints="1" noAdjustHandles="1" noChangeArrowheads="1" noChangeShapeType="1" noTextEdit="1"/>
              </p:cNvSpPr>
              <p:nvPr/>
            </p:nvSpPr>
            <p:spPr>
              <a:xfrm>
                <a:off x="1982128" y="3524652"/>
                <a:ext cx="18160798" cy="8915967"/>
              </a:xfrm>
              <a:prstGeom prst="rect">
                <a:avLst/>
              </a:prstGeom>
              <a:blipFill>
                <a:blip r:embed="rId4"/>
                <a:stretch>
                  <a:fillRect l="-1049" b="-1565"/>
                </a:stretch>
              </a:blipFill>
            </p:spPr>
            <p:txBody>
              <a:bodyPr/>
              <a:lstStyle/>
              <a:p>
                <a:r>
                  <a:rPr lang="ko-Kore-KR" altLang="en-US">
                    <a:noFill/>
                  </a:rPr>
                  <a:t> </a:t>
                </a:r>
              </a:p>
            </p:txBody>
          </p:sp>
        </mc:Fallback>
      </mc:AlternateContent>
      <p:sp>
        <p:nvSpPr>
          <p:cNvPr id="18" name="TextBox 17">
            <a:extLst>
              <a:ext uri="{FF2B5EF4-FFF2-40B4-BE49-F238E27FC236}">
                <a16:creationId xmlns:a16="http://schemas.microsoft.com/office/drawing/2014/main" id="{659B572D-DC0D-7D43-942A-267AFA054C88}"/>
              </a:ext>
            </a:extLst>
          </p:cNvPr>
          <p:cNvSpPr txBox="1"/>
          <p:nvPr/>
        </p:nvSpPr>
        <p:spPr>
          <a:xfrm>
            <a:off x="1524000" y="12996000"/>
            <a:ext cx="17910583" cy="584775"/>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Lundberg, Scott M., and </a:t>
            </a:r>
            <a:r>
              <a:rPr lang="en" altLang="ko-Kore-KR" sz="1600" dirty="0" err="1">
                <a:solidFill>
                  <a:srgbClr val="53585F"/>
                </a:solidFill>
                <a:latin typeface="Spoqa Han Sans Neo" panose="020B0500000000000000" pitchFamily="34" charset="-128"/>
                <a:ea typeface="Spoqa Han Sans Neo" panose="020B0500000000000000" pitchFamily="34" charset="-128"/>
              </a:rPr>
              <a:t>Su</a:t>
            </a:r>
            <a:r>
              <a:rPr lang="en" altLang="ko-Kore-KR" sz="1600" dirty="0">
                <a:solidFill>
                  <a:srgbClr val="53585F"/>
                </a:solidFill>
                <a:latin typeface="Spoqa Han Sans Neo" panose="020B0500000000000000" pitchFamily="34" charset="-128"/>
                <a:ea typeface="Spoqa Han Sans Neo" panose="020B0500000000000000" pitchFamily="34" charset="-128"/>
              </a:rPr>
              <a:t>-In Lee. "A unified approach to interpreting model predictions." Proceedings of the 31st international conference on neural information processing systems. 2017.</a:t>
            </a:r>
            <a:endParaRPr lang="en" altLang="ko-Kore-KR" sz="1600" dirty="0">
              <a:solidFill>
                <a:srgbClr val="53585F"/>
              </a:solidFill>
              <a:effectLst/>
              <a:latin typeface="Spoqa Han Sans Neo" panose="020B0500000000000000" pitchFamily="34" charset="-128"/>
              <a:ea typeface="Spoqa Han Sans Neo" panose="020B0500000000000000" pitchFamily="34" charset="-128"/>
            </a:endParaRPr>
          </a:p>
          <a:p>
            <a:pPr algn="ctr"/>
            <a:r>
              <a:rPr lang="en" altLang="ko-Kore-KR" sz="1600" dirty="0">
                <a:solidFill>
                  <a:srgbClr val="53585F"/>
                </a:solidFill>
                <a:latin typeface="Spoqa Han Sans Neo" panose="020B0500000000000000" pitchFamily="34" charset="-128"/>
                <a:ea typeface="Spoqa Han Sans Neo" panose="020B0500000000000000" pitchFamily="34" charset="-128"/>
              </a:rPr>
              <a:t>https://</a:t>
            </a:r>
            <a:r>
              <a:rPr lang="en" altLang="ko-Kore-KR" sz="1600" dirty="0" err="1">
                <a:solidFill>
                  <a:srgbClr val="53585F"/>
                </a:solidFill>
                <a:latin typeface="Spoqa Han Sans Neo" panose="020B0500000000000000" pitchFamily="34" charset="-128"/>
                <a:ea typeface="Spoqa Han Sans Neo" panose="020B0500000000000000" pitchFamily="34" charset="-128"/>
              </a:rPr>
              <a:t>christophm.github.io</a:t>
            </a:r>
            <a:r>
              <a:rPr lang="en" altLang="ko-Kore-KR" sz="1600" dirty="0">
                <a:solidFill>
                  <a:srgbClr val="53585F"/>
                </a:solidFill>
                <a:latin typeface="Spoqa Han Sans Neo" panose="020B0500000000000000" pitchFamily="34" charset="-128"/>
                <a:ea typeface="Spoqa Han Sans Neo" panose="020B0500000000000000" pitchFamily="34" charset="-128"/>
              </a:rPr>
              <a:t>/interpretable-ml-book/</a:t>
            </a:r>
            <a:r>
              <a:rPr lang="en" altLang="ko-Kore-KR" sz="1600" dirty="0" err="1">
                <a:solidFill>
                  <a:srgbClr val="53585F"/>
                </a:solidFill>
                <a:latin typeface="Spoqa Han Sans Neo" panose="020B0500000000000000" pitchFamily="34" charset="-128"/>
                <a:ea typeface="Spoqa Han Sans Neo" panose="020B0500000000000000" pitchFamily="34" charset="-128"/>
              </a:rPr>
              <a:t>shapley.html</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19797276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SHAP (</a:t>
            </a:r>
            <a:r>
              <a:rPr kumimoji="1" lang="en-US" altLang="ko-Kore-KR" sz="2800" dirty="0" err="1">
                <a:latin typeface="Spoqa Han Sans Neo" panose="020B0500000000000000" pitchFamily="34" charset="-128"/>
                <a:ea typeface="Spoqa Han Sans Neo" panose="020B0500000000000000" pitchFamily="34" charset="-128"/>
              </a:rPr>
              <a:t>SHapley</a:t>
            </a:r>
            <a:r>
              <a:rPr kumimoji="1" lang="en-US" altLang="ko-Kore-KR" sz="2800" dirty="0">
                <a:latin typeface="Spoqa Han Sans Neo" panose="020B0500000000000000" pitchFamily="34" charset="-128"/>
                <a:ea typeface="Spoqa Han Sans Neo" panose="020B0500000000000000" pitchFamily="34" charset="-128"/>
              </a:rPr>
              <a:t> Addictive explanation; 2017)</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C8E53C0-0376-9743-B9E9-FC7C8B76638C}"/>
                  </a:ext>
                </a:extLst>
              </p:cNvPr>
              <p:cNvSpPr txBox="1"/>
              <p:nvPr/>
            </p:nvSpPr>
            <p:spPr>
              <a:xfrm>
                <a:off x="1956003" y="3007940"/>
                <a:ext cx="18160798" cy="10708060"/>
              </a:xfrm>
              <a:prstGeom prst="rect">
                <a:avLst/>
              </a:prstGeom>
              <a:noFill/>
            </p:spPr>
            <p:txBody>
              <a:bodyPr wrap="square">
                <a:spAutoFit/>
              </a:bodyPr>
              <a:lstStyle/>
              <a:p>
                <a:pPr>
                  <a:lnSpc>
                    <a:spcPct val="150000"/>
                  </a:lnSpc>
                </a:pPr>
                <a:r>
                  <a:rPr lang="en-US" altLang="ko-KR" sz="3600" dirty="0">
                    <a:solidFill>
                      <a:srgbClr val="53585F"/>
                    </a:solidFill>
                    <a:latin typeface="Spoqa Han Sans Neo" panose="020B0500000000000000" pitchFamily="34" charset="-128"/>
                    <a:ea typeface="Spoqa Han Sans Neo" panose="020B0500000000000000" pitchFamily="34" charset="-128"/>
                  </a:rPr>
                  <a:t>Additive Feature Attribution </a:t>
                </a:r>
                <a:r>
                  <a:rPr lang="ko-KR" altLang="en-US" sz="3600" dirty="0">
                    <a:solidFill>
                      <a:srgbClr val="53585F"/>
                    </a:solidFill>
                    <a:latin typeface="Spoqa Han Sans Neo" panose="020B0500000000000000" pitchFamily="34" charset="-128"/>
                    <a:ea typeface="Spoqa Han Sans Neo" panose="020B0500000000000000" pitchFamily="34" charset="-128"/>
                  </a:rPr>
                  <a:t>방법</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571500" indent="-571500">
                  <a:lnSpc>
                    <a:spcPct val="150000"/>
                  </a:lnSpc>
                  <a:buFont typeface="Arial" panose="020B0604020202020204" pitchFamily="34" charset="0"/>
                  <a:buChar char="•"/>
                </a:pPr>
                <a:r>
                  <a:rPr lang="en-US" altLang="ko-KR" sz="3600" dirty="0">
                    <a:solidFill>
                      <a:srgbClr val="53585F"/>
                    </a:solidFill>
                    <a:latin typeface="Spoqa Han Sans Neo" panose="020B0500000000000000" pitchFamily="34" charset="-128"/>
                    <a:ea typeface="Spoqa Han Sans Neo" panose="020B0500000000000000" pitchFamily="34" charset="-128"/>
                  </a:rPr>
                  <a:t>Lime</a:t>
                </a:r>
                <a:r>
                  <a:rPr lang="ko-KR" altLang="en-US" sz="3600" dirty="0">
                    <a:solidFill>
                      <a:srgbClr val="53585F"/>
                    </a:solidFill>
                    <a:latin typeface="Spoqa Han Sans Neo" panose="020B0500000000000000" pitchFamily="34" charset="-128"/>
                    <a:ea typeface="Spoqa Han Sans Neo" panose="020B0500000000000000" pitchFamily="34" charset="-128"/>
                  </a:rPr>
                  <a:t>과 같이 </a:t>
                </a:r>
                <a:r>
                  <a:rPr lang="en-US" altLang="ko-KR" sz="3600" dirty="0">
                    <a:solidFill>
                      <a:srgbClr val="53585F"/>
                    </a:solidFill>
                    <a:latin typeface="Spoqa Han Sans Neo" panose="020B0500000000000000" pitchFamily="34" charset="-128"/>
                    <a:ea typeface="Spoqa Han Sans Neo" panose="020B0500000000000000" pitchFamily="34" charset="-128"/>
                  </a:rPr>
                  <a:t>binary </a:t>
                </a:r>
                <a:r>
                  <a:rPr lang="ko-KR" altLang="en-US" sz="3600" dirty="0">
                    <a:solidFill>
                      <a:srgbClr val="53585F"/>
                    </a:solidFill>
                    <a:latin typeface="Spoqa Han Sans Neo" panose="020B0500000000000000" pitchFamily="34" charset="-128"/>
                    <a:ea typeface="Spoqa Han Sans Neo" panose="020B0500000000000000" pitchFamily="34" charset="-128"/>
                  </a:rPr>
                  <a:t>변수의 </a:t>
                </a:r>
                <a:r>
                  <a:rPr lang="en-US" altLang="ko-KR" sz="3600" dirty="0">
                    <a:solidFill>
                      <a:srgbClr val="53585F"/>
                    </a:solidFill>
                    <a:latin typeface="Spoqa Han Sans Neo" panose="020B0500000000000000" pitchFamily="34" charset="-128"/>
                    <a:ea typeface="Spoqa Han Sans Neo" panose="020B0500000000000000" pitchFamily="34" charset="-128"/>
                  </a:rPr>
                  <a:t>linear</a:t>
                </a:r>
                <a:r>
                  <a:rPr lang="ko-KR" altLang="en-US" sz="3600" dirty="0">
                    <a:solidFill>
                      <a:srgbClr val="53585F"/>
                    </a:solidFill>
                    <a:latin typeface="Spoqa Han Sans Neo" panose="020B0500000000000000" pitchFamily="34" charset="-128"/>
                    <a:ea typeface="Spoqa Han Sans Neo" panose="020B0500000000000000" pitchFamily="34" charset="-128"/>
                  </a:rPr>
                  <a:t>함수로 되어있는 </a:t>
                </a:r>
                <a:br>
                  <a:rPr lang="en-US" altLang="ko-KR" sz="3600" dirty="0">
                    <a:solidFill>
                      <a:srgbClr val="53585F"/>
                    </a:solidFill>
                    <a:latin typeface="Spoqa Han Sans Neo" panose="020B0500000000000000" pitchFamily="34" charset="-128"/>
                    <a:ea typeface="Spoqa Han Sans Neo" panose="020B0500000000000000" pitchFamily="34" charset="-128"/>
                  </a:rPr>
                </a:br>
                <a:r>
                  <a:rPr lang="en-US" altLang="ko-KR" sz="3600" dirty="0">
                    <a:solidFill>
                      <a:srgbClr val="53585F"/>
                    </a:solidFill>
                    <a:latin typeface="Spoqa Han Sans Neo" panose="020B0500000000000000" pitchFamily="34" charset="-128"/>
                    <a:ea typeface="Spoqa Han Sans Neo" panose="020B0500000000000000" pitchFamily="34" charset="-128"/>
                  </a:rPr>
                  <a:t>explanation </a:t>
                </a:r>
                <a:r>
                  <a:rPr lang="ko-KR" altLang="en-US" sz="3600" dirty="0">
                    <a:solidFill>
                      <a:srgbClr val="53585F"/>
                    </a:solidFill>
                    <a:latin typeface="Spoqa Han Sans Neo" panose="020B0500000000000000" pitchFamily="34" charset="-128"/>
                    <a:ea typeface="Spoqa Han Sans Neo" panose="020B0500000000000000" pitchFamily="34" charset="-128"/>
                  </a:rPr>
                  <a:t>모델을 가진다</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14:m>
                  <m:oMathPara xmlns:m="http://schemas.openxmlformats.org/officeDocument/2006/math">
                    <m:oMathParaPr>
                      <m:jc m:val="centerGroup"/>
                    </m:oMathParaPr>
                    <m:oMath xmlns:m="http://schemas.openxmlformats.org/officeDocument/2006/math">
                      <m:r>
                        <a:rPr lang="en-US" altLang="ko-KR" sz="3600" b="0" i="1" dirty="0" smtClean="0">
                          <a:solidFill>
                            <a:srgbClr val="53585F"/>
                          </a:solidFill>
                          <a:latin typeface="Cambria Math" panose="02040503050406030204" pitchFamily="18" charset="0"/>
                          <a:ea typeface="Spoqa Han Sans Neo Bold" panose="020B0500000000000000" pitchFamily="34" charset="-128"/>
                        </a:rPr>
                        <m:t>𝑔</m:t>
                      </m:r>
                      <m:d>
                        <m:d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dPr>
                        <m:e>
                          <m:sSup>
                            <m:sSup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p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𝑧</m:t>
                              </m:r>
                            </m:e>
                            <m:sup>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sup>
                          </m:sSup>
                        </m:e>
                      </m:d>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sSub>
                        <m:sSub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b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𝜙</m:t>
                          </m:r>
                        </m:e>
                        <m:sub>
                          <m:r>
                            <a:rPr lang="en-US" altLang="ko-KR" sz="3600" b="0" i="1" dirty="0" smtClean="0">
                              <a:solidFill>
                                <a:srgbClr val="53585F"/>
                              </a:solidFill>
                              <a:latin typeface="Cambria Math" panose="02040503050406030204" pitchFamily="18" charset="0"/>
                              <a:ea typeface="Spoqa Han Sans Neo Bold" panose="020B0500000000000000" pitchFamily="34" charset="-128"/>
                            </a:rPr>
                            <m:t>0</m:t>
                          </m:r>
                        </m:sub>
                      </m:sSub>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nary>
                        <m:naryPr>
                          <m:chr m:val="∑"/>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naryPr>
                        <m:sub>
                          <m:r>
                            <a:rPr lang="en-US" altLang="ko-KR" sz="3600" b="0" i="1" dirty="0" smtClean="0">
                              <a:solidFill>
                                <a:srgbClr val="53585F"/>
                              </a:solidFill>
                              <a:latin typeface="Cambria Math" panose="02040503050406030204" pitchFamily="18" charset="0"/>
                              <a:ea typeface="Spoqa Han Sans Neo Bold" panose="020B0500000000000000" pitchFamily="34" charset="-128"/>
                            </a:rPr>
                            <m:t>𝑖</m:t>
                          </m:r>
                        </m:sub>
                        <m:sup>
                          <m:r>
                            <a:rPr lang="en-US" altLang="ko-KR" sz="3600" b="0" i="1" dirty="0" smtClean="0">
                              <a:solidFill>
                                <a:srgbClr val="53585F"/>
                              </a:solidFill>
                              <a:latin typeface="Cambria Math" panose="02040503050406030204" pitchFamily="18" charset="0"/>
                              <a:ea typeface="Spoqa Han Sans Neo Bold" panose="020B0500000000000000" pitchFamily="34" charset="-128"/>
                            </a:rPr>
                            <m:t>𝑀</m:t>
                          </m:r>
                        </m:sup>
                        <m:e>
                          <m:sSub>
                            <m:sSub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b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𝜙</m:t>
                              </m:r>
                            </m:e>
                            <m:sub>
                              <m:r>
                                <a:rPr lang="en-US" altLang="ko-KR" sz="3600" b="0" i="1" dirty="0" smtClean="0">
                                  <a:solidFill>
                                    <a:srgbClr val="53585F"/>
                                  </a:solidFill>
                                  <a:latin typeface="Cambria Math" panose="02040503050406030204" pitchFamily="18" charset="0"/>
                                  <a:ea typeface="Spoqa Han Sans Neo Bold" panose="020B0500000000000000" pitchFamily="34" charset="-128"/>
                                </a:rPr>
                                <m:t>𝑖</m:t>
                              </m:r>
                            </m:sub>
                          </m:sSub>
                          <m:sSubSup>
                            <m:sSubSup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bSup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𝑧</m:t>
                              </m:r>
                            </m:e>
                            <m:sub>
                              <m:r>
                                <a:rPr lang="en-US" altLang="ko-KR" sz="3600" b="0" i="1" dirty="0" smtClean="0">
                                  <a:solidFill>
                                    <a:srgbClr val="53585F"/>
                                  </a:solidFill>
                                  <a:latin typeface="Cambria Math" panose="02040503050406030204" pitchFamily="18" charset="0"/>
                                  <a:ea typeface="Spoqa Han Sans Neo Bold" panose="020B0500000000000000" pitchFamily="34" charset="-128"/>
                                </a:rPr>
                                <m:t>𝑖</m:t>
                              </m:r>
                            </m:sub>
                            <m:sup>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sup>
                          </m:sSubSup>
                        </m:e>
                      </m:nary>
                    </m:oMath>
                  </m:oMathPara>
                </a14:m>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en-US" altLang="ko-KR" sz="3600" dirty="0">
                    <a:solidFill>
                      <a:srgbClr val="53585F"/>
                    </a:solidFill>
                    <a:latin typeface="Spoqa Han Sans Neo" panose="020B0500000000000000" pitchFamily="34" charset="-128"/>
                    <a:ea typeface="Spoqa Han Sans Neo" panose="020B0500000000000000" pitchFamily="34" charset="-128"/>
                  </a:rPr>
                  <a:t>g : explanation/surrogate model , </a:t>
                </a:r>
                <a:r>
                  <a:rPr lang="en-US" altLang="ko-KR" sz="3600" dirty="0">
                    <a:solidFill>
                      <a:srgbClr val="53585F"/>
                    </a:solidFill>
                    <a:ea typeface="Spoqa Han Sans Neo Bold" panose="020B0500000000000000" pitchFamily="34" charset="-128"/>
                  </a:rPr>
                  <a:t> </a:t>
                </a:r>
                <a14:m>
                  <m:oMath xmlns:m="http://schemas.openxmlformats.org/officeDocument/2006/math">
                    <m:r>
                      <a:rPr lang="en-US" altLang="ko-KR" sz="3600" i="1" dirty="0">
                        <a:solidFill>
                          <a:srgbClr val="53585F"/>
                        </a:solidFill>
                        <a:latin typeface="Cambria Math" panose="02040503050406030204" pitchFamily="18" charset="0"/>
                        <a:ea typeface="Spoqa Han Sans Neo Bold" panose="020B0500000000000000" pitchFamily="34" charset="-128"/>
                      </a:rPr>
                      <m:t>𝑔</m:t>
                    </m:r>
                    <m:d>
                      <m:dPr>
                        <m:ctrlPr>
                          <a:rPr lang="en-US" altLang="ko-KR" sz="3600" i="1" dirty="0">
                            <a:solidFill>
                              <a:srgbClr val="53585F"/>
                            </a:solidFill>
                            <a:latin typeface="Cambria Math" panose="02040503050406030204" pitchFamily="18" charset="0"/>
                            <a:ea typeface="Spoqa Han Sans Neo Bold" panose="020B0500000000000000" pitchFamily="34" charset="-128"/>
                          </a:rPr>
                        </m:ctrlPr>
                      </m:dPr>
                      <m:e>
                        <m:sSup>
                          <m:sSupPr>
                            <m:ctrlPr>
                              <a:rPr lang="en-US" altLang="ko-KR" sz="3600" i="1" dirty="0">
                                <a:solidFill>
                                  <a:srgbClr val="53585F"/>
                                </a:solidFill>
                                <a:latin typeface="Cambria Math" panose="02040503050406030204" pitchFamily="18" charset="0"/>
                                <a:ea typeface="Spoqa Han Sans Neo Bold" panose="020B0500000000000000" pitchFamily="34" charset="-128"/>
                              </a:rPr>
                            </m:ctrlPr>
                          </m:sSupPr>
                          <m:e>
                            <m:r>
                              <a:rPr lang="en-US" altLang="ko-KR" sz="3600" i="1" dirty="0">
                                <a:solidFill>
                                  <a:srgbClr val="53585F"/>
                                </a:solidFill>
                                <a:latin typeface="Cambria Math" panose="02040503050406030204" pitchFamily="18" charset="0"/>
                                <a:ea typeface="Spoqa Han Sans Neo Bold" panose="020B0500000000000000" pitchFamily="34" charset="-128"/>
                              </a:rPr>
                              <m:t>𝑧</m:t>
                            </m:r>
                          </m:e>
                          <m:sup>
                            <m:r>
                              <a:rPr lang="en-US" altLang="ko-KR" sz="3600" i="1" dirty="0">
                                <a:solidFill>
                                  <a:srgbClr val="53585F"/>
                                </a:solidFill>
                                <a:latin typeface="Cambria Math" panose="02040503050406030204" pitchFamily="18" charset="0"/>
                                <a:ea typeface="Spoqa Han Sans Neo Bold" panose="020B0500000000000000" pitchFamily="34" charset="-128"/>
                              </a:rPr>
                              <m:t>′</m:t>
                            </m:r>
                          </m:sup>
                        </m:sSup>
                      </m:e>
                    </m:d>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r>
                      <a:rPr lang="en-US" altLang="ko-KR" sz="3600" b="0" i="1" dirty="0" smtClean="0">
                        <a:solidFill>
                          <a:srgbClr val="53585F"/>
                        </a:solidFill>
                        <a:latin typeface="Cambria Math" panose="02040503050406030204" pitchFamily="18" charset="0"/>
                        <a:ea typeface="Spoqa Han Sans Neo Bold" panose="020B0500000000000000" pitchFamily="34" charset="-128"/>
                      </a:rPr>
                      <m:t>𝑓</m:t>
                    </m:r>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sSub>
                      <m:sSub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bPr>
                      <m:e>
                        <m:r>
                          <a:rPr lang="en-US" altLang="ko-KR" sz="3600" b="0" i="1" dirty="0" smtClean="0">
                            <a:solidFill>
                              <a:srgbClr val="53585F"/>
                            </a:solidFill>
                            <a:latin typeface="Cambria Math" panose="02040503050406030204" pitchFamily="18" charset="0"/>
                            <a:ea typeface="Spoqa Han Sans Neo Bold" panose="020B0500000000000000" pitchFamily="34" charset="-128"/>
                          </a:rPr>
                          <m:t>h</m:t>
                        </m:r>
                      </m:e>
                      <m:sub>
                        <m:r>
                          <a:rPr lang="en-US" altLang="ko-KR" sz="3600" b="0" i="1" dirty="0" smtClean="0">
                            <a:solidFill>
                              <a:srgbClr val="53585F"/>
                            </a:solidFill>
                            <a:latin typeface="Cambria Math" panose="02040503050406030204" pitchFamily="18" charset="0"/>
                            <a:ea typeface="Spoqa Han Sans Neo Bold" panose="020B0500000000000000" pitchFamily="34" charset="-128"/>
                          </a:rPr>
                          <m:t>𝑥</m:t>
                        </m:r>
                      </m:sub>
                    </m:sSub>
                    <m:d>
                      <m:d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dPr>
                      <m:e>
                        <m:sSup>
                          <m:sSup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p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𝑧</m:t>
                            </m:r>
                          </m:e>
                          <m:sup>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sup>
                        </m:sSup>
                      </m:e>
                    </m:d>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oMath>
                </a14:m>
                <a:r>
                  <a:rPr lang="en-US" altLang="ko-KR" sz="3600" dirty="0">
                    <a:solidFill>
                      <a:srgbClr val="53585F"/>
                    </a:solidFill>
                    <a:latin typeface="Spoqa Han Sans Neo" panose="020B0500000000000000" pitchFamily="34" charset="-128"/>
                    <a:ea typeface="Spoqa Han Sans Neo" panose="020B0500000000000000" pitchFamily="34" charset="-128"/>
                  </a:rPr>
                  <a:t>, f : original prediction model</a:t>
                </a:r>
              </a:p>
              <a:p>
                <a:pPr>
                  <a:lnSpc>
                    <a:spcPct val="150000"/>
                  </a:lnSpc>
                </a:pPr>
                <a:r>
                  <a:rPr lang="en-US" altLang="ko-KR" sz="3600" dirty="0">
                    <a:solidFill>
                      <a:srgbClr val="53585F"/>
                    </a:solidFill>
                    <a:latin typeface="Spoqa Han Sans Neo" panose="020B0500000000000000" pitchFamily="34" charset="-128"/>
                    <a:ea typeface="Spoqa Han Sans Neo" panose="020B0500000000000000" pitchFamily="34" charset="-128"/>
                  </a:rPr>
                  <a:t>z′ : simplified input , z′ ≈ x′, </a:t>
                </a:r>
                <a14:m>
                  <m:oMath xmlns:m="http://schemas.openxmlformats.org/officeDocument/2006/math">
                    <m:sSub>
                      <m:sSubPr>
                        <m:ctrlPr>
                          <a:rPr lang="en-US" altLang="ko-KR" sz="3600" i="1" dirty="0">
                            <a:solidFill>
                              <a:srgbClr val="53585F"/>
                            </a:solidFill>
                            <a:latin typeface="Cambria Math" panose="02040503050406030204" pitchFamily="18" charset="0"/>
                            <a:ea typeface="Spoqa Han Sans Neo Bold" panose="020B0500000000000000" pitchFamily="34" charset="-128"/>
                          </a:rPr>
                        </m:ctrlPr>
                      </m:sSubPr>
                      <m:e>
                        <m:r>
                          <a:rPr lang="en-US" altLang="ko-KR" sz="3600" i="1" dirty="0">
                            <a:solidFill>
                              <a:srgbClr val="53585F"/>
                            </a:solidFill>
                            <a:latin typeface="Cambria Math" panose="02040503050406030204" pitchFamily="18" charset="0"/>
                            <a:ea typeface="Spoqa Han Sans Neo Bold" panose="020B0500000000000000" pitchFamily="34" charset="-128"/>
                          </a:rPr>
                          <m:t>h</m:t>
                        </m:r>
                      </m:e>
                      <m:sub>
                        <m:r>
                          <a:rPr lang="en-US" altLang="ko-KR" sz="3600" i="1" dirty="0">
                            <a:solidFill>
                              <a:srgbClr val="53585F"/>
                            </a:solidFill>
                            <a:latin typeface="Cambria Math" panose="02040503050406030204" pitchFamily="18" charset="0"/>
                            <a:ea typeface="Spoqa Han Sans Neo Bold" panose="020B0500000000000000" pitchFamily="34" charset="-128"/>
                          </a:rPr>
                          <m:t>𝑥</m:t>
                        </m:r>
                      </m:sub>
                    </m:sSub>
                  </m:oMath>
                </a14:m>
                <a:r>
                  <a:rPr lang="en-US" altLang="ko-KR" sz="3600" dirty="0">
                    <a:solidFill>
                      <a:srgbClr val="53585F"/>
                    </a:solidFill>
                    <a:latin typeface="Spoqa Han Sans Neo" panose="020B0500000000000000" pitchFamily="34" charset="-128"/>
                    <a:ea typeface="Spoqa Han Sans Neo" panose="020B0500000000000000" pitchFamily="34" charset="-128"/>
                  </a:rPr>
                  <a:t>​ : mapping function , </a:t>
                </a:r>
                <a:r>
                  <a:rPr lang="en-US" altLang="ko-KR" sz="3600" dirty="0">
                    <a:solidFill>
                      <a:srgbClr val="53585F"/>
                    </a:solidFill>
                    <a:ea typeface="Spoqa Han Sans Neo Bold" panose="020B0500000000000000" pitchFamily="34" charset="-128"/>
                  </a:rPr>
                  <a:t> </a:t>
                </a:r>
                <a14:m>
                  <m:oMath xmlns:m="http://schemas.openxmlformats.org/officeDocument/2006/math">
                    <m:r>
                      <m:rPr>
                        <m:sty m:val="p"/>
                      </m:rPr>
                      <a:rPr lang="en-US" altLang="ko-KR" sz="3600" b="0" i="0" dirty="0" smtClean="0">
                        <a:solidFill>
                          <a:srgbClr val="53585F"/>
                        </a:solidFill>
                        <a:latin typeface="Cambria Math" panose="02040503050406030204" pitchFamily="18" charset="0"/>
                        <a:ea typeface="Spoqa Han Sans Neo Bold" panose="020B0500000000000000" pitchFamily="34" charset="-128"/>
                      </a:rPr>
                      <m:t>x</m:t>
                    </m:r>
                    <m:r>
                      <a:rPr lang="en-US" altLang="ko-KR" sz="3600" b="0" i="0" dirty="0" smtClean="0">
                        <a:solidFill>
                          <a:srgbClr val="53585F"/>
                        </a:solidFill>
                        <a:latin typeface="Cambria Math" panose="02040503050406030204" pitchFamily="18" charset="0"/>
                        <a:ea typeface="Spoqa Han Sans Neo Bold" panose="020B0500000000000000" pitchFamily="34" charset="-128"/>
                      </a:rPr>
                      <m:t>=</m:t>
                    </m:r>
                    <m:sSub>
                      <m:sSubPr>
                        <m:ctrlPr>
                          <a:rPr lang="en-US" altLang="ko-KR" sz="3600" i="1" dirty="0">
                            <a:solidFill>
                              <a:srgbClr val="53585F"/>
                            </a:solidFill>
                            <a:latin typeface="Cambria Math" panose="02040503050406030204" pitchFamily="18" charset="0"/>
                            <a:ea typeface="Spoqa Han Sans Neo Bold" panose="020B0500000000000000" pitchFamily="34" charset="-128"/>
                          </a:rPr>
                        </m:ctrlPr>
                      </m:sSubPr>
                      <m:e>
                        <m:r>
                          <a:rPr lang="en-US" altLang="ko-KR" sz="3600" i="1" dirty="0">
                            <a:solidFill>
                              <a:srgbClr val="53585F"/>
                            </a:solidFill>
                            <a:latin typeface="Cambria Math" panose="02040503050406030204" pitchFamily="18" charset="0"/>
                            <a:ea typeface="Spoqa Han Sans Neo Bold" panose="020B0500000000000000" pitchFamily="34" charset="-128"/>
                          </a:rPr>
                          <m:t>h</m:t>
                        </m:r>
                      </m:e>
                      <m:sub>
                        <m:r>
                          <a:rPr lang="en-US" altLang="ko-KR" sz="3600" i="1" dirty="0">
                            <a:solidFill>
                              <a:srgbClr val="53585F"/>
                            </a:solidFill>
                            <a:latin typeface="Cambria Math" panose="02040503050406030204" pitchFamily="18" charset="0"/>
                            <a:ea typeface="Spoqa Han Sans Neo Bold" panose="020B0500000000000000" pitchFamily="34" charset="-128"/>
                          </a:rPr>
                          <m:t>𝑥</m:t>
                        </m:r>
                      </m:sub>
                    </m:sSub>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sSup>
                      <m:sSup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p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𝑥</m:t>
                        </m:r>
                      </m:e>
                      <m:sup>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sup>
                    </m:sSup>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oMath>
                </a14:m>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14:m>
                  <m:oMath xmlns:m="http://schemas.openxmlformats.org/officeDocument/2006/math">
                    <m:sSub>
                      <m:sSub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b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𝜙</m:t>
                        </m:r>
                      </m:e>
                      <m:sub>
                        <m:r>
                          <a:rPr lang="en-US" altLang="ko-KR" sz="3600" b="0" i="1" dirty="0" smtClean="0">
                            <a:solidFill>
                              <a:srgbClr val="53585F"/>
                            </a:solidFill>
                            <a:latin typeface="Cambria Math" panose="02040503050406030204" pitchFamily="18" charset="0"/>
                            <a:ea typeface="Spoqa Han Sans Neo Bold" panose="020B0500000000000000" pitchFamily="34" charset="-128"/>
                          </a:rPr>
                          <m:t>𝑖</m:t>
                        </m:r>
                      </m:sub>
                    </m:sSub>
                  </m:oMath>
                </a14:m>
                <a:r>
                  <a:rPr lang="en-US" altLang="ko-KR" sz="3600" dirty="0">
                    <a:solidFill>
                      <a:srgbClr val="53585F"/>
                    </a:solidFill>
                    <a:latin typeface="Spoqa Han Sans Neo" panose="020B0500000000000000" pitchFamily="34" charset="-128"/>
                    <a:ea typeface="Spoqa Han Sans Neo" panose="020B0500000000000000" pitchFamily="34" charset="-128"/>
                  </a:rPr>
                  <a:t>  : attribution value</a:t>
                </a:r>
              </a:p>
              <a:p>
                <a:pPr>
                  <a:lnSpc>
                    <a:spcPct val="150000"/>
                  </a:lnSpc>
                </a:pP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571500" indent="-571500">
                  <a:lnSpc>
                    <a:spcPct val="150000"/>
                  </a:lnSpc>
                  <a:buFont typeface="Wingdings" pitchFamily="2" charset="2"/>
                  <a:buChar char="à"/>
                </a:pP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복잡한 모델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f(x)</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대신</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해석이 간단한 모델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g(x’)</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로 해석하고자 한다</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71500" indent="-571500">
                  <a:lnSpc>
                    <a:spcPct val="150000"/>
                  </a:lnSpc>
                  <a:buFont typeface="Wingdings" pitchFamily="2" charset="2"/>
                  <a:buChar char="à"/>
                </a:pPr>
                <a:r>
                  <a:rPr lang="en-US" altLang="ko-KR" sz="3600" dirty="0">
                    <a:solidFill>
                      <a:srgbClr val="53585F"/>
                    </a:solidFill>
                    <a:latin typeface="Spoqa Han Sans Neo" panose="020B0500000000000000" pitchFamily="34" charset="-128"/>
                    <a:ea typeface="Spoqa Han Sans Neo" panose="020B0500000000000000" pitchFamily="34" charset="-128"/>
                  </a:rPr>
                  <a:t>z′ : simplified input , z′ ≈ x’</a:t>
                </a:r>
                <a:r>
                  <a:rPr lang="ko-KR" altLang="en-US" sz="3600" dirty="0">
                    <a:solidFill>
                      <a:srgbClr val="53585F"/>
                    </a:solidFill>
                    <a:latin typeface="Spoqa Han Sans Neo" panose="020B0500000000000000" pitchFamily="34" charset="-128"/>
                    <a:ea typeface="Spoqa Han Sans Neo" panose="020B0500000000000000" pitchFamily="34" charset="-128"/>
                  </a:rPr>
                  <a:t>라는 가정으로 </a:t>
                </a:r>
                <a14:m>
                  <m:oMath xmlns:m="http://schemas.openxmlformats.org/officeDocument/2006/math">
                    <m:sSup>
                      <m:sSup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p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𝑧</m:t>
                        </m:r>
                      </m:e>
                      <m:sup>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sup>
                    </m:sSup>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sSup>
                      <m:sSup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pPr>
                      <m:e>
                        <m:d>
                          <m:dPr>
                            <m:begChr m:val="["/>
                            <m:endChr m:val="]"/>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dPr>
                          <m:e>
                            <m:r>
                              <a:rPr lang="en-US" altLang="ko-KR" sz="3600" b="0" i="1" dirty="0" smtClean="0">
                                <a:solidFill>
                                  <a:srgbClr val="53585F"/>
                                </a:solidFill>
                                <a:latin typeface="Cambria Math" panose="02040503050406030204" pitchFamily="18" charset="0"/>
                                <a:ea typeface="Spoqa Han Sans Neo Bold" panose="020B0500000000000000" pitchFamily="34" charset="-128"/>
                              </a:rPr>
                              <m:t>0, 1</m:t>
                            </m:r>
                          </m:e>
                        </m:d>
                      </m:e>
                      <m:sup>
                        <m:r>
                          <a:rPr lang="en-US" altLang="ko-KR" sz="3600" b="0" i="1" dirty="0" smtClean="0">
                            <a:solidFill>
                              <a:srgbClr val="53585F"/>
                            </a:solidFill>
                            <a:latin typeface="Cambria Math" panose="02040503050406030204" pitchFamily="18" charset="0"/>
                            <a:ea typeface="Spoqa Han Sans Neo Bold" panose="020B0500000000000000" pitchFamily="34" charset="-128"/>
                          </a:rPr>
                          <m:t>𝑀</m:t>
                        </m:r>
                      </m:sup>
                    </m:sSup>
                  </m:oMath>
                </a14:m>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(0, 1 </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인풋이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model</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에 있는지 여부</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b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이고</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R" sz="3600" dirty="0">
                    <a:solidFill>
                      <a:srgbClr val="53585F"/>
                    </a:solidFill>
                    <a:latin typeface="Cambria Math" panose="02040503050406030204" pitchFamily="18" charset="0"/>
                    <a:ea typeface="Cambria Math" panose="02040503050406030204" pitchFamily="18" charset="0"/>
                    <a:sym typeface="Wingdings" pitchFamily="2" charset="2"/>
                  </a:rPr>
                  <a:t> </a:t>
                </a:r>
                <a14:m>
                  <m:oMath xmlns:m="http://schemas.openxmlformats.org/officeDocument/2006/math">
                    <m:r>
                      <m:rPr>
                        <m:sty m:val="p"/>
                      </m:rPr>
                      <a:rPr lang="en-US" altLang="ko-KR" sz="3600" i="0" dirty="0">
                        <a:solidFill>
                          <a:srgbClr val="53585F"/>
                        </a:solidFill>
                        <a:latin typeface="Cambria Math" panose="02040503050406030204" pitchFamily="18" charset="0"/>
                        <a:ea typeface="Cambria Math" panose="02040503050406030204" pitchFamily="18" charset="0"/>
                      </a:rPr>
                      <m:t>g</m:t>
                    </m:r>
                    <m:d>
                      <m:dPr>
                        <m:ctrlPr>
                          <a:rPr lang="en-US" altLang="ko-KR" sz="3600" dirty="0">
                            <a:solidFill>
                              <a:srgbClr val="53585F"/>
                            </a:solidFill>
                            <a:latin typeface="Cambria Math" panose="02040503050406030204" pitchFamily="18" charset="0"/>
                            <a:ea typeface="Cambria Math" panose="02040503050406030204" pitchFamily="18" charset="0"/>
                          </a:rPr>
                        </m:ctrlPr>
                      </m:dPr>
                      <m:e>
                        <m:sSup>
                          <m:sSupPr>
                            <m:ctrlPr>
                              <a:rPr lang="en-US" altLang="ko-KR" sz="3600" dirty="0">
                                <a:solidFill>
                                  <a:srgbClr val="53585F"/>
                                </a:solidFill>
                                <a:latin typeface="Cambria Math" panose="02040503050406030204" pitchFamily="18" charset="0"/>
                                <a:ea typeface="Cambria Math" panose="02040503050406030204" pitchFamily="18" charset="0"/>
                              </a:rPr>
                            </m:ctrlPr>
                          </m:sSupPr>
                          <m:e>
                            <m:r>
                              <m:rPr>
                                <m:sty m:val="p"/>
                              </m:rPr>
                              <a:rPr lang="en-US" altLang="ko-KR" sz="3600" i="0" dirty="0">
                                <a:solidFill>
                                  <a:srgbClr val="53585F"/>
                                </a:solidFill>
                                <a:latin typeface="Cambria Math" panose="02040503050406030204" pitchFamily="18" charset="0"/>
                                <a:ea typeface="Cambria Math" panose="02040503050406030204" pitchFamily="18" charset="0"/>
                              </a:rPr>
                              <m:t>z</m:t>
                            </m:r>
                          </m:e>
                          <m:sup>
                            <m:r>
                              <a:rPr lang="en-US" altLang="ko-KR" sz="3600" i="0" dirty="0">
                                <a:solidFill>
                                  <a:srgbClr val="53585F"/>
                                </a:solidFill>
                                <a:latin typeface="Cambria Math" panose="02040503050406030204" pitchFamily="18" charset="0"/>
                                <a:ea typeface="Cambria Math" panose="02040503050406030204" pitchFamily="18" charset="0"/>
                              </a:rPr>
                              <m:t>′</m:t>
                            </m:r>
                          </m:sup>
                        </m:sSup>
                      </m:e>
                    </m:d>
                    <m:r>
                      <a:rPr lang="en-US" altLang="ko-KR" sz="3600" i="1" dirty="0" smtClean="0">
                        <a:solidFill>
                          <a:srgbClr val="53585F"/>
                        </a:solidFill>
                        <a:latin typeface="Cambria Math" panose="02040503050406030204" pitchFamily="18" charset="0"/>
                        <a:ea typeface="Cambria Math" panose="02040503050406030204" pitchFamily="18" charset="0"/>
                      </a:rPr>
                      <m:t>≈</m:t>
                    </m:r>
                    <m:r>
                      <a:rPr lang="en-US" altLang="ko-KR" sz="3600" b="0" i="1" dirty="0" smtClean="0">
                        <a:solidFill>
                          <a:srgbClr val="53585F"/>
                        </a:solidFill>
                        <a:latin typeface="Cambria Math" panose="02040503050406030204" pitchFamily="18" charset="0"/>
                        <a:ea typeface="Cambria Math" panose="02040503050406030204" pitchFamily="18" charset="0"/>
                      </a:rPr>
                      <m:t>𝑓</m:t>
                    </m:r>
                    <m:r>
                      <a:rPr lang="en-US" altLang="ko-KR" sz="3600" b="0" i="1" dirty="0" smtClean="0">
                        <a:solidFill>
                          <a:srgbClr val="53585F"/>
                        </a:solidFill>
                        <a:latin typeface="Cambria Math" panose="02040503050406030204" pitchFamily="18" charset="0"/>
                        <a:ea typeface="Cambria Math" panose="02040503050406030204" pitchFamily="18" charset="0"/>
                      </a:rPr>
                      <m:t>(</m:t>
                    </m:r>
                    <m:sSub>
                      <m:sSubPr>
                        <m:ctrlPr>
                          <a:rPr lang="en-US" altLang="ko-KR" sz="3600" b="0" i="1" dirty="0" smtClean="0">
                            <a:solidFill>
                              <a:srgbClr val="53585F"/>
                            </a:solidFill>
                            <a:latin typeface="Cambria Math" panose="02040503050406030204" pitchFamily="18" charset="0"/>
                            <a:ea typeface="Cambria Math" panose="02040503050406030204" pitchFamily="18" charset="0"/>
                          </a:rPr>
                        </m:ctrlPr>
                      </m:sSubPr>
                      <m:e>
                        <m:r>
                          <a:rPr lang="en-US" altLang="ko-KR" sz="3600" b="0" i="1" dirty="0" smtClean="0">
                            <a:solidFill>
                              <a:srgbClr val="53585F"/>
                            </a:solidFill>
                            <a:latin typeface="Cambria Math" panose="02040503050406030204" pitchFamily="18" charset="0"/>
                            <a:ea typeface="Cambria Math" panose="02040503050406030204" pitchFamily="18" charset="0"/>
                          </a:rPr>
                          <m:t>h</m:t>
                        </m:r>
                      </m:e>
                      <m:sub>
                        <m:r>
                          <a:rPr lang="en-US" altLang="ko-KR" sz="3600" b="0" i="1" dirty="0" smtClean="0">
                            <a:solidFill>
                              <a:srgbClr val="53585F"/>
                            </a:solidFill>
                            <a:latin typeface="Cambria Math" panose="02040503050406030204" pitchFamily="18" charset="0"/>
                            <a:ea typeface="Cambria Math" panose="02040503050406030204" pitchFamily="18" charset="0"/>
                          </a:rPr>
                          <m:t>𝑥</m:t>
                        </m:r>
                      </m:sub>
                    </m:sSub>
                    <m:d>
                      <m:dPr>
                        <m:ctrlPr>
                          <a:rPr lang="en-US" altLang="ko-KR" sz="3600" b="0" i="1" dirty="0" smtClean="0">
                            <a:solidFill>
                              <a:srgbClr val="53585F"/>
                            </a:solidFill>
                            <a:latin typeface="Cambria Math" panose="02040503050406030204" pitchFamily="18" charset="0"/>
                            <a:ea typeface="Cambria Math" panose="02040503050406030204" pitchFamily="18" charset="0"/>
                          </a:rPr>
                        </m:ctrlPr>
                      </m:dPr>
                      <m:e>
                        <m:sSup>
                          <m:sSupPr>
                            <m:ctrlPr>
                              <a:rPr lang="en-US" altLang="ko-KR" sz="3600" b="0" i="1" dirty="0" smtClean="0">
                                <a:solidFill>
                                  <a:srgbClr val="53585F"/>
                                </a:solidFill>
                                <a:latin typeface="Cambria Math" panose="02040503050406030204" pitchFamily="18" charset="0"/>
                                <a:ea typeface="Cambria Math" panose="02040503050406030204" pitchFamily="18" charset="0"/>
                              </a:rPr>
                            </m:ctrlPr>
                          </m:sSupPr>
                          <m:e>
                            <m:r>
                              <a:rPr lang="en-US" altLang="ko-KR" sz="3600" b="0" i="1" dirty="0" smtClean="0">
                                <a:solidFill>
                                  <a:srgbClr val="53585F"/>
                                </a:solidFill>
                                <a:latin typeface="Cambria Math" panose="02040503050406030204" pitchFamily="18" charset="0"/>
                                <a:ea typeface="Cambria Math" panose="02040503050406030204" pitchFamily="18" charset="0"/>
                              </a:rPr>
                              <m:t>𝑧</m:t>
                            </m:r>
                          </m:e>
                          <m:sup>
                            <m:r>
                              <a:rPr lang="en-US" altLang="ko-KR" sz="3600" b="0" i="1" dirty="0" smtClean="0">
                                <a:solidFill>
                                  <a:srgbClr val="53585F"/>
                                </a:solidFill>
                                <a:latin typeface="Cambria Math" panose="02040503050406030204" pitchFamily="18" charset="0"/>
                                <a:ea typeface="Cambria Math" panose="02040503050406030204" pitchFamily="18" charset="0"/>
                              </a:rPr>
                              <m:t>′</m:t>
                            </m:r>
                          </m:sup>
                        </m:sSup>
                      </m:e>
                    </m:d>
                    <m:r>
                      <a:rPr lang="en-US" altLang="ko-KR" sz="3600" b="0" i="1" dirty="0" smtClean="0">
                        <a:solidFill>
                          <a:srgbClr val="53585F"/>
                        </a:solidFill>
                        <a:latin typeface="Cambria Math" panose="02040503050406030204" pitchFamily="18" charset="0"/>
                        <a:ea typeface="Cambria Math" panose="02040503050406030204" pitchFamily="18" charset="0"/>
                      </a:rPr>
                      <m:t>)</m:t>
                    </m:r>
                  </m:oMath>
                </a14:m>
                <a:r>
                  <a:rPr lang="en-US" altLang="ko-KR" sz="3600" dirty="0">
                    <a:solidFill>
                      <a:srgbClr val="53585F"/>
                    </a:solidFill>
                    <a:latin typeface="Cambria Math" panose="02040503050406030204" pitchFamily="18" charset="0"/>
                    <a:ea typeface="Cambria Math" panose="02040503050406030204" pitchFamily="18" charset="0"/>
                    <a:sym typeface="Wingdings" pitchFamily="2" charset="2"/>
                  </a:rPr>
                  <a:t> </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을 만족하는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g</a:t>
                </a:r>
                <a:r>
                  <a:rPr lang="ko-KR" altLang="en-US"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만드는 방법이다</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71500" indent="-571500">
                  <a:lnSpc>
                    <a:spcPct val="150000"/>
                  </a:lnSpc>
                  <a:buFont typeface="Wingdings" pitchFamily="2" charset="2"/>
                  <a:buChar char="à"/>
                </a:pPr>
                <a:endParaRPr lang="en-US" altLang="ko-KR" sz="3600" dirty="0">
                  <a:solidFill>
                    <a:srgbClr val="53585F"/>
                  </a:solidFill>
                  <a:latin typeface="Spoqa Han Sans Neo" panose="020B0500000000000000" pitchFamily="34" charset="-128"/>
                  <a:ea typeface="Spoqa Han Sans Neo" panose="020B0500000000000000" pitchFamily="34" charset="-128"/>
                </a:endParaRPr>
              </a:p>
            </p:txBody>
          </p:sp>
        </mc:Choice>
        <mc:Fallback>
          <p:sp>
            <p:nvSpPr>
              <p:cNvPr id="17" name="TextBox 16">
                <a:extLst>
                  <a:ext uri="{FF2B5EF4-FFF2-40B4-BE49-F238E27FC236}">
                    <a16:creationId xmlns:a16="http://schemas.microsoft.com/office/drawing/2014/main" id="{4C8E53C0-0376-9743-B9E9-FC7C8B76638C}"/>
                  </a:ext>
                </a:extLst>
              </p:cNvPr>
              <p:cNvSpPr txBox="1">
                <a:spLocks noRot="1" noChangeAspect="1" noMove="1" noResize="1" noEditPoints="1" noAdjustHandles="1" noChangeArrowheads="1" noChangeShapeType="1" noTextEdit="1"/>
              </p:cNvSpPr>
              <p:nvPr/>
            </p:nvSpPr>
            <p:spPr>
              <a:xfrm>
                <a:off x="1956003" y="3007940"/>
                <a:ext cx="18160798" cy="10708060"/>
              </a:xfrm>
              <a:prstGeom prst="rect">
                <a:avLst/>
              </a:prstGeom>
              <a:blipFill>
                <a:blip r:embed="rId4"/>
                <a:stretch>
                  <a:fillRect l="-1049" r="-280"/>
                </a:stretch>
              </a:blipFill>
            </p:spPr>
            <p:txBody>
              <a:bodyPr/>
              <a:lstStyle/>
              <a:p>
                <a:r>
                  <a:rPr lang="ko-Kore-KR" altLang="en-US">
                    <a:noFill/>
                  </a:rPr>
                  <a:t> </a:t>
                </a:r>
              </a:p>
            </p:txBody>
          </p:sp>
        </mc:Fallback>
      </mc:AlternateContent>
      <p:sp>
        <p:nvSpPr>
          <p:cNvPr id="18" name="TextBox 17">
            <a:extLst>
              <a:ext uri="{FF2B5EF4-FFF2-40B4-BE49-F238E27FC236}">
                <a16:creationId xmlns:a16="http://schemas.microsoft.com/office/drawing/2014/main" id="{659B572D-DC0D-7D43-942A-267AFA054C88}"/>
              </a:ext>
            </a:extLst>
          </p:cNvPr>
          <p:cNvSpPr txBox="1"/>
          <p:nvPr/>
        </p:nvSpPr>
        <p:spPr>
          <a:xfrm>
            <a:off x="1524000" y="12996000"/>
            <a:ext cx="17910583" cy="584775"/>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Lundberg, Scott M., and </a:t>
            </a:r>
            <a:r>
              <a:rPr lang="en" altLang="ko-Kore-KR" sz="1600" dirty="0" err="1">
                <a:solidFill>
                  <a:srgbClr val="53585F"/>
                </a:solidFill>
                <a:latin typeface="Spoqa Han Sans Neo" panose="020B0500000000000000" pitchFamily="34" charset="-128"/>
                <a:ea typeface="Spoqa Han Sans Neo" panose="020B0500000000000000" pitchFamily="34" charset="-128"/>
              </a:rPr>
              <a:t>Su</a:t>
            </a:r>
            <a:r>
              <a:rPr lang="en" altLang="ko-Kore-KR" sz="1600" dirty="0">
                <a:solidFill>
                  <a:srgbClr val="53585F"/>
                </a:solidFill>
                <a:latin typeface="Spoqa Han Sans Neo" panose="020B0500000000000000" pitchFamily="34" charset="-128"/>
                <a:ea typeface="Spoqa Han Sans Neo" panose="020B0500000000000000" pitchFamily="34" charset="-128"/>
              </a:rPr>
              <a:t>-In Lee. "A unified approach to interpreting model predictions." Proceedings of the 31st international conference on neural information processing systems. 2017.</a:t>
            </a:r>
            <a:endParaRPr lang="en" altLang="ko-Kore-KR" sz="1600" dirty="0">
              <a:solidFill>
                <a:srgbClr val="53585F"/>
              </a:solidFill>
              <a:effectLst/>
              <a:latin typeface="Spoqa Han Sans Neo" panose="020B0500000000000000" pitchFamily="34" charset="-128"/>
              <a:ea typeface="Spoqa Han Sans Neo" panose="020B0500000000000000" pitchFamily="34" charset="-128"/>
            </a:endParaRPr>
          </a:p>
          <a:p>
            <a:pPr algn="ctr"/>
            <a:r>
              <a:rPr lang="en" altLang="ko-Kore-KR" sz="1600" dirty="0">
                <a:solidFill>
                  <a:srgbClr val="53585F"/>
                </a:solidFill>
                <a:latin typeface="Spoqa Han Sans Neo" panose="020B0500000000000000" pitchFamily="34" charset="-128"/>
                <a:ea typeface="Spoqa Han Sans Neo" panose="020B0500000000000000" pitchFamily="34" charset="-128"/>
              </a:rPr>
              <a:t>https://</a:t>
            </a:r>
            <a:r>
              <a:rPr lang="en" altLang="ko-Kore-KR" sz="1600" dirty="0" err="1">
                <a:solidFill>
                  <a:srgbClr val="53585F"/>
                </a:solidFill>
                <a:latin typeface="Spoqa Han Sans Neo" panose="020B0500000000000000" pitchFamily="34" charset="-128"/>
                <a:ea typeface="Spoqa Han Sans Neo" panose="020B0500000000000000" pitchFamily="34" charset="-128"/>
              </a:rPr>
              <a:t>christophm.github.io</a:t>
            </a:r>
            <a:r>
              <a:rPr lang="en" altLang="ko-Kore-KR" sz="1600" dirty="0">
                <a:solidFill>
                  <a:srgbClr val="53585F"/>
                </a:solidFill>
                <a:latin typeface="Spoqa Han Sans Neo" panose="020B0500000000000000" pitchFamily="34" charset="-128"/>
                <a:ea typeface="Spoqa Han Sans Neo" panose="020B0500000000000000" pitchFamily="34" charset="-128"/>
              </a:rPr>
              <a:t>/interpretable-ml-book/</a:t>
            </a:r>
            <a:r>
              <a:rPr lang="en" altLang="ko-Kore-KR" sz="1600" dirty="0" err="1">
                <a:solidFill>
                  <a:srgbClr val="53585F"/>
                </a:solidFill>
                <a:latin typeface="Spoqa Han Sans Neo" panose="020B0500000000000000" pitchFamily="34" charset="-128"/>
                <a:ea typeface="Spoqa Han Sans Neo" panose="020B0500000000000000" pitchFamily="34" charset="-128"/>
              </a:rPr>
              <a:t>shapley.html</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p:pic>
        <p:nvPicPr>
          <p:cNvPr id="49154" name="Picture 2">
            <a:extLst>
              <a:ext uri="{FF2B5EF4-FFF2-40B4-BE49-F238E27FC236}">
                <a16:creationId xmlns:a16="http://schemas.microsoft.com/office/drawing/2014/main" id="{87A497D5-0E39-4E49-962E-B90F8E8E3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6867" y="2995213"/>
            <a:ext cx="10032029" cy="3932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760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SHAP (</a:t>
            </a:r>
            <a:r>
              <a:rPr kumimoji="1" lang="en-US" altLang="ko-Kore-KR" sz="2800" dirty="0" err="1">
                <a:latin typeface="Spoqa Han Sans Neo" panose="020B0500000000000000" pitchFamily="34" charset="-128"/>
                <a:ea typeface="Spoqa Han Sans Neo" panose="020B0500000000000000" pitchFamily="34" charset="-128"/>
              </a:rPr>
              <a:t>SHapley</a:t>
            </a:r>
            <a:r>
              <a:rPr kumimoji="1" lang="en-US" altLang="ko-Kore-KR" sz="2800" dirty="0">
                <a:latin typeface="Spoqa Han Sans Neo" panose="020B0500000000000000" pitchFamily="34" charset="-128"/>
                <a:ea typeface="Spoqa Han Sans Neo" panose="020B0500000000000000" pitchFamily="34" charset="-128"/>
              </a:rPr>
              <a:t> Addictive explanation; 2017)</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C8E53C0-0376-9743-B9E9-FC7C8B76638C}"/>
                  </a:ext>
                </a:extLst>
              </p:cNvPr>
              <p:cNvSpPr txBox="1"/>
              <p:nvPr/>
            </p:nvSpPr>
            <p:spPr>
              <a:xfrm>
                <a:off x="1956003" y="3071897"/>
                <a:ext cx="20982374" cy="9679958"/>
              </a:xfrm>
              <a:prstGeom prst="rect">
                <a:avLst/>
              </a:prstGeom>
              <a:noFill/>
            </p:spPr>
            <p:txBody>
              <a:bodyPr wrap="square">
                <a:spAutoFit/>
              </a:bodyPr>
              <a:lstStyle/>
              <a:p>
                <a:pPr>
                  <a:lnSpc>
                    <a:spcPct val="150000"/>
                  </a:lnSpc>
                </a:pPr>
                <a:r>
                  <a:rPr lang="en-US" altLang="ko-KR" sz="3600" dirty="0">
                    <a:solidFill>
                      <a:srgbClr val="53585F"/>
                    </a:solidFill>
                    <a:latin typeface="Spoqa Han Sans Neo" panose="020B0500000000000000" pitchFamily="34" charset="-128"/>
                    <a:ea typeface="Spoqa Han Sans Neo" panose="020B0500000000000000" pitchFamily="34" charset="-128"/>
                  </a:rPr>
                  <a:t>Additive Feature Attribution</a:t>
                </a:r>
                <a:r>
                  <a:rPr lang="ko-Kore-KR" altLang="en-US" sz="3600" dirty="0">
                    <a:solidFill>
                      <a:srgbClr val="53585F"/>
                    </a:solidFill>
                    <a:latin typeface="Spoqa Han Sans Neo" panose="020B0500000000000000" pitchFamily="34" charset="-128"/>
                    <a:ea typeface="Spoqa Han Sans Neo" panose="020B0500000000000000" pitchFamily="34" charset="-128"/>
                  </a:rPr>
                  <a:t>의 조건을 전부 만족하여야 이상적이다</a:t>
                </a:r>
                <a:r>
                  <a:rPr lang="en-US" altLang="ko-Kore-KR" sz="3600" dirty="0">
                    <a:solidFill>
                      <a:srgbClr val="53585F"/>
                    </a:solidFill>
                    <a:latin typeface="Spoqa Han Sans Neo" panose="020B0500000000000000" pitchFamily="34" charset="-128"/>
                    <a:ea typeface="Spoqa Han Sans Neo" panose="020B0500000000000000" pitchFamily="34" charset="-128"/>
                  </a:rPr>
                  <a:t>.</a:t>
                </a: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US" altLang="ko-KR" sz="1600" dirty="0">
                  <a:solidFill>
                    <a:srgbClr val="53585F"/>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lang="en-US" altLang="ko-KR" sz="3600" dirty="0">
                    <a:solidFill>
                      <a:srgbClr val="53585F"/>
                    </a:solidFill>
                    <a:latin typeface="Spoqa Han Sans Neo" panose="020B0500000000000000" pitchFamily="34" charset="-128"/>
                    <a:ea typeface="Spoqa Han Sans Neo" panose="020B0500000000000000" pitchFamily="34" charset="-128"/>
                  </a:rPr>
                  <a:t>Local accuracy: </a:t>
                </a:r>
                <a14:m>
                  <m:oMath xmlns:m="http://schemas.openxmlformats.org/officeDocument/2006/math">
                    <m:r>
                      <a:rPr lang="en-US" altLang="ko-KR" sz="3600" b="0" i="1" dirty="0" smtClean="0">
                        <a:solidFill>
                          <a:srgbClr val="53585F"/>
                        </a:solidFill>
                        <a:latin typeface="Cambria Math" panose="02040503050406030204" pitchFamily="18" charset="0"/>
                        <a:ea typeface="Spoqa Han Sans Neo Bold" panose="020B0500000000000000" pitchFamily="34" charset="-128"/>
                      </a:rPr>
                      <m:t>𝑓</m:t>
                    </m:r>
                    <m:d>
                      <m:d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d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𝑥</m:t>
                        </m:r>
                      </m:e>
                    </m:d>
                    <m:r>
                      <a:rPr lang="en-US" altLang="ko-KR" sz="3600" b="0" i="1" dirty="0" smtClean="0">
                        <a:solidFill>
                          <a:srgbClr val="53585F"/>
                        </a:solidFill>
                        <a:latin typeface="Cambria Math" panose="02040503050406030204" pitchFamily="18" charset="0"/>
                        <a:ea typeface="Spoqa Han Sans Neo Bold" panose="020B0500000000000000" pitchFamily="34" charset="-128"/>
                      </a:rPr>
                      <m:t>=</m:t>
                    </m:r>
                    <m:r>
                      <a:rPr lang="en-US" altLang="ko-KR" sz="3600" i="1" dirty="0">
                        <a:solidFill>
                          <a:srgbClr val="53585F"/>
                        </a:solidFill>
                        <a:latin typeface="Cambria Math" panose="02040503050406030204" pitchFamily="18" charset="0"/>
                        <a:ea typeface="Spoqa Han Sans Neo Bold" panose="020B0500000000000000" pitchFamily="34" charset="-128"/>
                      </a:rPr>
                      <m:t>𝑔</m:t>
                    </m:r>
                    <m:d>
                      <m:dPr>
                        <m:ctrlPr>
                          <a:rPr lang="en-US" altLang="ko-KR" sz="3600" i="1" dirty="0">
                            <a:solidFill>
                              <a:srgbClr val="53585F"/>
                            </a:solidFill>
                            <a:latin typeface="Cambria Math" panose="02040503050406030204" pitchFamily="18" charset="0"/>
                            <a:ea typeface="Spoqa Han Sans Neo Bold" panose="020B0500000000000000" pitchFamily="34" charset="-128"/>
                          </a:rPr>
                        </m:ctrlPr>
                      </m:dPr>
                      <m:e>
                        <m:sSup>
                          <m:sSupPr>
                            <m:ctrlPr>
                              <a:rPr lang="en-US" altLang="ko-KR" sz="3600" i="1" dirty="0">
                                <a:solidFill>
                                  <a:srgbClr val="53585F"/>
                                </a:solidFill>
                                <a:latin typeface="Cambria Math" panose="02040503050406030204" pitchFamily="18" charset="0"/>
                                <a:ea typeface="Spoqa Han Sans Neo Bold" panose="020B0500000000000000" pitchFamily="34" charset="-128"/>
                              </a:rPr>
                            </m:ctrlPr>
                          </m:sSupPr>
                          <m:e>
                            <m:r>
                              <a:rPr lang="en-US" altLang="ko-KR" sz="3600" i="1" dirty="0">
                                <a:solidFill>
                                  <a:srgbClr val="53585F"/>
                                </a:solidFill>
                                <a:latin typeface="Cambria Math" panose="02040503050406030204" pitchFamily="18" charset="0"/>
                                <a:ea typeface="Spoqa Han Sans Neo Bold" panose="020B0500000000000000" pitchFamily="34" charset="-128"/>
                              </a:rPr>
                              <m:t>𝑧</m:t>
                            </m:r>
                          </m:e>
                          <m:sup>
                            <m:r>
                              <a:rPr lang="en-US" altLang="ko-KR" sz="3600" i="1" dirty="0">
                                <a:solidFill>
                                  <a:srgbClr val="53585F"/>
                                </a:solidFill>
                                <a:latin typeface="Cambria Math" panose="02040503050406030204" pitchFamily="18" charset="0"/>
                                <a:ea typeface="Spoqa Han Sans Neo Bold" panose="020B0500000000000000" pitchFamily="34" charset="-128"/>
                              </a:rPr>
                              <m:t>′</m:t>
                            </m:r>
                          </m:sup>
                        </m:sSup>
                      </m:e>
                    </m:d>
                    <m:r>
                      <a:rPr lang="en-US" altLang="ko-KR" sz="3600" i="1" dirty="0">
                        <a:solidFill>
                          <a:srgbClr val="53585F"/>
                        </a:solidFill>
                        <a:latin typeface="Cambria Math" panose="02040503050406030204" pitchFamily="18" charset="0"/>
                        <a:ea typeface="Spoqa Han Sans Neo Bold" panose="020B0500000000000000" pitchFamily="34" charset="-128"/>
                      </a:rPr>
                      <m:t>=</m:t>
                    </m:r>
                    <m:sSub>
                      <m:sSubPr>
                        <m:ctrlPr>
                          <a:rPr lang="en-US" altLang="ko-KR" sz="3600" i="1" dirty="0">
                            <a:solidFill>
                              <a:srgbClr val="53585F"/>
                            </a:solidFill>
                            <a:latin typeface="Cambria Math" panose="02040503050406030204" pitchFamily="18" charset="0"/>
                            <a:ea typeface="Spoqa Han Sans Neo Bold" panose="020B0500000000000000" pitchFamily="34" charset="-128"/>
                          </a:rPr>
                        </m:ctrlPr>
                      </m:sSubPr>
                      <m:e>
                        <m:r>
                          <a:rPr lang="en-US" altLang="ko-KR" sz="3600" i="1" dirty="0">
                            <a:solidFill>
                              <a:srgbClr val="53585F"/>
                            </a:solidFill>
                            <a:latin typeface="Cambria Math" panose="02040503050406030204" pitchFamily="18" charset="0"/>
                            <a:ea typeface="Spoqa Han Sans Neo Bold" panose="020B0500000000000000" pitchFamily="34" charset="-128"/>
                          </a:rPr>
                          <m:t>𝜙</m:t>
                        </m:r>
                      </m:e>
                      <m:sub>
                        <m:r>
                          <a:rPr lang="en-US" altLang="ko-KR" sz="3600" i="1" dirty="0">
                            <a:solidFill>
                              <a:srgbClr val="53585F"/>
                            </a:solidFill>
                            <a:latin typeface="Cambria Math" panose="02040503050406030204" pitchFamily="18" charset="0"/>
                            <a:ea typeface="Spoqa Han Sans Neo Bold" panose="020B0500000000000000" pitchFamily="34" charset="-128"/>
                          </a:rPr>
                          <m:t>0</m:t>
                        </m:r>
                      </m:sub>
                    </m:sSub>
                    <m:r>
                      <a:rPr lang="en-US" altLang="ko-KR" sz="3600" i="1" dirty="0">
                        <a:solidFill>
                          <a:srgbClr val="53585F"/>
                        </a:solidFill>
                        <a:latin typeface="Cambria Math" panose="02040503050406030204" pitchFamily="18" charset="0"/>
                        <a:ea typeface="Spoqa Han Sans Neo Bold" panose="020B0500000000000000" pitchFamily="34" charset="-128"/>
                      </a:rPr>
                      <m:t>+</m:t>
                    </m:r>
                    <m:nary>
                      <m:naryPr>
                        <m:chr m:val="∑"/>
                        <m:ctrlPr>
                          <a:rPr lang="en-US" altLang="ko-KR" sz="3600" i="1" dirty="0">
                            <a:solidFill>
                              <a:srgbClr val="53585F"/>
                            </a:solidFill>
                            <a:latin typeface="Cambria Math" panose="02040503050406030204" pitchFamily="18" charset="0"/>
                            <a:ea typeface="Spoqa Han Sans Neo Bold" panose="020B0500000000000000" pitchFamily="34" charset="-128"/>
                          </a:rPr>
                        </m:ctrlPr>
                      </m:naryPr>
                      <m:sub>
                        <m:r>
                          <a:rPr lang="en-US" altLang="ko-KR" sz="3600" i="1" dirty="0">
                            <a:solidFill>
                              <a:srgbClr val="53585F"/>
                            </a:solidFill>
                            <a:latin typeface="Cambria Math" panose="02040503050406030204" pitchFamily="18" charset="0"/>
                            <a:ea typeface="Spoqa Han Sans Neo Bold" panose="020B0500000000000000" pitchFamily="34" charset="-128"/>
                          </a:rPr>
                          <m:t>𝑖</m:t>
                        </m:r>
                      </m:sub>
                      <m:sup>
                        <m:r>
                          <a:rPr lang="en-US" altLang="ko-KR" sz="3600" i="1" dirty="0">
                            <a:solidFill>
                              <a:srgbClr val="53585F"/>
                            </a:solidFill>
                            <a:latin typeface="Cambria Math" panose="02040503050406030204" pitchFamily="18" charset="0"/>
                            <a:ea typeface="Spoqa Han Sans Neo Bold" panose="020B0500000000000000" pitchFamily="34" charset="-128"/>
                          </a:rPr>
                          <m:t>𝑀</m:t>
                        </m:r>
                      </m:sup>
                      <m:e>
                        <m:sSub>
                          <m:sSubPr>
                            <m:ctrlPr>
                              <a:rPr lang="en-US" altLang="ko-KR" sz="3600" i="1" dirty="0">
                                <a:solidFill>
                                  <a:srgbClr val="53585F"/>
                                </a:solidFill>
                                <a:latin typeface="Cambria Math" panose="02040503050406030204" pitchFamily="18" charset="0"/>
                                <a:ea typeface="Spoqa Han Sans Neo Bold" panose="020B0500000000000000" pitchFamily="34" charset="-128"/>
                              </a:rPr>
                            </m:ctrlPr>
                          </m:sSubPr>
                          <m:e>
                            <m:r>
                              <a:rPr lang="en-US" altLang="ko-KR" sz="3600" i="1" dirty="0">
                                <a:solidFill>
                                  <a:srgbClr val="53585F"/>
                                </a:solidFill>
                                <a:latin typeface="Cambria Math" panose="02040503050406030204" pitchFamily="18" charset="0"/>
                                <a:ea typeface="Spoqa Han Sans Neo Bold" panose="020B0500000000000000" pitchFamily="34" charset="-128"/>
                              </a:rPr>
                              <m:t>𝜙</m:t>
                            </m:r>
                          </m:e>
                          <m:sub>
                            <m:r>
                              <a:rPr lang="en-US" altLang="ko-KR" sz="3600" i="1" dirty="0">
                                <a:solidFill>
                                  <a:srgbClr val="53585F"/>
                                </a:solidFill>
                                <a:latin typeface="Cambria Math" panose="02040503050406030204" pitchFamily="18" charset="0"/>
                                <a:ea typeface="Spoqa Han Sans Neo Bold" panose="020B0500000000000000" pitchFamily="34" charset="-128"/>
                              </a:rPr>
                              <m:t>𝑖</m:t>
                            </m:r>
                          </m:sub>
                        </m:sSub>
                        <m:sSubSup>
                          <m:sSubSupPr>
                            <m:ctrlPr>
                              <a:rPr lang="en-US" altLang="ko-KR" sz="3600" i="1" dirty="0">
                                <a:solidFill>
                                  <a:srgbClr val="53585F"/>
                                </a:solidFill>
                                <a:latin typeface="Cambria Math" panose="02040503050406030204" pitchFamily="18" charset="0"/>
                                <a:ea typeface="Spoqa Han Sans Neo Bold" panose="020B0500000000000000" pitchFamily="34" charset="-128"/>
                              </a:rPr>
                            </m:ctrlPr>
                          </m:sSubSup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𝑥</m:t>
                            </m:r>
                          </m:e>
                          <m:sub>
                            <m:r>
                              <a:rPr lang="en-US" altLang="ko-KR" sz="3600" i="1" dirty="0">
                                <a:solidFill>
                                  <a:srgbClr val="53585F"/>
                                </a:solidFill>
                                <a:latin typeface="Cambria Math" panose="02040503050406030204" pitchFamily="18" charset="0"/>
                                <a:ea typeface="Spoqa Han Sans Neo Bold" panose="020B0500000000000000" pitchFamily="34" charset="-128"/>
                              </a:rPr>
                              <m:t>𝑖</m:t>
                            </m:r>
                          </m:sub>
                          <m:sup>
                            <m:r>
                              <a:rPr lang="en-US" altLang="ko-KR" sz="3600" i="1" dirty="0">
                                <a:solidFill>
                                  <a:srgbClr val="53585F"/>
                                </a:solidFill>
                                <a:latin typeface="Cambria Math" panose="02040503050406030204" pitchFamily="18" charset="0"/>
                                <a:ea typeface="Spoqa Han Sans Neo Bold" panose="020B0500000000000000" pitchFamily="34" charset="-128"/>
                              </a:rPr>
                              <m:t>′</m:t>
                            </m:r>
                          </m:sup>
                        </m:sSubSup>
                      </m:e>
                    </m:nary>
                  </m:oMath>
                </a14:m>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lvl="2"/>
                <a:r>
                  <a:rPr lang="en-US" altLang="ko-KR" sz="3600" dirty="0">
                    <a:solidFill>
                      <a:srgbClr val="53585F"/>
                    </a:solidFill>
                    <a:latin typeface="Spoqa Han Sans Neo" panose="020B0500000000000000" pitchFamily="34" charset="-128"/>
                    <a:ea typeface="Spoqa Han Sans Neo" panose="020B0500000000000000" pitchFamily="34" charset="-128"/>
                  </a:rPr>
                  <a:t>Simplified input x′</a:t>
                </a:r>
                <a:r>
                  <a:rPr lang="ko-KR" altLang="en-US" sz="3600" dirty="0">
                    <a:solidFill>
                      <a:srgbClr val="53585F"/>
                    </a:solidFill>
                    <a:latin typeface="Spoqa Han Sans Neo" panose="020B0500000000000000" pitchFamily="34" charset="-128"/>
                    <a:ea typeface="Spoqa Han Sans Neo" panose="020B0500000000000000" pitchFamily="34" charset="-128"/>
                  </a:rPr>
                  <a:t>을 </a:t>
                </a:r>
                <a:r>
                  <a:rPr lang="en-US" altLang="ko-KR" sz="3600" dirty="0">
                    <a:solidFill>
                      <a:srgbClr val="53585F"/>
                    </a:solidFill>
                    <a:latin typeface="Spoqa Han Sans Neo" panose="020B0500000000000000" pitchFamily="34" charset="-128"/>
                    <a:ea typeface="Spoqa Han Sans Neo" panose="020B0500000000000000" pitchFamily="34" charset="-128"/>
                  </a:rPr>
                  <a:t>explanation model </a:t>
                </a:r>
                <a:r>
                  <a:rPr lang="ko-KR" altLang="en-US" sz="3600" dirty="0">
                    <a:solidFill>
                      <a:srgbClr val="53585F"/>
                    </a:solidFill>
                    <a:latin typeface="Spoqa Han Sans Neo" panose="020B0500000000000000" pitchFamily="34" charset="-128"/>
                    <a:ea typeface="Spoqa Han Sans Neo" panose="020B0500000000000000" pitchFamily="34" charset="-128"/>
                  </a:rPr>
                  <a:t>에 넣었을 때의 </a:t>
                </a:r>
                <a:r>
                  <a:rPr lang="en-US" altLang="ko-KR" sz="3600" dirty="0">
                    <a:solidFill>
                      <a:srgbClr val="53585F"/>
                    </a:solidFill>
                    <a:latin typeface="Spoqa Han Sans Neo" panose="020B0500000000000000" pitchFamily="34" charset="-128"/>
                    <a:ea typeface="Spoqa Han Sans Neo" panose="020B0500000000000000" pitchFamily="34" charset="-128"/>
                  </a:rPr>
                  <a:t>output g(x′) </a:t>
                </a:r>
                <a:r>
                  <a:rPr lang="ko-KR" altLang="en-US" sz="3600" dirty="0">
                    <a:solidFill>
                      <a:srgbClr val="53585F"/>
                    </a:solidFill>
                    <a:latin typeface="Spoqa Han Sans Neo" panose="020B0500000000000000" pitchFamily="34" charset="-128"/>
                    <a:ea typeface="Spoqa Han Sans Neo" panose="020B0500000000000000" pitchFamily="34" charset="-128"/>
                  </a:rPr>
                  <a:t>는</a:t>
                </a:r>
                <a:r>
                  <a:rPr lang="en-US" altLang="ko-KR" sz="3600" dirty="0">
                    <a:solidFill>
                      <a:srgbClr val="53585F"/>
                    </a:solidFill>
                    <a:latin typeface="Spoqa Han Sans Neo" panose="020B0500000000000000" pitchFamily="34" charset="-128"/>
                    <a:ea typeface="Spoqa Han Sans Neo" panose="020B0500000000000000" pitchFamily="34" charset="-128"/>
                  </a:rPr>
                  <a:t>, original input x </a:t>
                </a:r>
                <a:r>
                  <a:rPr lang="ko-KR" altLang="en-US" sz="3600" dirty="0">
                    <a:solidFill>
                      <a:srgbClr val="53585F"/>
                    </a:solidFill>
                    <a:latin typeface="Spoqa Han Sans Neo" panose="020B0500000000000000" pitchFamily="34" charset="-128"/>
                    <a:ea typeface="Spoqa Han Sans Neo" panose="020B0500000000000000" pitchFamily="34" charset="-128"/>
                  </a:rPr>
                  <a:t>에 대한 </a:t>
                </a:r>
                <a:r>
                  <a:rPr lang="en-US" altLang="ko-KR" sz="3600" dirty="0">
                    <a:solidFill>
                      <a:srgbClr val="53585F"/>
                    </a:solidFill>
                    <a:latin typeface="Spoqa Han Sans Neo" panose="020B0500000000000000" pitchFamily="34" charset="-128"/>
                    <a:ea typeface="Spoqa Han Sans Neo" panose="020B0500000000000000" pitchFamily="34" charset="-128"/>
                  </a:rPr>
                  <a:t>f(x) </a:t>
                </a:r>
                <a:r>
                  <a:rPr lang="ko-KR" altLang="en-US" sz="3600" dirty="0">
                    <a:solidFill>
                      <a:srgbClr val="53585F"/>
                    </a:solidFill>
                    <a:latin typeface="Spoqa Han Sans Neo" panose="020B0500000000000000" pitchFamily="34" charset="-128"/>
                    <a:ea typeface="Spoqa Han Sans Neo" panose="020B0500000000000000" pitchFamily="34" charset="-128"/>
                  </a:rPr>
                  <a:t>와 </a:t>
                </a:r>
                <a:r>
                  <a:rPr lang="en-US" altLang="ko-KR" sz="3600" dirty="0">
                    <a:solidFill>
                      <a:srgbClr val="53585F"/>
                    </a:solidFill>
                    <a:latin typeface="Spoqa Han Sans Neo" panose="020B0500000000000000" pitchFamily="34" charset="-128"/>
                    <a:ea typeface="Spoqa Han Sans Neo" panose="020B0500000000000000" pitchFamily="34" charset="-128"/>
                  </a:rPr>
                  <a:t>match </a:t>
                </a:r>
                <a:r>
                  <a:rPr lang="ko-KR" altLang="en-US" sz="3600" dirty="0">
                    <a:solidFill>
                      <a:srgbClr val="53585F"/>
                    </a:solidFill>
                    <a:latin typeface="Spoqa Han Sans Neo" panose="020B0500000000000000" pitchFamily="34" charset="-128"/>
                    <a:ea typeface="Spoqa Han Sans Neo" panose="020B0500000000000000" pitchFamily="34" charset="-128"/>
                  </a:rPr>
                  <a:t>가 잘 되어야 한다</a:t>
                </a:r>
                <a:r>
                  <a:rPr lang="en-US" altLang="ko-KR" sz="3600" dirty="0">
                    <a:solidFill>
                      <a:srgbClr val="53585F"/>
                    </a:solidFill>
                    <a:latin typeface="Spoqa Han Sans Neo" panose="020B0500000000000000" pitchFamily="34" charset="-128"/>
                    <a:ea typeface="Spoqa Han Sans Neo" panose="020B0500000000000000" pitchFamily="34" charset="-128"/>
                  </a:rPr>
                  <a:t>.</a:t>
                </a:r>
              </a:p>
              <a:p>
                <a:pPr marL="571500" indent="-571500">
                  <a:buFont typeface="Arial" panose="020B0604020202020204" pitchFamily="34" charset="0"/>
                  <a:buChar char="•"/>
                </a:pP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lang="en-US" altLang="ko-KR" sz="3600" dirty="0">
                    <a:solidFill>
                      <a:srgbClr val="53585F"/>
                    </a:solidFill>
                    <a:latin typeface="Spoqa Han Sans Neo" panose="020B0500000000000000" pitchFamily="34" charset="-128"/>
                    <a:ea typeface="Spoqa Han Sans Neo" panose="020B0500000000000000" pitchFamily="34" charset="-128"/>
                  </a:rPr>
                  <a:t>Missingness: </a:t>
                </a:r>
                <a14:m>
                  <m:oMath xmlns:m="http://schemas.openxmlformats.org/officeDocument/2006/math">
                    <m:sSubSup>
                      <m:sSubSup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bSup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𝑥</m:t>
                        </m:r>
                      </m:e>
                      <m:sub>
                        <m:r>
                          <a:rPr lang="en-US" altLang="ko-KR" sz="3600" b="0" i="1" dirty="0" smtClean="0">
                            <a:solidFill>
                              <a:srgbClr val="53585F"/>
                            </a:solidFill>
                            <a:latin typeface="Cambria Math" panose="02040503050406030204" pitchFamily="18" charset="0"/>
                            <a:ea typeface="Spoqa Han Sans Neo Bold" panose="020B0500000000000000" pitchFamily="34" charset="-128"/>
                          </a:rPr>
                          <m:t>𝑖</m:t>
                        </m:r>
                      </m:sub>
                      <m:sup>
                        <m:r>
                          <a:rPr lang="en-US" altLang="ko-KR" sz="3600" i="1" dirty="0">
                            <a:solidFill>
                              <a:srgbClr val="53585F"/>
                            </a:solidFill>
                            <a:latin typeface="Cambria Math" panose="02040503050406030204" pitchFamily="18" charset="0"/>
                            <a:ea typeface="Spoqa Han Sans Neo Bold" panose="020B0500000000000000" pitchFamily="34" charset="-128"/>
                          </a:rPr>
                          <m:t>′</m:t>
                        </m:r>
                      </m:sup>
                    </m:sSubSup>
                    <m:r>
                      <a:rPr lang="en-US" altLang="ko-KR" sz="3600" b="0" i="1" dirty="0" smtClean="0">
                        <a:solidFill>
                          <a:srgbClr val="53585F"/>
                        </a:solidFill>
                        <a:latin typeface="Cambria Math" panose="02040503050406030204" pitchFamily="18" charset="0"/>
                        <a:ea typeface="Spoqa Han Sans Neo Bold" panose="020B0500000000000000" pitchFamily="34" charset="-128"/>
                      </a:rPr>
                      <m:t>=0 ⇒ </m:t>
                    </m:r>
                    <m:sSub>
                      <m:sSubPr>
                        <m:ctrlPr>
                          <a:rPr lang="en-US" altLang="ko-KR" sz="3600" b="0" i="1" dirty="0" smtClean="0">
                            <a:solidFill>
                              <a:srgbClr val="53585F"/>
                            </a:solidFill>
                            <a:latin typeface="Cambria Math" panose="02040503050406030204" pitchFamily="18" charset="0"/>
                            <a:ea typeface="Spoqa Han Sans Neo Bold" panose="020B0500000000000000" pitchFamily="34" charset="-128"/>
                          </a:rPr>
                        </m:ctrlPr>
                      </m:sSubPr>
                      <m:e>
                        <m:r>
                          <a:rPr lang="en-US" altLang="ko-KR" sz="3600" b="0" i="1" dirty="0" smtClean="0">
                            <a:solidFill>
                              <a:srgbClr val="53585F"/>
                            </a:solidFill>
                            <a:latin typeface="Cambria Math" panose="02040503050406030204" pitchFamily="18" charset="0"/>
                            <a:ea typeface="Spoqa Han Sans Neo Bold" panose="020B0500000000000000" pitchFamily="34" charset="-128"/>
                          </a:rPr>
                          <m:t>𝜙</m:t>
                        </m:r>
                      </m:e>
                      <m:sub>
                        <m:r>
                          <a:rPr lang="en-US" altLang="ko-KR" sz="3600" b="0" i="1" dirty="0" smtClean="0">
                            <a:solidFill>
                              <a:srgbClr val="53585F"/>
                            </a:solidFill>
                            <a:latin typeface="Cambria Math" panose="02040503050406030204" pitchFamily="18" charset="0"/>
                            <a:ea typeface="Spoqa Han Sans Neo Bold" panose="020B0500000000000000" pitchFamily="34" charset="-128"/>
                          </a:rPr>
                          <m:t>𝑖</m:t>
                        </m:r>
                      </m:sub>
                    </m:sSub>
                    <m:r>
                      <a:rPr lang="en-US" altLang="ko-KR" sz="3600" b="0" i="1" dirty="0" smtClean="0">
                        <a:solidFill>
                          <a:srgbClr val="53585F"/>
                        </a:solidFill>
                        <a:latin typeface="Cambria Math" panose="02040503050406030204" pitchFamily="18" charset="0"/>
                        <a:ea typeface="Spoqa Han Sans Neo Bold" panose="020B0500000000000000" pitchFamily="34" charset="-128"/>
                      </a:rPr>
                      <m:t>=0</m:t>
                    </m:r>
                  </m:oMath>
                </a14:m>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lvl="1"/>
                <a:r>
                  <a:rPr lang="en-US" altLang="ko-KR" sz="3600" dirty="0">
                    <a:solidFill>
                      <a:srgbClr val="53585F"/>
                    </a:solidFill>
                    <a:latin typeface="Spoqa Han Sans Neo" panose="020B0500000000000000" pitchFamily="34" charset="-128"/>
                    <a:ea typeface="Spoqa Han Sans Neo" panose="020B0500000000000000" pitchFamily="34" charset="-128"/>
                  </a:rPr>
                  <a:t>	Feature </a:t>
                </a:r>
                <a:r>
                  <a:rPr lang="ko-KR" altLang="en-US" sz="3600" dirty="0">
                    <a:solidFill>
                      <a:srgbClr val="53585F"/>
                    </a:solidFill>
                    <a:latin typeface="Spoqa Han Sans Neo" panose="020B0500000000000000" pitchFamily="34" charset="-128"/>
                    <a:ea typeface="Spoqa Han Sans Neo" panose="020B0500000000000000" pitchFamily="34" charset="-128"/>
                  </a:rPr>
                  <a:t>값이 없다면</a:t>
                </a:r>
                <a:r>
                  <a:rPr lang="en-US" altLang="ko-KR" sz="3600" dirty="0">
                    <a:solidFill>
                      <a:srgbClr val="53585F"/>
                    </a:solidFill>
                    <a:latin typeface="Spoqa Han Sans Neo" panose="020B0500000000000000" pitchFamily="34" charset="-128"/>
                    <a:ea typeface="Spoqa Han Sans Neo" panose="020B0500000000000000" pitchFamily="34" charset="-128"/>
                  </a:rPr>
                  <a:t>, attribute </a:t>
                </a:r>
                <a:r>
                  <a:rPr lang="ko-KR" altLang="en-US" sz="3600" dirty="0">
                    <a:solidFill>
                      <a:srgbClr val="53585F"/>
                    </a:solidFill>
                    <a:latin typeface="Spoqa Han Sans Neo" panose="020B0500000000000000" pitchFamily="34" charset="-128"/>
                    <a:ea typeface="Spoqa Han Sans Neo" panose="020B0500000000000000" pitchFamily="34" charset="-128"/>
                  </a:rPr>
                  <a:t>값도 </a:t>
                </a:r>
                <a:r>
                  <a:rPr lang="en-US" altLang="ko-KR" sz="3600" dirty="0">
                    <a:solidFill>
                      <a:srgbClr val="53585F"/>
                    </a:solidFill>
                    <a:latin typeface="Spoqa Han Sans Neo" panose="020B0500000000000000" pitchFamily="34" charset="-128"/>
                    <a:ea typeface="Spoqa Han Sans Neo" panose="020B0500000000000000" pitchFamily="34" charset="-128"/>
                  </a:rPr>
                  <a:t>0</a:t>
                </a:r>
                <a:r>
                  <a:rPr lang="ko-KR" altLang="en-US" sz="3600" dirty="0">
                    <a:solidFill>
                      <a:srgbClr val="53585F"/>
                    </a:solidFill>
                    <a:latin typeface="Spoqa Han Sans Neo" panose="020B0500000000000000" pitchFamily="34" charset="-128"/>
                    <a:ea typeface="Spoqa Han Sans Neo" panose="020B0500000000000000" pitchFamily="34" charset="-128"/>
                  </a:rPr>
                  <a:t>이 되어야 한다</a:t>
                </a:r>
                <a:r>
                  <a:rPr lang="en-US" altLang="ko-KR" sz="3600" dirty="0">
                    <a:solidFill>
                      <a:srgbClr val="53585F"/>
                    </a:solidFill>
                    <a:latin typeface="Spoqa Han Sans Neo" panose="020B0500000000000000" pitchFamily="34" charset="-128"/>
                    <a:ea typeface="Spoqa Han Sans Neo" panose="020B0500000000000000" pitchFamily="34" charset="-128"/>
                  </a:rPr>
                  <a:t>.</a:t>
                </a:r>
              </a:p>
              <a:p>
                <a:pPr marL="571500" indent="-571500">
                  <a:buFont typeface="Arial" panose="020B0604020202020204" pitchFamily="34" charset="0"/>
                  <a:buChar char="•"/>
                </a:pPr>
                <a:endParaRPr lang="en-US" altLang="ko-KR" sz="3600" dirty="0">
                  <a:solidFill>
                    <a:srgbClr val="53585F"/>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lang="en-US" altLang="ko-KR" sz="3600" dirty="0">
                    <a:solidFill>
                      <a:srgbClr val="53585F"/>
                    </a:solidFill>
                    <a:latin typeface="Spoqa Han Sans Neo" panose="020B0500000000000000" pitchFamily="34" charset="-128"/>
                    <a:ea typeface="Spoqa Han Sans Neo" panose="020B0500000000000000" pitchFamily="34" charset="-128"/>
                  </a:rPr>
                  <a:t>Consistency: </a:t>
                </a:r>
                <a14:m>
                  <m:oMath xmlns:m="http://schemas.openxmlformats.org/officeDocument/2006/math">
                    <m:sSub>
                      <m:sSubPr>
                        <m:ctrlPr>
                          <a:rPr lang="en-US" altLang="ko-KR" sz="3600" b="0" i="1" dirty="0" smtClean="0">
                            <a:solidFill>
                              <a:srgbClr val="53585F"/>
                            </a:solidFill>
                            <a:latin typeface="Cambria Math" panose="02040503050406030204" pitchFamily="18" charset="0"/>
                            <a:ea typeface="Cambria Math" panose="02040503050406030204" pitchFamily="18" charset="0"/>
                          </a:rPr>
                        </m:ctrlPr>
                      </m:sSubPr>
                      <m:e>
                        <m:r>
                          <a:rPr lang="en-US" altLang="ko-KR" sz="3600" i="1" dirty="0" smtClean="0">
                            <a:solidFill>
                              <a:srgbClr val="53585F"/>
                            </a:solidFill>
                            <a:latin typeface="Cambria Math" panose="02040503050406030204" pitchFamily="18" charset="0"/>
                            <a:ea typeface="Cambria Math" panose="02040503050406030204" pitchFamily="18" charset="0"/>
                          </a:rPr>
                          <m:t>𝑓</m:t>
                        </m:r>
                      </m:e>
                      <m:sub>
                        <m:r>
                          <a:rPr lang="en-US" altLang="ko-KR" sz="3600" b="0" i="1" dirty="0" smtClean="0">
                            <a:solidFill>
                              <a:srgbClr val="53585F"/>
                            </a:solidFill>
                            <a:latin typeface="Cambria Math" panose="02040503050406030204" pitchFamily="18" charset="0"/>
                            <a:ea typeface="Cambria Math" panose="02040503050406030204" pitchFamily="18" charset="0"/>
                          </a:rPr>
                          <m:t>𝑥</m:t>
                        </m:r>
                      </m:sub>
                    </m:sSub>
                    <m:d>
                      <m:dPr>
                        <m:ctrlPr>
                          <a:rPr lang="en-US" altLang="ko-KR" sz="3600" i="1" dirty="0">
                            <a:solidFill>
                              <a:srgbClr val="53585F"/>
                            </a:solidFill>
                            <a:latin typeface="Cambria Math" panose="02040503050406030204" pitchFamily="18" charset="0"/>
                            <a:ea typeface="Cambria Math" panose="02040503050406030204" pitchFamily="18" charset="0"/>
                          </a:rPr>
                        </m:ctrlPr>
                      </m:dPr>
                      <m:e>
                        <m:sSup>
                          <m:sSupPr>
                            <m:ctrlPr>
                              <a:rPr lang="en-US" altLang="ko-KR" sz="3600" i="1" dirty="0">
                                <a:solidFill>
                                  <a:srgbClr val="53585F"/>
                                </a:solidFill>
                                <a:latin typeface="Cambria Math" panose="02040503050406030204" pitchFamily="18" charset="0"/>
                                <a:ea typeface="Cambria Math" panose="02040503050406030204" pitchFamily="18" charset="0"/>
                              </a:rPr>
                            </m:ctrlPr>
                          </m:sSupPr>
                          <m:e>
                            <m:r>
                              <a:rPr lang="en-US" altLang="ko-KR" sz="3600" i="1" dirty="0">
                                <a:solidFill>
                                  <a:srgbClr val="53585F"/>
                                </a:solidFill>
                                <a:latin typeface="Cambria Math" panose="02040503050406030204" pitchFamily="18" charset="0"/>
                                <a:ea typeface="Cambria Math" panose="02040503050406030204" pitchFamily="18" charset="0"/>
                              </a:rPr>
                              <m:t>𝑧</m:t>
                            </m:r>
                          </m:e>
                          <m:sup>
                            <m:r>
                              <a:rPr lang="en-US" altLang="ko-KR" sz="3600" i="1" dirty="0">
                                <a:solidFill>
                                  <a:srgbClr val="53585F"/>
                                </a:solidFill>
                                <a:latin typeface="Cambria Math" panose="02040503050406030204" pitchFamily="18" charset="0"/>
                                <a:ea typeface="Cambria Math" panose="02040503050406030204" pitchFamily="18" charset="0"/>
                              </a:rPr>
                              <m:t>′</m:t>
                            </m:r>
                          </m:sup>
                        </m:sSup>
                      </m:e>
                    </m:d>
                    <m:r>
                      <a:rPr lang="en-US" altLang="ko-KR" sz="3600" b="0" i="1" dirty="0" smtClean="0">
                        <a:solidFill>
                          <a:srgbClr val="53585F"/>
                        </a:solidFill>
                        <a:latin typeface="Cambria Math" panose="02040503050406030204" pitchFamily="18" charset="0"/>
                        <a:ea typeface="Cambria Math" panose="02040503050406030204" pitchFamily="18" charset="0"/>
                      </a:rPr>
                      <m:t>=</m:t>
                    </m:r>
                    <m:r>
                      <a:rPr lang="en-US" altLang="ko-KR" sz="3600" i="1" dirty="0">
                        <a:solidFill>
                          <a:srgbClr val="53585F"/>
                        </a:solidFill>
                        <a:latin typeface="Cambria Math" panose="02040503050406030204" pitchFamily="18" charset="0"/>
                        <a:ea typeface="Cambria Math" panose="02040503050406030204" pitchFamily="18" charset="0"/>
                      </a:rPr>
                      <m:t>𝑓</m:t>
                    </m:r>
                    <m:r>
                      <a:rPr lang="en-US" altLang="ko-KR" sz="3600" i="1" dirty="0">
                        <a:solidFill>
                          <a:srgbClr val="53585F"/>
                        </a:solidFill>
                        <a:latin typeface="Cambria Math" panose="02040503050406030204" pitchFamily="18" charset="0"/>
                        <a:ea typeface="Cambria Math" panose="02040503050406030204" pitchFamily="18" charset="0"/>
                      </a:rPr>
                      <m:t>(</m:t>
                    </m:r>
                    <m:sSub>
                      <m:sSubPr>
                        <m:ctrlPr>
                          <a:rPr lang="en-US" altLang="ko-KR" sz="3600" i="1" dirty="0">
                            <a:solidFill>
                              <a:srgbClr val="53585F"/>
                            </a:solidFill>
                            <a:latin typeface="Cambria Math" panose="02040503050406030204" pitchFamily="18" charset="0"/>
                            <a:ea typeface="Cambria Math" panose="02040503050406030204" pitchFamily="18" charset="0"/>
                          </a:rPr>
                        </m:ctrlPr>
                      </m:sSubPr>
                      <m:e>
                        <m:r>
                          <a:rPr lang="en-US" altLang="ko-KR" sz="3600" i="1" dirty="0">
                            <a:solidFill>
                              <a:srgbClr val="53585F"/>
                            </a:solidFill>
                            <a:latin typeface="Cambria Math" panose="02040503050406030204" pitchFamily="18" charset="0"/>
                            <a:ea typeface="Cambria Math" panose="02040503050406030204" pitchFamily="18" charset="0"/>
                          </a:rPr>
                          <m:t>h</m:t>
                        </m:r>
                      </m:e>
                      <m:sub>
                        <m:r>
                          <a:rPr lang="en-US" altLang="ko-KR" sz="3600" i="1" dirty="0">
                            <a:solidFill>
                              <a:srgbClr val="53585F"/>
                            </a:solidFill>
                            <a:latin typeface="Cambria Math" panose="02040503050406030204" pitchFamily="18" charset="0"/>
                            <a:ea typeface="Cambria Math" panose="02040503050406030204" pitchFamily="18" charset="0"/>
                          </a:rPr>
                          <m:t>𝑥</m:t>
                        </m:r>
                      </m:sub>
                    </m:sSub>
                    <m:d>
                      <m:dPr>
                        <m:ctrlPr>
                          <a:rPr lang="en-US" altLang="ko-KR" sz="3600" i="1" dirty="0">
                            <a:solidFill>
                              <a:srgbClr val="53585F"/>
                            </a:solidFill>
                            <a:latin typeface="Cambria Math" panose="02040503050406030204" pitchFamily="18" charset="0"/>
                            <a:ea typeface="Cambria Math" panose="02040503050406030204" pitchFamily="18" charset="0"/>
                          </a:rPr>
                        </m:ctrlPr>
                      </m:dPr>
                      <m:e>
                        <m:sSup>
                          <m:sSupPr>
                            <m:ctrlPr>
                              <a:rPr lang="en-US" altLang="ko-KR" sz="3600" i="1" dirty="0">
                                <a:solidFill>
                                  <a:srgbClr val="53585F"/>
                                </a:solidFill>
                                <a:latin typeface="Cambria Math" panose="02040503050406030204" pitchFamily="18" charset="0"/>
                                <a:ea typeface="Cambria Math" panose="02040503050406030204" pitchFamily="18" charset="0"/>
                              </a:rPr>
                            </m:ctrlPr>
                          </m:sSupPr>
                          <m:e>
                            <m:r>
                              <a:rPr lang="en-US" altLang="ko-KR" sz="3600" i="1" dirty="0">
                                <a:solidFill>
                                  <a:srgbClr val="53585F"/>
                                </a:solidFill>
                                <a:latin typeface="Cambria Math" panose="02040503050406030204" pitchFamily="18" charset="0"/>
                                <a:ea typeface="Cambria Math" panose="02040503050406030204" pitchFamily="18" charset="0"/>
                              </a:rPr>
                              <m:t>𝑧</m:t>
                            </m:r>
                          </m:e>
                          <m:sup>
                            <m:r>
                              <a:rPr lang="en-US" altLang="ko-KR" sz="3600" i="1" dirty="0">
                                <a:solidFill>
                                  <a:srgbClr val="53585F"/>
                                </a:solidFill>
                                <a:latin typeface="Cambria Math" panose="02040503050406030204" pitchFamily="18" charset="0"/>
                                <a:ea typeface="Cambria Math" panose="02040503050406030204" pitchFamily="18" charset="0"/>
                              </a:rPr>
                              <m:t>′</m:t>
                            </m:r>
                          </m:sup>
                        </m:sSup>
                      </m:e>
                    </m:d>
                    <m:r>
                      <a:rPr lang="en-US" altLang="ko-KR" sz="3600" i="1" dirty="0">
                        <a:solidFill>
                          <a:srgbClr val="53585F"/>
                        </a:solidFill>
                        <a:latin typeface="Cambria Math" panose="02040503050406030204" pitchFamily="18" charset="0"/>
                        <a:ea typeface="Cambria Math" panose="02040503050406030204" pitchFamily="18" charset="0"/>
                      </a:rPr>
                      <m:t>)</m:t>
                    </m:r>
                  </m:oMath>
                </a14:m>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lang="en-US" altLang="ko-KR" sz="3600" i="1" dirty="0">
                            <a:solidFill>
                              <a:srgbClr val="53585F"/>
                            </a:solidFill>
                            <a:latin typeface="Cambria Math" panose="02040503050406030204" pitchFamily="18" charset="0"/>
                            <a:ea typeface="Cambria Math" panose="02040503050406030204" pitchFamily="18" charset="0"/>
                          </a:rPr>
                        </m:ctrlPr>
                      </m:sSupPr>
                      <m:e>
                        <m:r>
                          <a:rPr lang="en-US" altLang="ko-KR" sz="3600" i="1" dirty="0">
                            <a:solidFill>
                              <a:srgbClr val="53585F"/>
                            </a:solidFill>
                            <a:latin typeface="Cambria Math" panose="02040503050406030204" pitchFamily="18" charset="0"/>
                            <a:ea typeface="Cambria Math" panose="02040503050406030204" pitchFamily="18" charset="0"/>
                          </a:rPr>
                          <m:t>𝑧</m:t>
                        </m:r>
                      </m:e>
                      <m:sup>
                        <m:r>
                          <a:rPr lang="en-US" altLang="ko-KR" sz="3600" i="1" dirty="0">
                            <a:solidFill>
                              <a:srgbClr val="53585F"/>
                            </a:solidFill>
                            <a:latin typeface="Cambria Math" panose="02040503050406030204" pitchFamily="18" charset="0"/>
                            <a:ea typeface="Cambria Math" panose="02040503050406030204" pitchFamily="18" charset="0"/>
                          </a:rPr>
                          <m:t>′</m:t>
                        </m:r>
                      </m:sup>
                    </m:sSup>
                    <m:r>
                      <a:rPr lang="en-US" altLang="ko-KR" sz="3600" b="0" i="1" dirty="0" smtClean="0">
                        <a:solidFill>
                          <a:srgbClr val="53585F"/>
                        </a:solidFill>
                        <a:latin typeface="Cambria Math" panose="02040503050406030204" pitchFamily="18" charset="0"/>
                        <a:ea typeface="Cambria Math" panose="02040503050406030204" pitchFamily="18" charset="0"/>
                      </a:rPr>
                      <m:t>\</m:t>
                    </m:r>
                    <m:r>
                      <m:rPr>
                        <m:sty m:val="p"/>
                      </m:rPr>
                      <a:rPr lang="en-US" altLang="ko-KR" sz="3600" b="0" i="1" dirty="0" smtClean="0">
                        <a:solidFill>
                          <a:srgbClr val="53585F"/>
                        </a:solidFill>
                        <a:latin typeface="Cambria Math" panose="02040503050406030204" pitchFamily="18" charset="0"/>
                        <a:ea typeface="Cambria Math" panose="02040503050406030204" pitchFamily="18" charset="0"/>
                      </a:rPr>
                      <m:t>i</m:t>
                    </m:r>
                  </m:oMath>
                </a14:m>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bSup>
                      <m:sSubSupPr>
                        <m:ctrlPr>
                          <a:rPr lang="en-US" altLang="ko-KR" sz="3600" b="0" i="1" dirty="0" smtClean="0">
                            <a:solidFill>
                              <a:srgbClr val="53585F"/>
                            </a:solidFill>
                            <a:latin typeface="Cambria Math" panose="02040503050406030204" pitchFamily="18" charset="0"/>
                            <a:ea typeface="Cambria Math" panose="02040503050406030204" pitchFamily="18" charset="0"/>
                          </a:rPr>
                        </m:ctrlPr>
                      </m:sSubSupPr>
                      <m:e>
                        <m:r>
                          <a:rPr lang="en-US" altLang="ko-KR" sz="3600" i="1" dirty="0">
                            <a:solidFill>
                              <a:srgbClr val="53585F"/>
                            </a:solidFill>
                            <a:latin typeface="Cambria Math" panose="02040503050406030204" pitchFamily="18" charset="0"/>
                            <a:ea typeface="Cambria Math" panose="02040503050406030204" pitchFamily="18" charset="0"/>
                          </a:rPr>
                          <m:t>𝑧</m:t>
                        </m:r>
                      </m:e>
                      <m:sub>
                        <m:r>
                          <a:rPr lang="en-US" altLang="ko-KR" sz="3600" b="0" i="1" dirty="0" smtClean="0">
                            <a:solidFill>
                              <a:srgbClr val="53585F"/>
                            </a:solidFill>
                            <a:latin typeface="Cambria Math" panose="02040503050406030204" pitchFamily="18" charset="0"/>
                            <a:ea typeface="Cambria Math" panose="02040503050406030204" pitchFamily="18" charset="0"/>
                          </a:rPr>
                          <m:t>𝑖</m:t>
                        </m:r>
                      </m:sub>
                      <m:sup>
                        <m:r>
                          <a:rPr lang="en-US" altLang="ko-KR" sz="3600" i="1" dirty="0">
                            <a:solidFill>
                              <a:srgbClr val="53585F"/>
                            </a:solidFill>
                            <a:latin typeface="Cambria Math" panose="02040503050406030204" pitchFamily="18" charset="0"/>
                            <a:ea typeface="Cambria Math" panose="02040503050406030204" pitchFamily="18" charset="0"/>
                          </a:rPr>
                          <m:t>′</m:t>
                        </m:r>
                      </m:sup>
                    </m:sSubSup>
                    <m:r>
                      <a:rPr lang="en-US" altLang="ko-KR" sz="3600" b="0" i="1" dirty="0" smtClean="0">
                        <a:solidFill>
                          <a:srgbClr val="53585F"/>
                        </a:solidFill>
                        <a:latin typeface="Cambria Math" panose="02040503050406030204" pitchFamily="18" charset="0"/>
                        <a:ea typeface="Cambria Math" panose="02040503050406030204" pitchFamily="18" charset="0"/>
                      </a:rPr>
                      <m:t>=0</m:t>
                    </m:r>
                  </m:oMath>
                </a14:m>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ko-KR" altLang="en-US" sz="3600" dirty="0">
                    <a:solidFill>
                      <a:srgbClr val="53585F"/>
                    </a:solidFill>
                    <a:latin typeface="Spoqa Han Sans Neo" panose="020B0500000000000000" pitchFamily="34" charset="-128"/>
                    <a:ea typeface="Spoqa Han Sans Neo" panose="020B0500000000000000" pitchFamily="34" charset="-128"/>
                  </a:rPr>
                  <a:t>일 때</a:t>
                </a:r>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ko-KR" altLang="en-US" sz="3600" dirty="0">
                    <a:solidFill>
                      <a:srgbClr val="53585F"/>
                    </a:solidFill>
                    <a:latin typeface="Spoqa Han Sans Neo" panose="020B0500000000000000" pitchFamily="34" charset="-128"/>
                    <a:ea typeface="Spoqa Han Sans Neo" panose="020B0500000000000000" pitchFamily="34" charset="-128"/>
                  </a:rPr>
                  <a:t>모든 </a:t>
                </a:r>
                <a:r>
                  <a:rPr lang="en-US" altLang="ko-KR" sz="3600" dirty="0">
                    <a:solidFill>
                      <a:srgbClr val="53585F"/>
                    </a:solidFill>
                    <a:latin typeface="Spoqa Han Sans Neo" panose="020B0500000000000000" pitchFamily="34" charset="-128"/>
                    <a:ea typeface="Spoqa Han Sans Neo" panose="020B0500000000000000" pitchFamily="34" charset="-128"/>
                  </a:rPr>
                  <a:t>input </a:t>
                </a:r>
                <a14:m>
                  <m:oMath xmlns:m="http://schemas.openxmlformats.org/officeDocument/2006/math">
                    <m:sSup>
                      <m:sSupPr>
                        <m:ctrlPr>
                          <a:rPr lang="en-US" altLang="ko-KR" sz="3600" i="1" dirty="0">
                            <a:solidFill>
                              <a:srgbClr val="53585F"/>
                            </a:solidFill>
                            <a:latin typeface="Cambria Math" panose="02040503050406030204" pitchFamily="18" charset="0"/>
                            <a:ea typeface="Cambria Math" panose="02040503050406030204" pitchFamily="18" charset="0"/>
                          </a:rPr>
                        </m:ctrlPr>
                      </m:sSupPr>
                      <m:e>
                        <m:r>
                          <a:rPr lang="en-US" altLang="ko-KR" sz="3600" i="1" dirty="0">
                            <a:solidFill>
                              <a:srgbClr val="53585F"/>
                            </a:solidFill>
                            <a:latin typeface="Cambria Math" panose="02040503050406030204" pitchFamily="18" charset="0"/>
                            <a:ea typeface="Cambria Math" panose="02040503050406030204" pitchFamily="18" charset="0"/>
                          </a:rPr>
                          <m:t>𝑧</m:t>
                        </m:r>
                      </m:e>
                      <m:sup>
                        <m:r>
                          <a:rPr lang="en-US" altLang="ko-KR" sz="3600" i="1" dirty="0">
                            <a:solidFill>
                              <a:srgbClr val="53585F"/>
                            </a:solidFill>
                            <a:latin typeface="Cambria Math" panose="02040503050406030204" pitchFamily="18" charset="0"/>
                            <a:ea typeface="Cambria Math" panose="02040503050406030204" pitchFamily="18" charset="0"/>
                          </a:rPr>
                          <m:t>′</m:t>
                        </m:r>
                      </m:sup>
                    </m:sSup>
                    <m:r>
                      <a:rPr lang="en-US" altLang="ko-KR" sz="3600" b="0" i="1" dirty="0" smtClean="0">
                        <a:solidFill>
                          <a:srgbClr val="53585F"/>
                        </a:solidFill>
                        <a:latin typeface="Cambria Math" panose="02040503050406030204" pitchFamily="18" charset="0"/>
                        <a:ea typeface="Cambria Math" panose="02040503050406030204" pitchFamily="18" charset="0"/>
                      </a:rPr>
                      <m:t>∈</m:t>
                    </m:r>
                    <m:sSup>
                      <m:sSupPr>
                        <m:ctrlPr>
                          <a:rPr lang="en-US" altLang="ko-KR" sz="3600" b="0" i="1" dirty="0" smtClean="0">
                            <a:solidFill>
                              <a:srgbClr val="53585F"/>
                            </a:solidFill>
                            <a:latin typeface="Cambria Math" panose="02040503050406030204" pitchFamily="18" charset="0"/>
                            <a:ea typeface="Cambria Math" panose="02040503050406030204" pitchFamily="18" charset="0"/>
                          </a:rPr>
                        </m:ctrlPr>
                      </m:sSupPr>
                      <m:e>
                        <m:d>
                          <m:dPr>
                            <m:begChr m:val="{"/>
                            <m:endChr m:val="}"/>
                            <m:ctrlPr>
                              <a:rPr lang="en-US" altLang="ko-KR" sz="3600" b="0" i="1" dirty="0" smtClean="0">
                                <a:solidFill>
                                  <a:srgbClr val="53585F"/>
                                </a:solidFill>
                                <a:latin typeface="Cambria Math" panose="02040503050406030204" pitchFamily="18" charset="0"/>
                                <a:ea typeface="Cambria Math" panose="02040503050406030204" pitchFamily="18" charset="0"/>
                              </a:rPr>
                            </m:ctrlPr>
                          </m:dPr>
                          <m:e>
                            <m:r>
                              <a:rPr lang="en-US" altLang="ko-KR" sz="3600" b="0" i="1" dirty="0" smtClean="0">
                                <a:solidFill>
                                  <a:srgbClr val="53585F"/>
                                </a:solidFill>
                                <a:latin typeface="Cambria Math" panose="02040503050406030204" pitchFamily="18" charset="0"/>
                                <a:ea typeface="Cambria Math" panose="02040503050406030204" pitchFamily="18" charset="0"/>
                              </a:rPr>
                              <m:t>0, 1</m:t>
                            </m:r>
                          </m:e>
                        </m:d>
                      </m:e>
                      <m:sup>
                        <m:r>
                          <a:rPr lang="en-US" altLang="ko-KR" sz="3600" b="0" i="1" dirty="0" smtClean="0">
                            <a:solidFill>
                              <a:srgbClr val="53585F"/>
                            </a:solidFill>
                            <a:latin typeface="Cambria Math" panose="02040503050406030204" pitchFamily="18" charset="0"/>
                            <a:ea typeface="Cambria Math" panose="02040503050406030204" pitchFamily="18" charset="0"/>
                          </a:rPr>
                          <m:t>𝑀</m:t>
                        </m:r>
                      </m:sup>
                    </m:sSup>
                  </m:oMath>
                </a14:m>
                <a:r>
                  <a:rPr lang="ko-KR" altLang="en-US" sz="3600" dirty="0">
                    <a:solidFill>
                      <a:srgbClr val="53585F"/>
                    </a:solidFill>
                    <a:latin typeface="Spoqa Han Sans Neo" panose="020B0500000000000000" pitchFamily="34" charset="-128"/>
                    <a:ea typeface="Spoqa Han Sans Neo" panose="020B0500000000000000" pitchFamily="34" charset="-128"/>
                  </a:rPr>
                  <a:t>이고</a:t>
                </a:r>
                <a:r>
                  <a:rPr lang="en-US" altLang="ko-KR" sz="3600" dirty="0">
                    <a:solidFill>
                      <a:srgbClr val="53585F"/>
                    </a:solidFill>
                    <a:latin typeface="Spoqa Han Sans Neo" panose="020B0500000000000000" pitchFamily="34" charset="-128"/>
                    <a:ea typeface="Spoqa Han Sans Neo" panose="020B0500000000000000" pitchFamily="34" charset="-128"/>
                  </a:rPr>
                  <a:t>,</a:t>
                </a:r>
              </a:p>
              <a:p>
                <a:endParaRPr lang="en-US" altLang="ko-KR" sz="3600" b="0" i="1" dirty="0">
                  <a:solidFill>
                    <a:srgbClr val="53585F"/>
                  </a:solidFill>
                  <a:latin typeface="Cambria Math" panose="02040503050406030204" pitchFamily="18" charset="0"/>
                  <a:ea typeface="Cambria Math" panose="02040503050406030204" pitchFamily="18" charset="0"/>
                </a:endParaRPr>
              </a:p>
              <a:p>
                <a:r>
                  <a:rPr lang="en-US" altLang="ko-KR" sz="3600" b="0" dirty="0">
                    <a:solidFill>
                      <a:srgbClr val="53585F"/>
                    </a:solidFill>
                    <a:ea typeface="Cambria Math" panose="02040503050406030204" pitchFamily="18" charset="0"/>
                  </a:rPr>
                  <a:t>		</a:t>
                </a:r>
                <a14:m>
                  <m:oMath xmlns:m="http://schemas.openxmlformats.org/officeDocument/2006/math">
                    <m:sSubSup>
                      <m:sSubSupPr>
                        <m:ctrlPr>
                          <a:rPr lang="en-US" altLang="ko-KR" sz="3600" b="0" i="1" dirty="0" smtClean="0">
                            <a:solidFill>
                              <a:srgbClr val="53585F"/>
                            </a:solidFill>
                            <a:latin typeface="Cambria Math" panose="02040503050406030204" pitchFamily="18" charset="0"/>
                            <a:ea typeface="Cambria Math" panose="02040503050406030204" pitchFamily="18" charset="0"/>
                          </a:rPr>
                        </m:ctrlPr>
                      </m:sSubSupPr>
                      <m:e>
                        <m:r>
                          <a:rPr lang="en-US" altLang="ko-KR" sz="3600" b="0" i="1" dirty="0" smtClean="0">
                            <a:solidFill>
                              <a:srgbClr val="53585F"/>
                            </a:solidFill>
                            <a:latin typeface="Cambria Math" panose="02040503050406030204" pitchFamily="18" charset="0"/>
                            <a:ea typeface="Cambria Math" panose="02040503050406030204" pitchFamily="18" charset="0"/>
                          </a:rPr>
                          <m:t>𝑓</m:t>
                        </m:r>
                      </m:e>
                      <m:sub>
                        <m:r>
                          <a:rPr lang="en-US" altLang="ko-KR" sz="3600" b="0" i="1" dirty="0" smtClean="0">
                            <a:solidFill>
                              <a:srgbClr val="53585F"/>
                            </a:solidFill>
                            <a:latin typeface="Cambria Math" panose="02040503050406030204" pitchFamily="18" charset="0"/>
                            <a:ea typeface="Cambria Math" panose="02040503050406030204" pitchFamily="18" charset="0"/>
                          </a:rPr>
                          <m:t>𝑥</m:t>
                        </m:r>
                      </m:sub>
                      <m:sup>
                        <m:r>
                          <a:rPr lang="en-US" altLang="ko-KR" sz="3600" b="0" i="1" dirty="0" smtClean="0">
                            <a:solidFill>
                              <a:srgbClr val="53585F"/>
                            </a:solidFill>
                            <a:latin typeface="Cambria Math" panose="02040503050406030204" pitchFamily="18" charset="0"/>
                            <a:ea typeface="Cambria Math" panose="02040503050406030204" pitchFamily="18" charset="0"/>
                          </a:rPr>
                          <m:t>′</m:t>
                        </m:r>
                      </m:sup>
                    </m:sSubSup>
                    <m:d>
                      <m:dPr>
                        <m:ctrlPr>
                          <a:rPr lang="en-US" altLang="ko-KR" sz="3600" i="1" dirty="0">
                            <a:solidFill>
                              <a:srgbClr val="53585F"/>
                            </a:solidFill>
                            <a:latin typeface="Cambria Math" panose="02040503050406030204" pitchFamily="18" charset="0"/>
                            <a:ea typeface="Cambria Math" panose="02040503050406030204" pitchFamily="18" charset="0"/>
                          </a:rPr>
                        </m:ctrlPr>
                      </m:dPr>
                      <m:e>
                        <m:sSup>
                          <m:sSupPr>
                            <m:ctrlPr>
                              <a:rPr lang="en-US" altLang="ko-KR" sz="3600" i="1" dirty="0">
                                <a:solidFill>
                                  <a:srgbClr val="53585F"/>
                                </a:solidFill>
                                <a:latin typeface="Cambria Math" panose="02040503050406030204" pitchFamily="18" charset="0"/>
                                <a:ea typeface="Cambria Math" panose="02040503050406030204" pitchFamily="18" charset="0"/>
                              </a:rPr>
                            </m:ctrlPr>
                          </m:sSupPr>
                          <m:e>
                            <m:r>
                              <a:rPr lang="en-US" altLang="ko-KR" sz="3600" i="1" dirty="0">
                                <a:solidFill>
                                  <a:srgbClr val="53585F"/>
                                </a:solidFill>
                                <a:latin typeface="Cambria Math" panose="02040503050406030204" pitchFamily="18" charset="0"/>
                                <a:ea typeface="Cambria Math" panose="02040503050406030204" pitchFamily="18" charset="0"/>
                              </a:rPr>
                              <m:t>𝑧</m:t>
                            </m:r>
                          </m:e>
                          <m:sup>
                            <m:r>
                              <a:rPr lang="en-US" altLang="ko-KR" sz="3600" i="1" dirty="0">
                                <a:solidFill>
                                  <a:srgbClr val="53585F"/>
                                </a:solidFill>
                                <a:latin typeface="Cambria Math" panose="02040503050406030204" pitchFamily="18" charset="0"/>
                                <a:ea typeface="Cambria Math" panose="02040503050406030204" pitchFamily="18" charset="0"/>
                              </a:rPr>
                              <m:t>′</m:t>
                            </m:r>
                          </m:sup>
                        </m:sSup>
                      </m:e>
                    </m:d>
                    <m:r>
                      <a:rPr lang="en-US" altLang="ko-KR" sz="3600" b="0" i="1" dirty="0" smtClean="0">
                        <a:solidFill>
                          <a:srgbClr val="53585F"/>
                        </a:solidFill>
                        <a:latin typeface="Cambria Math" panose="02040503050406030204" pitchFamily="18" charset="0"/>
                        <a:ea typeface="Cambria Math" panose="02040503050406030204" pitchFamily="18" charset="0"/>
                      </a:rPr>
                      <m:t>−</m:t>
                    </m:r>
                    <m:sSubSup>
                      <m:sSubSupPr>
                        <m:ctrlPr>
                          <a:rPr lang="en-US" altLang="ko-KR" sz="3600" i="1" dirty="0">
                            <a:solidFill>
                              <a:srgbClr val="53585F"/>
                            </a:solidFill>
                            <a:latin typeface="Cambria Math" panose="02040503050406030204" pitchFamily="18" charset="0"/>
                            <a:ea typeface="Cambria Math" panose="02040503050406030204" pitchFamily="18" charset="0"/>
                          </a:rPr>
                        </m:ctrlPr>
                      </m:sSubSupPr>
                      <m:e>
                        <m:r>
                          <a:rPr lang="en-US" altLang="ko-KR" sz="3600" i="1" dirty="0">
                            <a:solidFill>
                              <a:srgbClr val="53585F"/>
                            </a:solidFill>
                            <a:latin typeface="Cambria Math" panose="02040503050406030204" pitchFamily="18" charset="0"/>
                            <a:ea typeface="Cambria Math" panose="02040503050406030204" pitchFamily="18" charset="0"/>
                          </a:rPr>
                          <m:t>𝑓</m:t>
                        </m:r>
                      </m:e>
                      <m:sub>
                        <m:r>
                          <a:rPr lang="en-US" altLang="ko-KR" sz="3600" i="1" dirty="0">
                            <a:solidFill>
                              <a:srgbClr val="53585F"/>
                            </a:solidFill>
                            <a:latin typeface="Cambria Math" panose="02040503050406030204" pitchFamily="18" charset="0"/>
                            <a:ea typeface="Cambria Math" panose="02040503050406030204" pitchFamily="18" charset="0"/>
                          </a:rPr>
                          <m:t>𝑥</m:t>
                        </m:r>
                      </m:sub>
                      <m:sup>
                        <m:r>
                          <a:rPr lang="en-US" altLang="ko-KR" sz="3600" i="1" dirty="0">
                            <a:solidFill>
                              <a:srgbClr val="53585F"/>
                            </a:solidFill>
                            <a:latin typeface="Cambria Math" panose="02040503050406030204" pitchFamily="18" charset="0"/>
                            <a:ea typeface="Cambria Math" panose="02040503050406030204" pitchFamily="18" charset="0"/>
                          </a:rPr>
                          <m:t>′</m:t>
                        </m:r>
                      </m:sup>
                    </m:sSubSup>
                    <m:d>
                      <m:dPr>
                        <m:ctrlPr>
                          <a:rPr lang="en-US" altLang="ko-KR" sz="3600" i="1" dirty="0">
                            <a:solidFill>
                              <a:srgbClr val="53585F"/>
                            </a:solidFill>
                            <a:latin typeface="Cambria Math" panose="02040503050406030204" pitchFamily="18" charset="0"/>
                            <a:ea typeface="Cambria Math" panose="02040503050406030204" pitchFamily="18" charset="0"/>
                          </a:rPr>
                        </m:ctrlPr>
                      </m:dPr>
                      <m:e>
                        <m:sSup>
                          <m:sSupPr>
                            <m:ctrlPr>
                              <a:rPr lang="en-US" altLang="ko-KR" sz="3600" i="1" dirty="0">
                                <a:solidFill>
                                  <a:srgbClr val="53585F"/>
                                </a:solidFill>
                                <a:latin typeface="Cambria Math" panose="02040503050406030204" pitchFamily="18" charset="0"/>
                                <a:ea typeface="Cambria Math" panose="02040503050406030204" pitchFamily="18" charset="0"/>
                              </a:rPr>
                            </m:ctrlPr>
                          </m:sSupPr>
                          <m:e>
                            <m:r>
                              <a:rPr lang="en-US" altLang="ko-KR" sz="3600" i="1" dirty="0">
                                <a:solidFill>
                                  <a:srgbClr val="53585F"/>
                                </a:solidFill>
                                <a:latin typeface="Cambria Math" panose="02040503050406030204" pitchFamily="18" charset="0"/>
                                <a:ea typeface="Cambria Math" panose="02040503050406030204" pitchFamily="18" charset="0"/>
                              </a:rPr>
                              <m:t>𝑧</m:t>
                            </m:r>
                          </m:e>
                          <m:sup>
                            <m:r>
                              <a:rPr lang="en-US" altLang="ko-KR" sz="3600" i="1" dirty="0">
                                <a:solidFill>
                                  <a:srgbClr val="53585F"/>
                                </a:solidFill>
                                <a:latin typeface="Cambria Math" panose="02040503050406030204" pitchFamily="18" charset="0"/>
                                <a:ea typeface="Cambria Math" panose="02040503050406030204" pitchFamily="18" charset="0"/>
                              </a:rPr>
                              <m:t>′</m:t>
                            </m:r>
                          </m:sup>
                        </m:sSup>
                        <m:r>
                          <a:rPr lang="en-US" altLang="ko-KR" sz="3600" b="0" i="1" dirty="0" smtClean="0">
                            <a:solidFill>
                              <a:srgbClr val="53585F"/>
                            </a:solidFill>
                            <a:latin typeface="Cambria Math" panose="02040503050406030204" pitchFamily="18" charset="0"/>
                            <a:ea typeface="Cambria Math" panose="02040503050406030204" pitchFamily="18" charset="0"/>
                          </a:rPr>
                          <m:t>\</m:t>
                        </m:r>
                        <m:r>
                          <m:rPr>
                            <m:sty m:val="p"/>
                          </m:rPr>
                          <a:rPr lang="en-US" altLang="ko-KR" sz="3600" b="0" i="1" dirty="0" smtClean="0">
                            <a:solidFill>
                              <a:srgbClr val="53585F"/>
                            </a:solidFill>
                            <a:latin typeface="Cambria Math" panose="02040503050406030204" pitchFamily="18" charset="0"/>
                            <a:ea typeface="Cambria Math" panose="02040503050406030204" pitchFamily="18" charset="0"/>
                          </a:rPr>
                          <m:t>i</m:t>
                        </m:r>
                      </m:e>
                    </m:d>
                    <m:r>
                      <a:rPr lang="en-US" altLang="ko-KR" sz="3600" b="0" i="1" dirty="0" smtClean="0">
                        <a:solidFill>
                          <a:srgbClr val="53585F"/>
                        </a:solidFill>
                        <a:latin typeface="Cambria Math" panose="02040503050406030204" pitchFamily="18" charset="0"/>
                        <a:ea typeface="Cambria Math" panose="02040503050406030204" pitchFamily="18" charset="0"/>
                      </a:rPr>
                      <m:t>≥</m:t>
                    </m:r>
                    <m:sSub>
                      <m:sSubPr>
                        <m:ctrlPr>
                          <a:rPr lang="en-US" altLang="ko-KR" sz="3600" b="0" i="1" dirty="0" smtClean="0">
                            <a:solidFill>
                              <a:srgbClr val="53585F"/>
                            </a:solidFill>
                            <a:latin typeface="Cambria Math" panose="02040503050406030204" pitchFamily="18" charset="0"/>
                            <a:ea typeface="Cambria Math" panose="02040503050406030204" pitchFamily="18" charset="0"/>
                          </a:rPr>
                        </m:ctrlPr>
                      </m:sSubPr>
                      <m:e>
                        <m:r>
                          <a:rPr lang="en-US" altLang="ko-KR" sz="3600" b="0" i="1" dirty="0" smtClean="0">
                            <a:solidFill>
                              <a:srgbClr val="53585F"/>
                            </a:solidFill>
                            <a:latin typeface="Cambria Math" panose="02040503050406030204" pitchFamily="18" charset="0"/>
                            <a:ea typeface="Cambria Math" panose="02040503050406030204" pitchFamily="18" charset="0"/>
                          </a:rPr>
                          <m:t>𝑓</m:t>
                        </m:r>
                      </m:e>
                      <m:sub>
                        <m:r>
                          <a:rPr lang="en-US" altLang="ko-KR" sz="3600" b="0" i="1" dirty="0" smtClean="0">
                            <a:solidFill>
                              <a:srgbClr val="53585F"/>
                            </a:solidFill>
                            <a:latin typeface="Cambria Math" panose="02040503050406030204" pitchFamily="18" charset="0"/>
                            <a:ea typeface="Cambria Math" panose="02040503050406030204" pitchFamily="18" charset="0"/>
                          </a:rPr>
                          <m:t>𝑥</m:t>
                        </m:r>
                      </m:sub>
                    </m:sSub>
                    <m:d>
                      <m:dPr>
                        <m:ctrlPr>
                          <a:rPr lang="en-US" altLang="ko-KR" sz="3600" i="1" dirty="0">
                            <a:solidFill>
                              <a:srgbClr val="53585F"/>
                            </a:solidFill>
                            <a:latin typeface="Cambria Math" panose="02040503050406030204" pitchFamily="18" charset="0"/>
                            <a:ea typeface="Cambria Math" panose="02040503050406030204" pitchFamily="18" charset="0"/>
                          </a:rPr>
                        </m:ctrlPr>
                      </m:dPr>
                      <m:e>
                        <m:sSup>
                          <m:sSupPr>
                            <m:ctrlPr>
                              <a:rPr lang="en-US" altLang="ko-KR" sz="3600" i="1" dirty="0">
                                <a:solidFill>
                                  <a:srgbClr val="53585F"/>
                                </a:solidFill>
                                <a:latin typeface="Cambria Math" panose="02040503050406030204" pitchFamily="18" charset="0"/>
                                <a:ea typeface="Cambria Math" panose="02040503050406030204" pitchFamily="18" charset="0"/>
                              </a:rPr>
                            </m:ctrlPr>
                          </m:sSupPr>
                          <m:e>
                            <m:r>
                              <a:rPr lang="en-US" altLang="ko-KR" sz="3600" i="1" dirty="0">
                                <a:solidFill>
                                  <a:srgbClr val="53585F"/>
                                </a:solidFill>
                                <a:latin typeface="Cambria Math" panose="02040503050406030204" pitchFamily="18" charset="0"/>
                                <a:ea typeface="Cambria Math" panose="02040503050406030204" pitchFamily="18" charset="0"/>
                              </a:rPr>
                              <m:t>𝑧</m:t>
                            </m:r>
                          </m:e>
                          <m:sup>
                            <m:r>
                              <a:rPr lang="en-US" altLang="ko-KR" sz="3600" i="1" dirty="0">
                                <a:solidFill>
                                  <a:srgbClr val="53585F"/>
                                </a:solidFill>
                                <a:latin typeface="Cambria Math" panose="02040503050406030204" pitchFamily="18" charset="0"/>
                                <a:ea typeface="Cambria Math" panose="02040503050406030204" pitchFamily="18" charset="0"/>
                              </a:rPr>
                              <m:t>′</m:t>
                            </m:r>
                          </m:sup>
                        </m:sSup>
                      </m:e>
                    </m:d>
                    <m:r>
                      <a:rPr lang="en-US" altLang="ko-KR" sz="3600" i="1" dirty="0">
                        <a:solidFill>
                          <a:srgbClr val="53585F"/>
                        </a:solidFill>
                        <a:latin typeface="Cambria Math" panose="02040503050406030204" pitchFamily="18" charset="0"/>
                        <a:ea typeface="Cambria Math" panose="02040503050406030204" pitchFamily="18" charset="0"/>
                      </a:rPr>
                      <m:t>−</m:t>
                    </m:r>
                    <m:sSub>
                      <m:sSubPr>
                        <m:ctrlPr>
                          <a:rPr lang="en-US" altLang="ko-KR" sz="3600" b="0" i="1" dirty="0" smtClean="0">
                            <a:solidFill>
                              <a:srgbClr val="53585F"/>
                            </a:solidFill>
                            <a:latin typeface="Cambria Math" panose="02040503050406030204" pitchFamily="18" charset="0"/>
                            <a:ea typeface="Cambria Math" panose="02040503050406030204" pitchFamily="18" charset="0"/>
                          </a:rPr>
                        </m:ctrlPr>
                      </m:sSubPr>
                      <m:e>
                        <m:r>
                          <a:rPr lang="en-US" altLang="ko-KR" sz="3600" b="0" i="1" dirty="0" smtClean="0">
                            <a:solidFill>
                              <a:srgbClr val="53585F"/>
                            </a:solidFill>
                            <a:latin typeface="Cambria Math" panose="02040503050406030204" pitchFamily="18" charset="0"/>
                            <a:ea typeface="Cambria Math" panose="02040503050406030204" pitchFamily="18" charset="0"/>
                          </a:rPr>
                          <m:t>𝑓</m:t>
                        </m:r>
                      </m:e>
                      <m:sub>
                        <m:r>
                          <a:rPr lang="en-US" altLang="ko-KR" sz="3600" b="0" i="1" dirty="0" smtClean="0">
                            <a:solidFill>
                              <a:srgbClr val="53585F"/>
                            </a:solidFill>
                            <a:latin typeface="Cambria Math" panose="02040503050406030204" pitchFamily="18" charset="0"/>
                            <a:ea typeface="Cambria Math" panose="02040503050406030204" pitchFamily="18" charset="0"/>
                          </a:rPr>
                          <m:t>𝑥</m:t>
                        </m:r>
                      </m:sub>
                    </m:sSub>
                    <m:d>
                      <m:dPr>
                        <m:ctrlPr>
                          <a:rPr lang="en-US" altLang="ko-KR" sz="3600" i="1" dirty="0">
                            <a:solidFill>
                              <a:srgbClr val="53585F"/>
                            </a:solidFill>
                            <a:latin typeface="Cambria Math" panose="02040503050406030204" pitchFamily="18" charset="0"/>
                            <a:ea typeface="Cambria Math" panose="02040503050406030204" pitchFamily="18" charset="0"/>
                          </a:rPr>
                        </m:ctrlPr>
                      </m:dPr>
                      <m:e>
                        <m:sSup>
                          <m:sSupPr>
                            <m:ctrlPr>
                              <a:rPr lang="en-US" altLang="ko-KR" sz="3600" i="1" dirty="0">
                                <a:solidFill>
                                  <a:srgbClr val="53585F"/>
                                </a:solidFill>
                                <a:latin typeface="Cambria Math" panose="02040503050406030204" pitchFamily="18" charset="0"/>
                                <a:ea typeface="Cambria Math" panose="02040503050406030204" pitchFamily="18" charset="0"/>
                              </a:rPr>
                            </m:ctrlPr>
                          </m:sSupPr>
                          <m:e>
                            <m:r>
                              <a:rPr lang="en-US" altLang="ko-KR" sz="3600" i="1" dirty="0">
                                <a:solidFill>
                                  <a:srgbClr val="53585F"/>
                                </a:solidFill>
                                <a:latin typeface="Cambria Math" panose="02040503050406030204" pitchFamily="18" charset="0"/>
                                <a:ea typeface="Cambria Math" panose="02040503050406030204" pitchFamily="18" charset="0"/>
                              </a:rPr>
                              <m:t>𝑧</m:t>
                            </m:r>
                          </m:e>
                          <m:sup>
                            <m:r>
                              <a:rPr lang="en-US" altLang="ko-KR" sz="3600" i="1" dirty="0">
                                <a:solidFill>
                                  <a:srgbClr val="53585F"/>
                                </a:solidFill>
                                <a:latin typeface="Cambria Math" panose="02040503050406030204" pitchFamily="18" charset="0"/>
                                <a:ea typeface="Cambria Math" panose="02040503050406030204" pitchFamily="18" charset="0"/>
                              </a:rPr>
                              <m:t>′</m:t>
                            </m:r>
                          </m:sup>
                        </m:sSup>
                        <m:r>
                          <a:rPr lang="en-US" altLang="ko-KR" sz="3600" i="1" dirty="0">
                            <a:solidFill>
                              <a:srgbClr val="53585F"/>
                            </a:solidFill>
                            <a:latin typeface="Cambria Math" panose="02040503050406030204" pitchFamily="18" charset="0"/>
                            <a:ea typeface="Cambria Math" panose="02040503050406030204" pitchFamily="18" charset="0"/>
                          </a:rPr>
                          <m:t>\</m:t>
                        </m:r>
                        <m:r>
                          <m:rPr>
                            <m:sty m:val="p"/>
                          </m:rPr>
                          <a:rPr lang="en-US" altLang="ko-KR" sz="3600" i="1" dirty="0">
                            <a:solidFill>
                              <a:srgbClr val="53585F"/>
                            </a:solidFill>
                            <a:latin typeface="Cambria Math" panose="02040503050406030204" pitchFamily="18" charset="0"/>
                            <a:ea typeface="Cambria Math" panose="02040503050406030204" pitchFamily="18" charset="0"/>
                          </a:rPr>
                          <m:t>i</m:t>
                        </m:r>
                      </m:e>
                    </m:d>
                  </m:oMath>
                </a14:m>
                <a:r>
                  <a:rPr lang="ko-KR" altLang="en-US" sz="3600" dirty="0">
                    <a:solidFill>
                      <a:srgbClr val="53585F"/>
                    </a:solidFill>
                    <a:latin typeface="Spoqa Han Sans Neo" panose="020B0500000000000000" pitchFamily="34" charset="-128"/>
                    <a:ea typeface="Spoqa Han Sans Neo" panose="020B0500000000000000" pitchFamily="34" charset="-128"/>
                  </a:rPr>
                  <a:t>이면</a:t>
                </a:r>
                <a:r>
                  <a:rPr lang="en-US" altLang="ko-KR" sz="3600" dirty="0">
                    <a:solidFill>
                      <a:srgbClr val="53585F"/>
                    </a:solidFill>
                    <a:latin typeface="Spoqa Han Sans Neo" panose="020B0500000000000000" pitchFamily="34" charset="-128"/>
                    <a:ea typeface="Spoqa Han Sans Neo" panose="020B0500000000000000" pitchFamily="34" charset="-128"/>
                  </a:rPr>
                  <a:t>,</a:t>
                </a:r>
                <a:r>
                  <a:rPr lang="en-US" altLang="ko-KR" sz="3600" dirty="0">
                    <a:solidFill>
                      <a:srgbClr val="53585F"/>
                    </a:solidFill>
                    <a:latin typeface="Spoqa Han Sans Neo" panose="020B0500000000000000" pitchFamily="34" charset="-128"/>
                    <a:ea typeface="Cambria Math" panose="02040503050406030204" pitchFamily="18" charset="0"/>
                  </a:rPr>
                  <a:t> </a:t>
                </a:r>
                <a14:m>
                  <m:oMath xmlns:m="http://schemas.openxmlformats.org/officeDocument/2006/math">
                    <m:sSub>
                      <m:sSubPr>
                        <m:ctrlPr>
                          <a:rPr lang="en-US" altLang="ko-KR" sz="3600" b="0" i="1" dirty="0" smtClean="0">
                            <a:solidFill>
                              <a:srgbClr val="53585F"/>
                            </a:solidFill>
                            <a:latin typeface="Cambria Math" panose="02040503050406030204" pitchFamily="18" charset="0"/>
                            <a:ea typeface="Cambria Math" panose="02040503050406030204" pitchFamily="18" charset="0"/>
                          </a:rPr>
                        </m:ctrlPr>
                      </m:sSubPr>
                      <m:e>
                        <m:r>
                          <a:rPr lang="en-US" altLang="ko-KR" sz="3600" b="0" i="1" dirty="0" smtClean="0">
                            <a:solidFill>
                              <a:srgbClr val="53585F"/>
                            </a:solidFill>
                            <a:latin typeface="Cambria Math" panose="02040503050406030204" pitchFamily="18" charset="0"/>
                            <a:ea typeface="Cambria Math" panose="02040503050406030204" pitchFamily="18" charset="0"/>
                          </a:rPr>
                          <m:t>𝜙</m:t>
                        </m:r>
                      </m:e>
                      <m:sub>
                        <m:r>
                          <a:rPr lang="en-US" altLang="ko-KR" sz="3600" b="0" i="1" dirty="0" smtClean="0">
                            <a:solidFill>
                              <a:srgbClr val="53585F"/>
                            </a:solidFill>
                            <a:latin typeface="Cambria Math" panose="02040503050406030204" pitchFamily="18" charset="0"/>
                            <a:ea typeface="Cambria Math" panose="02040503050406030204" pitchFamily="18" charset="0"/>
                          </a:rPr>
                          <m:t>𝑖</m:t>
                        </m:r>
                      </m:sub>
                    </m:sSub>
                    <m:d>
                      <m:dPr>
                        <m:ctrlPr>
                          <a:rPr lang="en-US" altLang="ko-KR" sz="3600" b="0" i="1" dirty="0" smtClean="0">
                            <a:solidFill>
                              <a:srgbClr val="53585F"/>
                            </a:solidFill>
                            <a:latin typeface="Cambria Math" panose="02040503050406030204" pitchFamily="18" charset="0"/>
                            <a:ea typeface="Cambria Math" panose="02040503050406030204" pitchFamily="18" charset="0"/>
                          </a:rPr>
                        </m:ctrlPr>
                      </m:dPr>
                      <m:e>
                        <m:sSup>
                          <m:sSupPr>
                            <m:ctrlPr>
                              <a:rPr lang="en-US" altLang="ko-KR" sz="3600" b="0" i="1" dirty="0" smtClean="0">
                                <a:solidFill>
                                  <a:srgbClr val="53585F"/>
                                </a:solidFill>
                                <a:latin typeface="Cambria Math" panose="02040503050406030204" pitchFamily="18" charset="0"/>
                                <a:ea typeface="Cambria Math" panose="02040503050406030204" pitchFamily="18" charset="0"/>
                              </a:rPr>
                            </m:ctrlPr>
                          </m:sSupPr>
                          <m:e>
                            <m:r>
                              <a:rPr lang="en-US" altLang="ko-KR" sz="3600" b="0" i="1" dirty="0" smtClean="0">
                                <a:solidFill>
                                  <a:srgbClr val="53585F"/>
                                </a:solidFill>
                                <a:latin typeface="Cambria Math" panose="02040503050406030204" pitchFamily="18" charset="0"/>
                                <a:ea typeface="Cambria Math" panose="02040503050406030204" pitchFamily="18" charset="0"/>
                              </a:rPr>
                              <m:t>𝑓</m:t>
                            </m:r>
                          </m:e>
                          <m:sup>
                            <m:r>
                              <a:rPr lang="en-US" altLang="ko-KR" sz="3600" b="0" i="1" dirty="0" smtClean="0">
                                <a:solidFill>
                                  <a:srgbClr val="53585F"/>
                                </a:solidFill>
                                <a:latin typeface="Cambria Math" panose="02040503050406030204" pitchFamily="18" charset="0"/>
                                <a:ea typeface="Cambria Math" panose="02040503050406030204" pitchFamily="18" charset="0"/>
                              </a:rPr>
                              <m:t>′</m:t>
                            </m:r>
                          </m:sup>
                        </m:sSup>
                        <m:r>
                          <a:rPr lang="en-US" altLang="ko-KR" sz="3600" b="0" i="1" dirty="0" smtClean="0">
                            <a:solidFill>
                              <a:srgbClr val="53585F"/>
                            </a:solidFill>
                            <a:latin typeface="Cambria Math" panose="02040503050406030204" pitchFamily="18" charset="0"/>
                            <a:ea typeface="Cambria Math" panose="02040503050406030204" pitchFamily="18" charset="0"/>
                          </a:rPr>
                          <m:t>, </m:t>
                        </m:r>
                        <m:r>
                          <a:rPr lang="en-US" altLang="ko-KR" sz="3600" b="0" i="1" dirty="0" smtClean="0">
                            <a:solidFill>
                              <a:srgbClr val="53585F"/>
                            </a:solidFill>
                            <a:latin typeface="Cambria Math" panose="02040503050406030204" pitchFamily="18" charset="0"/>
                            <a:ea typeface="Cambria Math" panose="02040503050406030204" pitchFamily="18" charset="0"/>
                          </a:rPr>
                          <m:t>𝑥</m:t>
                        </m:r>
                      </m:e>
                    </m:d>
                    <m:r>
                      <a:rPr lang="en-US" altLang="ko-KR" sz="3600" b="0" i="1" dirty="0" smtClean="0">
                        <a:solidFill>
                          <a:srgbClr val="53585F"/>
                        </a:solidFill>
                        <a:latin typeface="Cambria Math" panose="02040503050406030204" pitchFamily="18" charset="0"/>
                        <a:ea typeface="Cambria Math" panose="02040503050406030204" pitchFamily="18" charset="0"/>
                      </a:rPr>
                      <m:t>≥</m:t>
                    </m:r>
                    <m:sSub>
                      <m:sSubPr>
                        <m:ctrlPr>
                          <a:rPr lang="en-US" altLang="ko-KR" sz="3600" b="0" i="1" dirty="0" smtClean="0">
                            <a:solidFill>
                              <a:srgbClr val="53585F"/>
                            </a:solidFill>
                            <a:latin typeface="Cambria Math" panose="02040503050406030204" pitchFamily="18" charset="0"/>
                            <a:ea typeface="Cambria Math" panose="02040503050406030204" pitchFamily="18" charset="0"/>
                          </a:rPr>
                        </m:ctrlPr>
                      </m:sSubPr>
                      <m:e>
                        <m:r>
                          <a:rPr lang="en-US" altLang="ko-KR" sz="3600" b="0" i="1" dirty="0" smtClean="0">
                            <a:solidFill>
                              <a:srgbClr val="53585F"/>
                            </a:solidFill>
                            <a:latin typeface="Cambria Math" panose="02040503050406030204" pitchFamily="18" charset="0"/>
                            <a:ea typeface="Cambria Math" panose="02040503050406030204" pitchFamily="18" charset="0"/>
                          </a:rPr>
                          <m:t>𝜙</m:t>
                        </m:r>
                      </m:e>
                      <m:sub>
                        <m:r>
                          <a:rPr lang="en-US" altLang="ko-KR" sz="3600" b="0" i="1" dirty="0" smtClean="0">
                            <a:solidFill>
                              <a:srgbClr val="53585F"/>
                            </a:solidFill>
                            <a:latin typeface="Cambria Math" panose="02040503050406030204" pitchFamily="18" charset="0"/>
                            <a:ea typeface="Cambria Math" panose="02040503050406030204" pitchFamily="18" charset="0"/>
                          </a:rPr>
                          <m:t>𝑖</m:t>
                        </m:r>
                      </m:sub>
                    </m:sSub>
                    <m:r>
                      <a:rPr lang="en-US" altLang="ko-KR" sz="3600" b="0" i="1" dirty="0" smtClean="0">
                        <a:solidFill>
                          <a:srgbClr val="53585F"/>
                        </a:solidFill>
                        <a:latin typeface="Cambria Math" panose="02040503050406030204" pitchFamily="18" charset="0"/>
                        <a:ea typeface="Cambria Math" panose="02040503050406030204" pitchFamily="18" charset="0"/>
                      </a:rPr>
                      <m:t>(</m:t>
                    </m:r>
                    <m:r>
                      <a:rPr lang="en-US" altLang="ko-KR" sz="3600" b="0" i="1" dirty="0" smtClean="0">
                        <a:solidFill>
                          <a:srgbClr val="53585F"/>
                        </a:solidFill>
                        <a:latin typeface="Cambria Math" panose="02040503050406030204" pitchFamily="18" charset="0"/>
                        <a:ea typeface="Cambria Math" panose="02040503050406030204" pitchFamily="18" charset="0"/>
                      </a:rPr>
                      <m:t>𝑓</m:t>
                    </m:r>
                    <m:r>
                      <a:rPr lang="en-US" altLang="ko-KR" sz="3600" b="0" i="1" dirty="0" smtClean="0">
                        <a:solidFill>
                          <a:srgbClr val="53585F"/>
                        </a:solidFill>
                        <a:latin typeface="Cambria Math" panose="02040503050406030204" pitchFamily="18" charset="0"/>
                        <a:ea typeface="Cambria Math" panose="02040503050406030204" pitchFamily="18" charset="0"/>
                      </a:rPr>
                      <m:t>, </m:t>
                    </m:r>
                    <m:r>
                      <a:rPr lang="en-US" altLang="ko-KR" sz="3600" b="0" i="1" dirty="0" smtClean="0">
                        <a:solidFill>
                          <a:srgbClr val="53585F"/>
                        </a:solidFill>
                        <a:latin typeface="Cambria Math" panose="02040503050406030204" pitchFamily="18" charset="0"/>
                        <a:ea typeface="Cambria Math" panose="02040503050406030204" pitchFamily="18" charset="0"/>
                      </a:rPr>
                      <m:t>𝑥</m:t>
                    </m:r>
                    <m:r>
                      <a:rPr lang="en-US" altLang="ko-KR" sz="3600" b="0" i="1" dirty="0" smtClean="0">
                        <a:solidFill>
                          <a:srgbClr val="53585F"/>
                        </a:solidFill>
                        <a:latin typeface="Cambria Math" panose="02040503050406030204" pitchFamily="18" charset="0"/>
                        <a:ea typeface="Cambria Math" panose="02040503050406030204" pitchFamily="18" charset="0"/>
                      </a:rPr>
                      <m:t>)</m:t>
                    </m:r>
                  </m:oMath>
                </a14:m>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ko-KR" altLang="en-US" sz="3600" dirty="0">
                    <a:solidFill>
                      <a:srgbClr val="53585F"/>
                    </a:solidFill>
                    <a:latin typeface="Spoqa Han Sans Neo" panose="020B0500000000000000" pitchFamily="34" charset="-128"/>
                    <a:ea typeface="Spoqa Han Sans Neo" panose="020B0500000000000000" pitchFamily="34" charset="-128"/>
                  </a:rPr>
                  <a:t>이다</a:t>
                </a:r>
                <a:r>
                  <a:rPr lang="en-US" altLang="ko-KR" sz="3600" dirty="0">
                    <a:solidFill>
                      <a:srgbClr val="53585F"/>
                    </a:solidFill>
                    <a:latin typeface="Spoqa Han Sans Neo" panose="020B0500000000000000" pitchFamily="34" charset="-128"/>
                    <a:ea typeface="Spoqa Han Sans Neo" panose="020B0500000000000000" pitchFamily="34" charset="-128"/>
                  </a:rPr>
                  <a:t>.</a:t>
                </a:r>
              </a:p>
              <a:p>
                <a:r>
                  <a:rPr lang="en-US" altLang="ko-KR" sz="3600" dirty="0">
                    <a:solidFill>
                      <a:srgbClr val="53585F"/>
                    </a:solidFill>
                    <a:latin typeface="Spoqa Han Sans Neo" panose="020B0500000000000000" pitchFamily="34" charset="-128"/>
                    <a:ea typeface="Spoqa Han Sans Neo" panose="020B0500000000000000" pitchFamily="34" charset="-128"/>
                  </a:rPr>
                  <a:t>	</a:t>
                </a:r>
              </a:p>
              <a:p>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ko-KR" altLang="en-US" sz="3600" dirty="0">
                    <a:solidFill>
                      <a:srgbClr val="53585F"/>
                    </a:solidFill>
                    <a:latin typeface="Spoqa Han Sans Neo" panose="020B0500000000000000" pitchFamily="34" charset="-128"/>
                    <a:ea typeface="Spoqa Han Sans Neo" panose="020B0500000000000000" pitchFamily="34" charset="-128"/>
                  </a:rPr>
                  <a:t>모델이 변경되어 </a:t>
                </a:r>
                <a:r>
                  <a:rPr lang="en-US" altLang="ko-KR" sz="3600" dirty="0">
                    <a:solidFill>
                      <a:srgbClr val="53585F"/>
                    </a:solidFill>
                    <a:latin typeface="Spoqa Han Sans Neo" panose="020B0500000000000000" pitchFamily="34" charset="-128"/>
                    <a:ea typeface="Spoqa Han Sans Neo" panose="020B0500000000000000" pitchFamily="34" charset="-128"/>
                  </a:rPr>
                  <a:t>Feature </a:t>
                </a:r>
                <a:r>
                  <a:rPr lang="ko-KR" altLang="en-US" sz="3600" dirty="0">
                    <a:solidFill>
                      <a:srgbClr val="53585F"/>
                    </a:solidFill>
                    <a:latin typeface="Spoqa Han Sans Neo" panose="020B0500000000000000" pitchFamily="34" charset="-128"/>
                    <a:ea typeface="Spoqa Han Sans Neo" panose="020B0500000000000000" pitchFamily="34" charset="-128"/>
                  </a:rPr>
                  <a:t>의 </a:t>
                </a:r>
                <a:r>
                  <a:rPr lang="en-US" altLang="ko-KR" sz="3600" dirty="0">
                    <a:solidFill>
                      <a:srgbClr val="53585F"/>
                    </a:solidFill>
                    <a:latin typeface="Spoqa Han Sans Neo" panose="020B0500000000000000" pitchFamily="34" charset="-128"/>
                    <a:ea typeface="Spoqa Han Sans Neo" panose="020B0500000000000000" pitchFamily="34" charset="-128"/>
                  </a:rPr>
                  <a:t>Marginal Contribution </a:t>
                </a:r>
                <a:r>
                  <a:rPr lang="ko-KR" altLang="en-US" sz="3600" dirty="0">
                    <a:solidFill>
                      <a:srgbClr val="53585F"/>
                    </a:solidFill>
                    <a:latin typeface="Spoqa Han Sans Neo" panose="020B0500000000000000" pitchFamily="34" charset="-128"/>
                    <a:ea typeface="Spoqa Han Sans Neo" panose="020B0500000000000000" pitchFamily="34" charset="-128"/>
                  </a:rPr>
                  <a:t>이</a:t>
                </a:r>
                <a:r>
                  <a:rPr lang="en-US" altLang="ko-KR" sz="3600" dirty="0">
                    <a:solidFill>
                      <a:srgbClr val="53585F"/>
                    </a:solidFill>
                    <a:latin typeface="Spoqa Han Sans Neo" panose="020B0500000000000000" pitchFamily="34" charset="-128"/>
                    <a:ea typeface="Spoqa Han Sans Neo" panose="020B0500000000000000" pitchFamily="34" charset="-128"/>
                  </a:rPr>
                  <a:t>(</a:t>
                </a:r>
                <a:r>
                  <a:rPr lang="ko-KR" altLang="en-US" sz="3600" dirty="0">
                    <a:solidFill>
                      <a:srgbClr val="53585F"/>
                    </a:solidFill>
                    <a:latin typeface="Spoqa Han Sans Neo" panose="020B0500000000000000" pitchFamily="34" charset="-128"/>
                    <a:ea typeface="Spoqa Han Sans Neo" panose="020B0500000000000000" pitchFamily="34" charset="-128"/>
                  </a:rPr>
                  <a:t>다른 특성에 관계없이</a:t>
                </a:r>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ko-KR" altLang="en-US" sz="3600" dirty="0">
                    <a:solidFill>
                      <a:srgbClr val="53585F"/>
                    </a:solidFill>
                    <a:latin typeface="Spoqa Han Sans Neo" panose="020B0500000000000000" pitchFamily="34" charset="-128"/>
                    <a:ea typeface="Spoqa Han Sans Neo" panose="020B0500000000000000" pitchFamily="34" charset="-128"/>
                  </a:rPr>
                  <a:t>증가하거나 </a:t>
                </a:r>
                <a:br>
                  <a:rPr lang="en-US" altLang="ko-KR" sz="3600" dirty="0">
                    <a:solidFill>
                      <a:srgbClr val="53585F"/>
                    </a:solidFill>
                    <a:latin typeface="Spoqa Han Sans Neo" panose="020B0500000000000000" pitchFamily="34" charset="-128"/>
                    <a:ea typeface="Spoqa Han Sans Neo" panose="020B0500000000000000" pitchFamily="34" charset="-128"/>
                  </a:rPr>
                </a:br>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ko-KR" altLang="en-US" sz="3600" dirty="0">
                    <a:solidFill>
                      <a:srgbClr val="53585F"/>
                    </a:solidFill>
                    <a:latin typeface="Spoqa Han Sans Neo" panose="020B0500000000000000" pitchFamily="34" charset="-128"/>
                    <a:ea typeface="Spoqa Han Sans Neo" panose="020B0500000000000000" pitchFamily="34" charset="-128"/>
                  </a:rPr>
                  <a:t>동일하게 된다면</a:t>
                </a:r>
                <a:r>
                  <a:rPr lang="en-US" altLang="ko-KR" sz="3600" dirty="0">
                    <a:solidFill>
                      <a:srgbClr val="53585F"/>
                    </a:solidFill>
                    <a:latin typeface="Spoqa Han Sans Neo" panose="020B0500000000000000" pitchFamily="34" charset="-128"/>
                    <a:ea typeface="Spoqa Han Sans Neo" panose="020B0500000000000000" pitchFamily="34" charset="-128"/>
                  </a:rPr>
                  <a:t>, Attribution </a:t>
                </a:r>
                <a:r>
                  <a:rPr lang="ko-KR" altLang="en-US" sz="3600" dirty="0">
                    <a:solidFill>
                      <a:srgbClr val="53585F"/>
                    </a:solidFill>
                    <a:latin typeface="Spoqa Han Sans Neo" panose="020B0500000000000000" pitchFamily="34" charset="-128"/>
                    <a:ea typeface="Spoqa Han Sans Neo" panose="020B0500000000000000" pitchFamily="34" charset="-128"/>
                  </a:rPr>
                  <a:t>도 증가하거나 동일하게 유지되어야 하며</a:t>
                </a:r>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ko-KR" altLang="en-US" sz="3600" dirty="0">
                    <a:solidFill>
                      <a:srgbClr val="53585F"/>
                    </a:solidFill>
                    <a:latin typeface="Spoqa Han Sans Neo" panose="020B0500000000000000" pitchFamily="34" charset="-128"/>
                    <a:ea typeface="Spoqa Han Sans Neo" panose="020B0500000000000000" pitchFamily="34" charset="-128"/>
                  </a:rPr>
                  <a:t>감소할 수 없다</a:t>
                </a:r>
                <a:r>
                  <a:rPr lang="en-US" altLang="ko-KR" sz="3600" dirty="0">
                    <a:solidFill>
                      <a:srgbClr val="53585F"/>
                    </a:solidFill>
                    <a:latin typeface="Spoqa Han Sans Neo" panose="020B0500000000000000" pitchFamily="34" charset="-128"/>
                    <a:ea typeface="Spoqa Han Sans Neo" panose="020B0500000000000000" pitchFamily="34" charset="-128"/>
                  </a:rPr>
                  <a:t>.</a:t>
                </a:r>
              </a:p>
            </p:txBody>
          </p:sp>
        </mc:Choice>
        <mc:Fallback>
          <p:sp>
            <p:nvSpPr>
              <p:cNvPr id="17" name="TextBox 16">
                <a:extLst>
                  <a:ext uri="{FF2B5EF4-FFF2-40B4-BE49-F238E27FC236}">
                    <a16:creationId xmlns:a16="http://schemas.microsoft.com/office/drawing/2014/main" id="{4C8E53C0-0376-9743-B9E9-FC7C8B76638C}"/>
                  </a:ext>
                </a:extLst>
              </p:cNvPr>
              <p:cNvSpPr txBox="1">
                <a:spLocks noRot="1" noChangeAspect="1" noMove="1" noResize="1" noEditPoints="1" noAdjustHandles="1" noChangeArrowheads="1" noChangeShapeType="1" noTextEdit="1"/>
              </p:cNvSpPr>
              <p:nvPr/>
            </p:nvSpPr>
            <p:spPr>
              <a:xfrm>
                <a:off x="1956003" y="3071897"/>
                <a:ext cx="20982374" cy="9679958"/>
              </a:xfrm>
              <a:prstGeom prst="rect">
                <a:avLst/>
              </a:prstGeom>
              <a:blipFill>
                <a:blip r:embed="rId4"/>
                <a:stretch>
                  <a:fillRect l="-907" b="-916"/>
                </a:stretch>
              </a:blipFill>
            </p:spPr>
            <p:txBody>
              <a:bodyPr/>
              <a:lstStyle/>
              <a:p>
                <a:r>
                  <a:rPr lang="ko-Kore-KR" altLang="en-US">
                    <a:noFill/>
                  </a:rPr>
                  <a:t> </a:t>
                </a:r>
              </a:p>
            </p:txBody>
          </p:sp>
        </mc:Fallback>
      </mc:AlternateContent>
      <p:sp>
        <p:nvSpPr>
          <p:cNvPr id="18" name="TextBox 17">
            <a:extLst>
              <a:ext uri="{FF2B5EF4-FFF2-40B4-BE49-F238E27FC236}">
                <a16:creationId xmlns:a16="http://schemas.microsoft.com/office/drawing/2014/main" id="{659B572D-DC0D-7D43-942A-267AFA054C88}"/>
              </a:ext>
            </a:extLst>
          </p:cNvPr>
          <p:cNvSpPr txBox="1"/>
          <p:nvPr/>
        </p:nvSpPr>
        <p:spPr>
          <a:xfrm>
            <a:off x="1524000" y="12996000"/>
            <a:ext cx="17910583" cy="584775"/>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Lundberg, Scott M., and </a:t>
            </a:r>
            <a:r>
              <a:rPr lang="en" altLang="ko-Kore-KR" sz="1600" dirty="0" err="1">
                <a:solidFill>
                  <a:srgbClr val="53585F"/>
                </a:solidFill>
                <a:latin typeface="Spoqa Han Sans Neo" panose="020B0500000000000000" pitchFamily="34" charset="-128"/>
                <a:ea typeface="Spoqa Han Sans Neo" panose="020B0500000000000000" pitchFamily="34" charset="-128"/>
              </a:rPr>
              <a:t>Su</a:t>
            </a:r>
            <a:r>
              <a:rPr lang="en" altLang="ko-Kore-KR" sz="1600" dirty="0">
                <a:solidFill>
                  <a:srgbClr val="53585F"/>
                </a:solidFill>
                <a:latin typeface="Spoqa Han Sans Neo" panose="020B0500000000000000" pitchFamily="34" charset="-128"/>
                <a:ea typeface="Spoqa Han Sans Neo" panose="020B0500000000000000" pitchFamily="34" charset="-128"/>
              </a:rPr>
              <a:t>-In Lee. "A unified approach to interpreting model predictions." Proceedings of the 31st international conference on neural information processing systems. 2017.</a:t>
            </a:r>
            <a:endParaRPr lang="en" altLang="ko-Kore-KR" sz="1600" dirty="0">
              <a:solidFill>
                <a:srgbClr val="53585F"/>
              </a:solidFill>
              <a:effectLst/>
              <a:latin typeface="Spoqa Han Sans Neo" panose="020B0500000000000000" pitchFamily="34" charset="-128"/>
              <a:ea typeface="Spoqa Han Sans Neo" panose="020B0500000000000000" pitchFamily="34" charset="-128"/>
            </a:endParaRPr>
          </a:p>
          <a:p>
            <a:pPr algn="ctr"/>
            <a:r>
              <a:rPr lang="en" altLang="ko-Kore-KR" sz="1600" dirty="0">
                <a:solidFill>
                  <a:srgbClr val="53585F"/>
                </a:solidFill>
                <a:latin typeface="Spoqa Han Sans Neo" panose="020B0500000000000000" pitchFamily="34" charset="-128"/>
                <a:ea typeface="Spoqa Han Sans Neo" panose="020B0500000000000000" pitchFamily="34" charset="-128"/>
              </a:rPr>
              <a:t>https://</a:t>
            </a:r>
            <a:r>
              <a:rPr lang="en" altLang="ko-Kore-KR" sz="1600" dirty="0" err="1">
                <a:solidFill>
                  <a:srgbClr val="53585F"/>
                </a:solidFill>
                <a:latin typeface="Spoqa Han Sans Neo" panose="020B0500000000000000" pitchFamily="34" charset="-128"/>
                <a:ea typeface="Spoqa Han Sans Neo" panose="020B0500000000000000" pitchFamily="34" charset="-128"/>
              </a:rPr>
              <a:t>christophm.github.io</a:t>
            </a:r>
            <a:r>
              <a:rPr lang="en" altLang="ko-Kore-KR" sz="1600" dirty="0">
                <a:solidFill>
                  <a:srgbClr val="53585F"/>
                </a:solidFill>
                <a:latin typeface="Spoqa Han Sans Neo" panose="020B0500000000000000" pitchFamily="34" charset="-128"/>
                <a:ea typeface="Spoqa Han Sans Neo" panose="020B0500000000000000" pitchFamily="34" charset="-128"/>
              </a:rPr>
              <a:t>/interpretable-ml-book/</a:t>
            </a:r>
            <a:r>
              <a:rPr lang="en" altLang="ko-Kore-KR" sz="1600" dirty="0" err="1">
                <a:solidFill>
                  <a:srgbClr val="53585F"/>
                </a:solidFill>
                <a:latin typeface="Spoqa Han Sans Neo" panose="020B0500000000000000" pitchFamily="34" charset="-128"/>
                <a:ea typeface="Spoqa Han Sans Neo" panose="020B0500000000000000" pitchFamily="34" charset="-128"/>
              </a:rPr>
              <a:t>shapley.html</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1832316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SHAP (</a:t>
            </a:r>
            <a:r>
              <a:rPr kumimoji="1" lang="en-US" altLang="ko-Kore-KR" sz="2800" dirty="0" err="1">
                <a:latin typeface="Spoqa Han Sans Neo" panose="020B0500000000000000" pitchFamily="34" charset="-128"/>
                <a:ea typeface="Spoqa Han Sans Neo" panose="020B0500000000000000" pitchFamily="34" charset="-128"/>
              </a:rPr>
              <a:t>SHapley</a:t>
            </a:r>
            <a:r>
              <a:rPr kumimoji="1" lang="en-US" altLang="ko-Kore-KR" sz="2800" dirty="0">
                <a:latin typeface="Spoqa Han Sans Neo" panose="020B0500000000000000" pitchFamily="34" charset="-128"/>
                <a:ea typeface="Spoqa Han Sans Neo" panose="020B0500000000000000" pitchFamily="34" charset="-128"/>
              </a:rPr>
              <a:t> Addictive explanation; 2017)</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7" name="TextBox 16">
            <a:extLst>
              <a:ext uri="{FF2B5EF4-FFF2-40B4-BE49-F238E27FC236}">
                <a16:creationId xmlns:a16="http://schemas.microsoft.com/office/drawing/2014/main" id="{4C8E53C0-0376-9743-B9E9-FC7C8B76638C}"/>
              </a:ext>
            </a:extLst>
          </p:cNvPr>
          <p:cNvSpPr txBox="1"/>
          <p:nvPr/>
        </p:nvSpPr>
        <p:spPr>
          <a:xfrm>
            <a:off x="1956003" y="3422067"/>
            <a:ext cx="20982374" cy="840358"/>
          </a:xfrm>
          <a:prstGeom prst="rect">
            <a:avLst/>
          </a:prstGeom>
          <a:noFill/>
        </p:spPr>
        <p:txBody>
          <a:bodyPr wrap="square">
            <a:spAutoFit/>
          </a:bodyPr>
          <a:lstStyle/>
          <a:p>
            <a:pPr>
              <a:lnSpc>
                <a:spcPct val="150000"/>
              </a:lnSpc>
            </a:pPr>
            <a:r>
              <a:rPr lang="en-US" altLang="ko-KR" sz="3600" dirty="0">
                <a:solidFill>
                  <a:srgbClr val="53585F"/>
                </a:solidFill>
                <a:latin typeface="Spoqa Han Sans Neo" panose="020B0500000000000000" pitchFamily="34" charset="-128"/>
                <a:ea typeface="Spoqa Han Sans Neo" panose="020B0500000000000000" pitchFamily="34" charset="-128"/>
              </a:rPr>
              <a:t>Additive Feature Attribution</a:t>
            </a:r>
            <a:r>
              <a:rPr lang="ko-Kore-KR" altLang="en-US" sz="3600" dirty="0">
                <a:solidFill>
                  <a:srgbClr val="53585F"/>
                </a:solidFill>
                <a:latin typeface="Spoqa Han Sans Neo" panose="020B0500000000000000" pitchFamily="34" charset="-128"/>
                <a:ea typeface="Spoqa Han Sans Neo" panose="020B0500000000000000" pitchFamily="34" charset="-128"/>
              </a:rPr>
              <a:t>의 </a:t>
            </a:r>
            <a:r>
              <a:rPr lang="en-US" altLang="ko-Kore-KR" sz="3600" dirty="0">
                <a:solidFill>
                  <a:srgbClr val="53585F"/>
                </a:solidFill>
                <a:latin typeface="Spoqa Han Sans Neo" panose="020B0500000000000000" pitchFamily="34" charset="-128"/>
                <a:ea typeface="Spoqa Han Sans Neo" panose="020B0500000000000000" pitchFamily="34" charset="-128"/>
              </a:rPr>
              <a:t>3</a:t>
            </a:r>
            <a:r>
              <a:rPr lang="ko-Kore-KR" altLang="en-US" sz="3600" dirty="0">
                <a:solidFill>
                  <a:srgbClr val="53585F"/>
                </a:solidFill>
                <a:latin typeface="Spoqa Han Sans Neo" panose="020B0500000000000000" pitchFamily="34" charset="-128"/>
                <a:ea typeface="Spoqa Han Sans Neo" panose="020B0500000000000000" pitchFamily="34" charset="-128"/>
              </a:rPr>
              <a:t>가지 조건과 정의를 만족하는 유일한 </a:t>
            </a:r>
            <a:r>
              <a:rPr lang="en-US" altLang="ko-Kore-KR" sz="3600" dirty="0">
                <a:solidFill>
                  <a:srgbClr val="53585F"/>
                </a:solidFill>
                <a:latin typeface="Spoqa Han Sans Neo" panose="020B0500000000000000" pitchFamily="34" charset="-128"/>
                <a:ea typeface="Spoqa Han Sans Neo" panose="020B0500000000000000" pitchFamily="34" charset="-128"/>
              </a:rPr>
              <a:t>explanation</a:t>
            </a:r>
            <a:r>
              <a:rPr lang="ko-Kore-KR" altLang="en-US" sz="3600" dirty="0">
                <a:solidFill>
                  <a:srgbClr val="53585F"/>
                </a:solidFill>
                <a:latin typeface="Spoqa Han Sans Neo" panose="020B0500000000000000" pitchFamily="34" charset="-128"/>
                <a:ea typeface="Spoqa Han Sans Neo" panose="020B0500000000000000" pitchFamily="34" charset="-128"/>
              </a:rPr>
              <a:t>모델은</a:t>
            </a:r>
            <a:r>
              <a:rPr lang="en-US" altLang="ko-Kore-KR" sz="3600" dirty="0">
                <a:solidFill>
                  <a:srgbClr val="53585F"/>
                </a:solidFill>
                <a:latin typeface="Spoqa Han Sans Neo" panose="020B0500000000000000" pitchFamily="34" charset="-128"/>
                <a:ea typeface="Spoqa Han Sans Neo" panose="020B0500000000000000" pitchFamily="34" charset="-128"/>
              </a:rPr>
              <a:t>?</a:t>
            </a:r>
          </a:p>
        </p:txBody>
      </p:sp>
      <p:sp>
        <p:nvSpPr>
          <p:cNvPr id="18" name="TextBox 17">
            <a:extLst>
              <a:ext uri="{FF2B5EF4-FFF2-40B4-BE49-F238E27FC236}">
                <a16:creationId xmlns:a16="http://schemas.microsoft.com/office/drawing/2014/main" id="{659B572D-DC0D-7D43-942A-267AFA054C88}"/>
              </a:ext>
            </a:extLst>
          </p:cNvPr>
          <p:cNvSpPr txBox="1"/>
          <p:nvPr/>
        </p:nvSpPr>
        <p:spPr>
          <a:xfrm>
            <a:off x="1524000" y="12996000"/>
            <a:ext cx="17910583" cy="584775"/>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Lundberg, Scott M., and </a:t>
            </a:r>
            <a:r>
              <a:rPr lang="en" altLang="ko-Kore-KR" sz="1600" dirty="0" err="1">
                <a:solidFill>
                  <a:srgbClr val="53585F"/>
                </a:solidFill>
                <a:latin typeface="Spoqa Han Sans Neo" panose="020B0500000000000000" pitchFamily="34" charset="-128"/>
                <a:ea typeface="Spoqa Han Sans Neo" panose="020B0500000000000000" pitchFamily="34" charset="-128"/>
              </a:rPr>
              <a:t>Su</a:t>
            </a:r>
            <a:r>
              <a:rPr lang="en" altLang="ko-Kore-KR" sz="1600" dirty="0">
                <a:solidFill>
                  <a:srgbClr val="53585F"/>
                </a:solidFill>
                <a:latin typeface="Spoqa Han Sans Neo" panose="020B0500000000000000" pitchFamily="34" charset="-128"/>
                <a:ea typeface="Spoqa Han Sans Neo" panose="020B0500000000000000" pitchFamily="34" charset="-128"/>
              </a:rPr>
              <a:t>-In Lee. "A unified approach to interpreting model predictions." Proceedings of the 31st international conference on neural information processing systems. 2017.</a:t>
            </a:r>
            <a:endParaRPr lang="en" altLang="ko-Kore-KR" sz="1600" dirty="0">
              <a:solidFill>
                <a:srgbClr val="53585F"/>
              </a:solidFill>
              <a:effectLst/>
              <a:latin typeface="Spoqa Han Sans Neo" panose="020B0500000000000000" pitchFamily="34" charset="-128"/>
              <a:ea typeface="Spoqa Han Sans Neo" panose="020B0500000000000000" pitchFamily="34" charset="-128"/>
            </a:endParaRPr>
          </a:p>
          <a:p>
            <a:pPr algn="ctr"/>
            <a:r>
              <a:rPr lang="en" altLang="ko-Kore-KR" sz="1600" dirty="0">
                <a:solidFill>
                  <a:srgbClr val="53585F"/>
                </a:solidFill>
                <a:latin typeface="Spoqa Han Sans Neo" panose="020B0500000000000000" pitchFamily="34" charset="-128"/>
                <a:ea typeface="Spoqa Han Sans Neo" panose="020B0500000000000000" pitchFamily="34" charset="-128"/>
              </a:rPr>
              <a:t>https://</a:t>
            </a:r>
            <a:r>
              <a:rPr lang="en" altLang="ko-Kore-KR" sz="1600" dirty="0" err="1">
                <a:solidFill>
                  <a:srgbClr val="53585F"/>
                </a:solidFill>
                <a:latin typeface="Spoqa Han Sans Neo" panose="020B0500000000000000" pitchFamily="34" charset="-128"/>
                <a:ea typeface="Spoqa Han Sans Neo" panose="020B0500000000000000" pitchFamily="34" charset="-128"/>
              </a:rPr>
              <a:t>christophm.github.io</a:t>
            </a:r>
            <a:r>
              <a:rPr lang="en" altLang="ko-Kore-KR" sz="1600" dirty="0">
                <a:solidFill>
                  <a:srgbClr val="53585F"/>
                </a:solidFill>
                <a:latin typeface="Spoqa Han Sans Neo" panose="020B0500000000000000" pitchFamily="34" charset="-128"/>
                <a:ea typeface="Spoqa Han Sans Neo" panose="020B0500000000000000" pitchFamily="34" charset="-128"/>
              </a:rPr>
              <a:t>/interpretable-ml-book/</a:t>
            </a:r>
            <a:r>
              <a:rPr lang="en" altLang="ko-Kore-KR" sz="1600" dirty="0" err="1">
                <a:solidFill>
                  <a:srgbClr val="53585F"/>
                </a:solidFill>
                <a:latin typeface="Spoqa Han Sans Neo" panose="020B0500000000000000" pitchFamily="34" charset="-128"/>
                <a:ea typeface="Spoqa Han Sans Neo" panose="020B0500000000000000" pitchFamily="34" charset="-128"/>
              </a:rPr>
              <a:t>shapley.html</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p:pic>
        <p:nvPicPr>
          <p:cNvPr id="2" name="그림 1">
            <a:extLst>
              <a:ext uri="{FF2B5EF4-FFF2-40B4-BE49-F238E27FC236}">
                <a16:creationId xmlns:a16="http://schemas.microsoft.com/office/drawing/2014/main" id="{CB20C201-29B7-3D40-8CBA-6985122F09C9}"/>
              </a:ext>
            </a:extLst>
          </p:cNvPr>
          <p:cNvPicPr>
            <a:picLocks noChangeAspect="1"/>
          </p:cNvPicPr>
          <p:nvPr/>
        </p:nvPicPr>
        <p:blipFill>
          <a:blip r:embed="rId4"/>
          <a:stretch>
            <a:fillRect/>
          </a:stretch>
        </p:blipFill>
        <p:spPr>
          <a:xfrm>
            <a:off x="2869586" y="4827580"/>
            <a:ext cx="16169099" cy="3203550"/>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D2302D1-B5CF-E449-AF71-2D3CFCA1DB1C}"/>
                  </a:ext>
                </a:extLst>
              </p:cNvPr>
              <p:cNvSpPr txBox="1"/>
              <p:nvPr/>
            </p:nvSpPr>
            <p:spPr>
              <a:xfrm>
                <a:off x="3187337" y="8931134"/>
                <a:ext cx="4307782" cy="1200329"/>
              </a:xfrm>
              <a:prstGeom prst="rect">
                <a:avLst/>
              </a:prstGeom>
              <a:noFill/>
            </p:spPr>
            <p:txBody>
              <a:bodyPr wrap="none" rtlCol="0">
                <a:spAutoFit/>
              </a:bodyPr>
              <a:lstStyle/>
              <a:p>
                <a14:m>
                  <m:oMath xmlns:m="http://schemas.openxmlformats.org/officeDocument/2006/math">
                    <m:sSub>
                      <m:sSubPr>
                        <m:ctrlPr>
                          <a:rPr kumimoji="1" lang="en-US" altLang="ko-Kore-KR" sz="3600" i="1" smtClean="0">
                            <a:solidFill>
                              <a:srgbClr val="53585F"/>
                            </a:solidFill>
                            <a:latin typeface="Cambria Math" panose="02040503050406030204" pitchFamily="18" charset="0"/>
                          </a:rPr>
                        </m:ctrlPr>
                      </m:sSubPr>
                      <m:e>
                        <m:r>
                          <a:rPr kumimoji="1" lang="en-US" altLang="ko-Kore-KR" sz="3600" b="0" i="1" smtClean="0">
                            <a:solidFill>
                              <a:srgbClr val="53585F"/>
                            </a:solidFill>
                            <a:latin typeface="Cambria Math" panose="02040503050406030204" pitchFamily="18" charset="0"/>
                          </a:rPr>
                          <m:t>𝜙</m:t>
                        </m:r>
                      </m:e>
                      <m:sub>
                        <m:r>
                          <a:rPr kumimoji="1" lang="en-US" altLang="ko-Kore-KR" sz="3600" b="0" i="1" smtClean="0">
                            <a:solidFill>
                              <a:srgbClr val="53585F"/>
                            </a:solidFill>
                            <a:latin typeface="Cambria Math" panose="02040503050406030204" pitchFamily="18" charset="0"/>
                          </a:rPr>
                          <m:t>𝑖</m:t>
                        </m:r>
                      </m:sub>
                    </m:sSub>
                  </m:oMath>
                </a14:m>
                <a:r>
                  <a:rPr kumimoji="1" lang="ko-Kore-KR" altLang="en-US" sz="3600" dirty="0">
                    <a:solidFill>
                      <a:srgbClr val="53585F"/>
                    </a:solidFill>
                    <a:latin typeface="Spoqa Han Sans Neo" panose="020B0500000000000000" pitchFamily="34" charset="-128"/>
                    <a:ea typeface="Spoqa Han Sans Neo" panose="020B0500000000000000" pitchFamily="34" charset="-128"/>
                  </a:rPr>
                  <a:t>는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Shapley value!</a:t>
                </a:r>
              </a:p>
              <a:p>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p:txBody>
          </p:sp>
        </mc:Choice>
        <mc:Fallback>
          <p:sp>
            <p:nvSpPr>
              <p:cNvPr id="3" name="TextBox 2">
                <a:extLst>
                  <a:ext uri="{FF2B5EF4-FFF2-40B4-BE49-F238E27FC236}">
                    <a16:creationId xmlns:a16="http://schemas.microsoft.com/office/drawing/2014/main" id="{ED2302D1-B5CF-E449-AF71-2D3CFCA1DB1C}"/>
                  </a:ext>
                </a:extLst>
              </p:cNvPr>
              <p:cNvSpPr txBox="1">
                <a:spLocks noRot="1" noChangeAspect="1" noMove="1" noResize="1" noEditPoints="1" noAdjustHandles="1" noChangeArrowheads="1" noChangeShapeType="1" noTextEdit="1"/>
              </p:cNvSpPr>
              <p:nvPr/>
            </p:nvSpPr>
            <p:spPr>
              <a:xfrm>
                <a:off x="3187337" y="8931134"/>
                <a:ext cx="4307782" cy="1200329"/>
              </a:xfrm>
              <a:prstGeom prst="rect">
                <a:avLst/>
              </a:prstGeom>
              <a:blipFill>
                <a:blip r:embed="rId5"/>
                <a:stretch>
                  <a:fillRect l="-2941" t="-7368" r="-3235"/>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3650810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SHAP (</a:t>
            </a:r>
            <a:r>
              <a:rPr kumimoji="1" lang="en-US" altLang="ko-Kore-KR" sz="2800" dirty="0" err="1">
                <a:latin typeface="Spoqa Han Sans Neo" panose="020B0500000000000000" pitchFamily="34" charset="-128"/>
                <a:ea typeface="Spoqa Han Sans Neo" panose="020B0500000000000000" pitchFamily="34" charset="-128"/>
              </a:rPr>
              <a:t>SHapley</a:t>
            </a:r>
            <a:r>
              <a:rPr kumimoji="1" lang="en-US" altLang="ko-Kore-KR" sz="2800" dirty="0">
                <a:latin typeface="Spoqa Han Sans Neo" panose="020B0500000000000000" pitchFamily="34" charset="-128"/>
                <a:ea typeface="Spoqa Han Sans Neo" panose="020B0500000000000000" pitchFamily="34" charset="-128"/>
              </a:rPr>
              <a:t> Addictive explanation; 2017)</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7" name="TextBox 16">
            <a:extLst>
              <a:ext uri="{FF2B5EF4-FFF2-40B4-BE49-F238E27FC236}">
                <a16:creationId xmlns:a16="http://schemas.microsoft.com/office/drawing/2014/main" id="{4C8E53C0-0376-9743-B9E9-FC7C8B76638C}"/>
              </a:ext>
            </a:extLst>
          </p:cNvPr>
          <p:cNvSpPr txBox="1"/>
          <p:nvPr/>
        </p:nvSpPr>
        <p:spPr>
          <a:xfrm>
            <a:off x="1956003" y="3071897"/>
            <a:ext cx="20982374" cy="1671355"/>
          </a:xfrm>
          <a:prstGeom prst="rect">
            <a:avLst/>
          </a:prstGeom>
          <a:noFill/>
        </p:spPr>
        <p:txBody>
          <a:bodyPr wrap="square">
            <a:spAutoFit/>
          </a:bodyPr>
          <a:lstStyle/>
          <a:p>
            <a:pPr>
              <a:lnSpc>
                <a:spcPct val="150000"/>
              </a:lnSpc>
            </a:pPr>
            <a:r>
              <a:rPr lang="en-US" altLang="ko-KR" sz="3600" dirty="0">
                <a:solidFill>
                  <a:srgbClr val="53585F"/>
                </a:solidFill>
                <a:latin typeface="Spoqa Han Sans Neo" panose="020B0500000000000000" pitchFamily="34" charset="-128"/>
                <a:ea typeface="Spoqa Han Sans Neo" panose="020B0500000000000000" pitchFamily="34" charset="-128"/>
              </a:rPr>
              <a:t>SHAP</a:t>
            </a:r>
            <a:r>
              <a:rPr lang="ko-KR" altLang="en-US" sz="3600" dirty="0">
                <a:solidFill>
                  <a:srgbClr val="53585F"/>
                </a:solidFill>
                <a:latin typeface="Spoqa Han Sans Neo" panose="020B0500000000000000" pitchFamily="34" charset="-128"/>
                <a:ea typeface="Spoqa Han Sans Neo" panose="020B0500000000000000" pitchFamily="34" charset="-128"/>
              </a:rPr>
              <a:t>은</a:t>
            </a:r>
            <a:r>
              <a:rPr lang="en-US" altLang="ko-KR" sz="3600" dirty="0">
                <a:solidFill>
                  <a:srgbClr val="53585F"/>
                </a:solidFill>
                <a:latin typeface="Spoqa Han Sans Neo" panose="020B0500000000000000" pitchFamily="34" charset="-128"/>
                <a:ea typeface="Spoqa Han Sans Neo" panose="020B0500000000000000" pitchFamily="34" charset="-128"/>
              </a:rPr>
              <a:t>?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Shapley Value</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의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conditional expectation</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이다</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a:lnSpc>
                <a:spcPct val="150000"/>
              </a:lnSpc>
            </a:pPr>
            <a:r>
              <a:rPr lang="ko-Kore-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보다 심플한 </a:t>
            </a:r>
            <a:r>
              <a:rPr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rPr>
              <a:t>input</a:t>
            </a:r>
            <a:r>
              <a:rPr lang="ko-Kore-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을 위해</a:t>
            </a:r>
            <a:r>
              <a:rPr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f</a:t>
            </a:r>
            <a:r>
              <a:rPr lang="ko-Kore-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값이 아닌</a:t>
            </a:r>
            <a:r>
              <a:rPr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f</a:t>
            </a:r>
            <a:r>
              <a:rPr lang="ko-Kore-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의 </a:t>
            </a:r>
            <a:r>
              <a:rPr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rPr>
              <a:t>conditional </a:t>
            </a:r>
            <a:r>
              <a:rPr lang="ko-Kore-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한 </a:t>
            </a:r>
            <a:r>
              <a:rPr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rPr>
              <a:t>expectation</a:t>
            </a:r>
            <a:r>
              <a:rPr lang="ko-Kore-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을 계산한다</a:t>
            </a:r>
            <a:r>
              <a:rPr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endParaRPr lang="en-US" altLang="ko-Kore-KR" sz="3600" dirty="0">
              <a:solidFill>
                <a:srgbClr val="53585F"/>
              </a:solidFill>
              <a:latin typeface="Spoqa Han Sans Neo" panose="020B0500000000000000" pitchFamily="34" charset="-128"/>
              <a:ea typeface="Spoqa Han Sans Neo" panose="020B0500000000000000" pitchFamily="34" charset="-128"/>
            </a:endParaRPr>
          </a:p>
        </p:txBody>
      </p:sp>
      <p:sp>
        <p:nvSpPr>
          <p:cNvPr id="18" name="TextBox 17">
            <a:extLst>
              <a:ext uri="{FF2B5EF4-FFF2-40B4-BE49-F238E27FC236}">
                <a16:creationId xmlns:a16="http://schemas.microsoft.com/office/drawing/2014/main" id="{659B572D-DC0D-7D43-942A-267AFA054C88}"/>
              </a:ext>
            </a:extLst>
          </p:cNvPr>
          <p:cNvSpPr txBox="1"/>
          <p:nvPr/>
        </p:nvSpPr>
        <p:spPr>
          <a:xfrm>
            <a:off x="1524000" y="12996000"/>
            <a:ext cx="17910583" cy="584775"/>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Lundberg, Scott M., and </a:t>
            </a:r>
            <a:r>
              <a:rPr lang="en" altLang="ko-Kore-KR" sz="1600" dirty="0" err="1">
                <a:solidFill>
                  <a:srgbClr val="53585F"/>
                </a:solidFill>
                <a:latin typeface="Spoqa Han Sans Neo" panose="020B0500000000000000" pitchFamily="34" charset="-128"/>
                <a:ea typeface="Spoqa Han Sans Neo" panose="020B0500000000000000" pitchFamily="34" charset="-128"/>
              </a:rPr>
              <a:t>Su</a:t>
            </a:r>
            <a:r>
              <a:rPr lang="en" altLang="ko-Kore-KR" sz="1600" dirty="0">
                <a:solidFill>
                  <a:srgbClr val="53585F"/>
                </a:solidFill>
                <a:latin typeface="Spoqa Han Sans Neo" panose="020B0500000000000000" pitchFamily="34" charset="-128"/>
                <a:ea typeface="Spoqa Han Sans Neo" panose="020B0500000000000000" pitchFamily="34" charset="-128"/>
              </a:rPr>
              <a:t>-In Lee. "A unified approach to interpreting model predictions." Proceedings of the 31st international conference on neural information processing systems. 2017.</a:t>
            </a:r>
            <a:endParaRPr lang="en" altLang="ko-Kore-KR" sz="1600" dirty="0">
              <a:solidFill>
                <a:srgbClr val="53585F"/>
              </a:solidFill>
              <a:effectLst/>
              <a:latin typeface="Spoqa Han Sans Neo" panose="020B0500000000000000" pitchFamily="34" charset="-128"/>
              <a:ea typeface="Spoqa Han Sans Neo" panose="020B0500000000000000" pitchFamily="34" charset="-128"/>
            </a:endParaRPr>
          </a:p>
          <a:p>
            <a:pPr algn="ctr"/>
            <a:r>
              <a:rPr lang="en" altLang="ko-Kore-KR" sz="1600" dirty="0">
                <a:solidFill>
                  <a:srgbClr val="53585F"/>
                </a:solidFill>
                <a:latin typeface="Spoqa Han Sans Neo" panose="020B0500000000000000" pitchFamily="34" charset="-128"/>
                <a:ea typeface="Spoqa Han Sans Neo" panose="020B0500000000000000" pitchFamily="34" charset="-128"/>
              </a:rPr>
              <a:t>https://</a:t>
            </a:r>
            <a:r>
              <a:rPr lang="en" altLang="ko-Kore-KR" sz="1600" dirty="0" err="1">
                <a:solidFill>
                  <a:srgbClr val="53585F"/>
                </a:solidFill>
                <a:latin typeface="Spoqa Han Sans Neo" panose="020B0500000000000000" pitchFamily="34" charset="-128"/>
                <a:ea typeface="Spoqa Han Sans Neo" panose="020B0500000000000000" pitchFamily="34" charset="-128"/>
              </a:rPr>
              <a:t>christophm.github.io</a:t>
            </a:r>
            <a:r>
              <a:rPr lang="en" altLang="ko-Kore-KR" sz="1600" dirty="0">
                <a:solidFill>
                  <a:srgbClr val="53585F"/>
                </a:solidFill>
                <a:latin typeface="Spoqa Han Sans Neo" panose="020B0500000000000000" pitchFamily="34" charset="-128"/>
                <a:ea typeface="Spoqa Han Sans Neo" panose="020B0500000000000000" pitchFamily="34" charset="-128"/>
              </a:rPr>
              <a:t>/interpretable-ml-book/</a:t>
            </a:r>
            <a:r>
              <a:rPr lang="en" altLang="ko-Kore-KR" sz="1600" dirty="0" err="1">
                <a:solidFill>
                  <a:srgbClr val="53585F"/>
                </a:solidFill>
                <a:latin typeface="Spoqa Han Sans Neo" panose="020B0500000000000000" pitchFamily="34" charset="-128"/>
                <a:ea typeface="Spoqa Han Sans Neo" panose="020B0500000000000000" pitchFamily="34" charset="-128"/>
              </a:rPr>
              <a:t>shapley.html</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D2302D1-B5CF-E449-AF71-2D3CFCA1DB1C}"/>
                  </a:ext>
                </a:extLst>
              </p:cNvPr>
              <p:cNvSpPr txBox="1"/>
              <p:nvPr/>
            </p:nvSpPr>
            <p:spPr>
              <a:xfrm>
                <a:off x="2049641" y="8487744"/>
                <a:ext cx="18276157" cy="4271426"/>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ko-Kore-KR" sz="3600" b="0" i="1" smtClean="0">
                              <a:solidFill>
                                <a:srgbClr val="53585F"/>
                              </a:solidFill>
                              <a:latin typeface="Cambria Math" panose="02040503050406030204" pitchFamily="18" charset="0"/>
                            </a:rPr>
                          </m:ctrlPr>
                        </m:sSubPr>
                        <m:e>
                          <m:r>
                            <a:rPr kumimoji="1" lang="en-US" altLang="ko-Kore-KR" sz="3600" i="1" smtClean="0">
                              <a:solidFill>
                                <a:srgbClr val="53585F"/>
                              </a:solidFill>
                              <a:latin typeface="Cambria Math" panose="02040503050406030204" pitchFamily="18" charset="0"/>
                            </a:rPr>
                            <m:t>𝑓</m:t>
                          </m:r>
                        </m:e>
                        <m:sub>
                          <m:r>
                            <a:rPr kumimoji="1" lang="en-US" altLang="ko-Kore-KR" sz="3600" b="0" i="1" smtClean="0">
                              <a:solidFill>
                                <a:srgbClr val="53585F"/>
                              </a:solidFill>
                              <a:latin typeface="Cambria Math" panose="02040503050406030204" pitchFamily="18" charset="0"/>
                            </a:rPr>
                            <m:t>𝑥</m:t>
                          </m:r>
                        </m:sub>
                      </m:sSub>
                      <m:d>
                        <m:dPr>
                          <m:ctrlPr>
                            <a:rPr kumimoji="1" lang="en-US" altLang="ko-Kore-KR" sz="3600" b="0" i="1" smtClean="0">
                              <a:solidFill>
                                <a:srgbClr val="53585F"/>
                              </a:solidFill>
                              <a:latin typeface="Cambria Math" panose="02040503050406030204" pitchFamily="18" charset="0"/>
                            </a:rPr>
                          </m:ctrlPr>
                        </m:dPr>
                        <m:e>
                          <m:sSup>
                            <m:sSupPr>
                              <m:ctrlPr>
                                <a:rPr kumimoji="1" lang="en-US" altLang="ko-Kore-KR" sz="3600" b="0" i="1" smtClean="0">
                                  <a:solidFill>
                                    <a:srgbClr val="53585F"/>
                                  </a:solidFill>
                                  <a:latin typeface="Cambria Math" panose="02040503050406030204" pitchFamily="18" charset="0"/>
                                </a:rPr>
                              </m:ctrlPr>
                            </m:sSupPr>
                            <m:e>
                              <m:r>
                                <a:rPr kumimoji="1" lang="en-US" altLang="ko-Kore-KR" sz="3600" b="0" i="1" smtClean="0">
                                  <a:solidFill>
                                    <a:srgbClr val="53585F"/>
                                  </a:solidFill>
                                  <a:latin typeface="Cambria Math" panose="02040503050406030204" pitchFamily="18" charset="0"/>
                                </a:rPr>
                                <m:t>𝑧</m:t>
                              </m:r>
                            </m:e>
                            <m:sup>
                              <m:r>
                                <a:rPr kumimoji="1" lang="en-US" altLang="ko-Kore-KR" sz="3600" b="0" i="1" smtClean="0">
                                  <a:solidFill>
                                    <a:srgbClr val="53585F"/>
                                  </a:solidFill>
                                  <a:latin typeface="Cambria Math" panose="02040503050406030204" pitchFamily="18" charset="0"/>
                                </a:rPr>
                                <m:t>′</m:t>
                              </m:r>
                            </m:sup>
                          </m:sSup>
                        </m:e>
                      </m:d>
                      <m:r>
                        <a:rPr kumimoji="1" lang="en-US" altLang="ko-Kore-KR" sz="3600" b="0" i="1" smtClean="0">
                          <a:solidFill>
                            <a:srgbClr val="53585F"/>
                          </a:solidFill>
                          <a:latin typeface="Cambria Math" panose="02040503050406030204" pitchFamily="18" charset="0"/>
                        </a:rPr>
                        <m:t>=</m:t>
                      </m:r>
                      <m:r>
                        <a:rPr kumimoji="1" lang="en-US" altLang="ko-Kore-KR" sz="3600" b="0" i="1" smtClean="0">
                          <a:solidFill>
                            <a:srgbClr val="53585F"/>
                          </a:solidFill>
                          <a:latin typeface="Cambria Math" panose="02040503050406030204" pitchFamily="18" charset="0"/>
                        </a:rPr>
                        <m:t>𝑓</m:t>
                      </m:r>
                      <m:d>
                        <m:dPr>
                          <m:ctrlPr>
                            <a:rPr kumimoji="1" lang="en-US" altLang="ko-Kore-KR" sz="3600" b="0" i="1" smtClean="0">
                              <a:solidFill>
                                <a:srgbClr val="53585F"/>
                              </a:solidFill>
                              <a:latin typeface="Cambria Math" panose="02040503050406030204" pitchFamily="18" charset="0"/>
                            </a:rPr>
                          </m:ctrlPr>
                        </m:dPr>
                        <m:e>
                          <m:sSub>
                            <m:sSubPr>
                              <m:ctrlPr>
                                <a:rPr kumimoji="1" lang="en-US" altLang="ko-Kore-KR" sz="3600" b="0" i="1" smtClean="0">
                                  <a:solidFill>
                                    <a:srgbClr val="53585F"/>
                                  </a:solidFill>
                                  <a:latin typeface="Cambria Math" panose="02040503050406030204" pitchFamily="18" charset="0"/>
                                </a:rPr>
                              </m:ctrlPr>
                            </m:sSubPr>
                            <m:e>
                              <m:r>
                                <a:rPr kumimoji="1" lang="en-US" altLang="ko-Kore-KR" sz="3600" b="0" i="1" smtClean="0">
                                  <a:solidFill>
                                    <a:srgbClr val="53585F"/>
                                  </a:solidFill>
                                  <a:latin typeface="Cambria Math" panose="02040503050406030204" pitchFamily="18" charset="0"/>
                                </a:rPr>
                                <m:t>h</m:t>
                              </m:r>
                            </m:e>
                            <m:sub>
                              <m:r>
                                <a:rPr kumimoji="1" lang="en-US" altLang="ko-Kore-KR" sz="3600" b="0" i="1" smtClean="0">
                                  <a:solidFill>
                                    <a:srgbClr val="53585F"/>
                                  </a:solidFill>
                                  <a:latin typeface="Cambria Math" panose="02040503050406030204" pitchFamily="18" charset="0"/>
                                </a:rPr>
                                <m:t>𝑥</m:t>
                              </m:r>
                            </m:sub>
                          </m:sSub>
                          <m:d>
                            <m:dPr>
                              <m:ctrlPr>
                                <a:rPr kumimoji="1" lang="en-US" altLang="ko-Kore-KR" sz="3600" b="0" i="1" smtClean="0">
                                  <a:solidFill>
                                    <a:srgbClr val="53585F"/>
                                  </a:solidFill>
                                  <a:latin typeface="Cambria Math" panose="02040503050406030204" pitchFamily="18" charset="0"/>
                                </a:rPr>
                              </m:ctrlPr>
                            </m:dPr>
                            <m:e>
                              <m:sSup>
                                <m:sSupPr>
                                  <m:ctrlPr>
                                    <a:rPr kumimoji="1" lang="en-US" altLang="ko-Kore-KR" sz="3600" b="0" i="1" smtClean="0">
                                      <a:solidFill>
                                        <a:srgbClr val="53585F"/>
                                      </a:solidFill>
                                      <a:latin typeface="Cambria Math" panose="02040503050406030204" pitchFamily="18" charset="0"/>
                                    </a:rPr>
                                  </m:ctrlPr>
                                </m:sSupPr>
                                <m:e>
                                  <m:r>
                                    <a:rPr kumimoji="1" lang="en-US" altLang="ko-Kore-KR" sz="3600" b="0" i="1" smtClean="0">
                                      <a:solidFill>
                                        <a:srgbClr val="53585F"/>
                                      </a:solidFill>
                                      <a:latin typeface="Cambria Math" panose="02040503050406030204" pitchFamily="18" charset="0"/>
                                    </a:rPr>
                                    <m:t>𝑧</m:t>
                                  </m:r>
                                </m:e>
                                <m:sup>
                                  <m:r>
                                    <a:rPr kumimoji="1" lang="en-US" altLang="ko-Kore-KR" sz="3600" b="0" i="1" smtClean="0">
                                      <a:solidFill>
                                        <a:srgbClr val="53585F"/>
                                      </a:solidFill>
                                      <a:latin typeface="Cambria Math" panose="02040503050406030204" pitchFamily="18" charset="0"/>
                                    </a:rPr>
                                    <m:t>′</m:t>
                                  </m:r>
                                </m:sup>
                              </m:sSup>
                            </m:e>
                          </m:d>
                        </m:e>
                      </m:d>
                      <m:r>
                        <a:rPr kumimoji="1" lang="en-US" altLang="ko-Kore-KR" sz="3600" b="0" i="1" smtClean="0">
                          <a:solidFill>
                            <a:srgbClr val="53585F"/>
                          </a:solidFill>
                          <a:latin typeface="Cambria Math" panose="02040503050406030204" pitchFamily="18" charset="0"/>
                        </a:rPr>
                        <m:t>=</m:t>
                      </m:r>
                      <m:r>
                        <a:rPr kumimoji="1" lang="en-US" altLang="ko-Kore-KR" sz="3600" b="0" i="1" smtClean="0">
                          <a:solidFill>
                            <a:srgbClr val="53585F"/>
                          </a:solidFill>
                          <a:latin typeface="Cambria Math" panose="02040503050406030204" pitchFamily="18" charset="0"/>
                        </a:rPr>
                        <m:t>𝐸</m:t>
                      </m:r>
                      <m:r>
                        <a:rPr kumimoji="1" lang="en-US" altLang="ko-Kore-KR" sz="3600" b="0" i="1" smtClean="0">
                          <a:solidFill>
                            <a:srgbClr val="53585F"/>
                          </a:solidFill>
                          <a:latin typeface="Cambria Math" panose="02040503050406030204" pitchFamily="18" charset="0"/>
                        </a:rPr>
                        <m:t>[</m:t>
                      </m:r>
                      <m:r>
                        <a:rPr kumimoji="1" lang="en-US" altLang="ko-Kore-KR" sz="3600" b="0" i="1" smtClean="0">
                          <a:solidFill>
                            <a:srgbClr val="53585F"/>
                          </a:solidFill>
                          <a:latin typeface="Cambria Math" panose="02040503050406030204" pitchFamily="18" charset="0"/>
                        </a:rPr>
                        <m:t>𝑓</m:t>
                      </m:r>
                      <m:r>
                        <a:rPr kumimoji="1" lang="en-US" altLang="ko-Kore-KR" sz="3600" b="0" i="1" smtClean="0">
                          <a:solidFill>
                            <a:srgbClr val="53585F"/>
                          </a:solidFill>
                          <a:latin typeface="Cambria Math" panose="02040503050406030204" pitchFamily="18" charset="0"/>
                        </a:rPr>
                        <m:t>(</m:t>
                      </m:r>
                      <m:r>
                        <a:rPr kumimoji="1" lang="en-US" altLang="ko-Kore-KR" sz="3600" b="0" i="1" smtClean="0">
                          <a:solidFill>
                            <a:srgbClr val="53585F"/>
                          </a:solidFill>
                          <a:latin typeface="Cambria Math" panose="02040503050406030204" pitchFamily="18" charset="0"/>
                        </a:rPr>
                        <m:t>𝑧</m:t>
                      </m:r>
                      <m:r>
                        <a:rPr kumimoji="1" lang="en-US" altLang="ko-Kore-KR" sz="3600" b="0" i="1" smtClean="0">
                          <a:solidFill>
                            <a:srgbClr val="53585F"/>
                          </a:solidFill>
                          <a:latin typeface="Cambria Math" panose="02040503050406030204" pitchFamily="18" charset="0"/>
                        </a:rPr>
                        <m:t>)|</m:t>
                      </m:r>
                      <m:sSub>
                        <m:sSubPr>
                          <m:ctrlPr>
                            <a:rPr kumimoji="1" lang="en-US" altLang="ko-Kore-KR" sz="3600" b="0" i="1" smtClean="0">
                              <a:solidFill>
                                <a:srgbClr val="53585F"/>
                              </a:solidFill>
                              <a:latin typeface="Cambria Math" panose="02040503050406030204" pitchFamily="18" charset="0"/>
                            </a:rPr>
                          </m:ctrlPr>
                        </m:sSubPr>
                        <m:e>
                          <m:r>
                            <a:rPr kumimoji="1" lang="en-US" altLang="ko-Kore-KR" sz="3600" b="0" i="1" smtClean="0">
                              <a:solidFill>
                                <a:srgbClr val="53585F"/>
                              </a:solidFill>
                              <a:latin typeface="Cambria Math" panose="02040503050406030204" pitchFamily="18" charset="0"/>
                            </a:rPr>
                            <m:t>𝑧</m:t>
                          </m:r>
                        </m:e>
                        <m:sub>
                          <m:r>
                            <a:rPr kumimoji="1" lang="en-US" altLang="ko-Kore-KR" sz="3600" b="0" i="1" smtClean="0">
                              <a:solidFill>
                                <a:srgbClr val="53585F"/>
                              </a:solidFill>
                              <a:latin typeface="Cambria Math" panose="02040503050406030204" pitchFamily="18" charset="0"/>
                            </a:rPr>
                            <m:t>𝑆</m:t>
                          </m:r>
                        </m:sub>
                      </m:sSub>
                      <m:r>
                        <a:rPr kumimoji="1" lang="en-US" altLang="ko-Kore-KR" sz="3600" b="0" i="1" smtClean="0">
                          <a:solidFill>
                            <a:srgbClr val="53585F"/>
                          </a:solidFill>
                          <a:latin typeface="Cambria Math" panose="02040503050406030204" pitchFamily="18" charset="0"/>
                        </a:rPr>
                        <m:t>]</m:t>
                      </m:r>
                    </m:oMath>
                  </m:oMathPara>
                </a14:m>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kumimoji="1" lang="ko-Kore-KR" altLang="en-US" sz="3600" dirty="0">
                    <a:solidFill>
                      <a:srgbClr val="53585F"/>
                    </a:solidFill>
                    <a:latin typeface="Spoqa Han Sans Neo" panose="020B0500000000000000" pitchFamily="34" charset="-128"/>
                    <a:ea typeface="Spoqa Han Sans Neo" panose="020B0500000000000000" pitchFamily="34" charset="-128"/>
                  </a:rPr>
                  <a:t>위 그림</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kumimoji="1" lang="en-US" altLang="ko-Kore-KR" sz="3600" i="1">
                            <a:solidFill>
                              <a:srgbClr val="53585F"/>
                            </a:solidFill>
                            <a:latin typeface="Cambria Math" panose="02040503050406030204" pitchFamily="18" charset="0"/>
                          </a:rPr>
                        </m:ctrlPr>
                      </m:sSubPr>
                      <m:e>
                        <m:r>
                          <a:rPr kumimoji="1" lang="en-US" altLang="ko-Kore-KR" sz="3600" i="1">
                            <a:solidFill>
                              <a:srgbClr val="53585F"/>
                            </a:solidFill>
                            <a:latin typeface="Cambria Math" panose="02040503050406030204" pitchFamily="18" charset="0"/>
                          </a:rPr>
                          <m:t>𝜙</m:t>
                        </m:r>
                      </m:e>
                      <m:sub>
                        <m:r>
                          <a:rPr kumimoji="1" lang="en-US" altLang="ko-KR" sz="3600" b="0" i="1" smtClean="0">
                            <a:solidFill>
                              <a:srgbClr val="53585F"/>
                            </a:solidFill>
                            <a:latin typeface="Cambria Math" panose="02040503050406030204" pitchFamily="18" charset="0"/>
                          </a:rPr>
                          <m:t>0~3</m:t>
                        </m:r>
                      </m:sub>
                    </m:sSub>
                  </m:oMath>
                </a14:m>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a:solidFill>
                      <a:srgbClr val="53585F"/>
                    </a:solidFill>
                    <a:latin typeface="Spoqa Han Sans Neo" panose="020B0500000000000000" pitchFamily="34" charset="-128"/>
                    <a:ea typeface="Spoqa Han Sans Neo" panose="020B0500000000000000" pitchFamily="34" charset="-128"/>
                  </a:rPr>
                  <a:t>긍정 요소</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kumimoji="1" lang="en-US" altLang="ko-Kore-KR" sz="3600" i="1">
                            <a:solidFill>
                              <a:srgbClr val="53585F"/>
                            </a:solidFill>
                            <a:latin typeface="Cambria Math" panose="02040503050406030204" pitchFamily="18" charset="0"/>
                          </a:rPr>
                        </m:ctrlPr>
                      </m:sSubPr>
                      <m:e>
                        <m:r>
                          <a:rPr kumimoji="1" lang="en-US" altLang="ko-Kore-KR" sz="3600" i="1">
                            <a:solidFill>
                              <a:srgbClr val="53585F"/>
                            </a:solidFill>
                            <a:latin typeface="Cambria Math" panose="02040503050406030204" pitchFamily="18" charset="0"/>
                          </a:rPr>
                          <m:t>𝜙</m:t>
                        </m:r>
                      </m:e>
                      <m:sub>
                        <m:r>
                          <a:rPr kumimoji="1" lang="en-US" altLang="ko-KR" sz="3600" b="0" i="1" smtClean="0">
                            <a:solidFill>
                              <a:srgbClr val="53585F"/>
                            </a:solidFill>
                            <a:latin typeface="Cambria Math" panose="02040503050406030204" pitchFamily="18" charset="0"/>
                          </a:rPr>
                          <m:t>4</m:t>
                        </m:r>
                      </m:sub>
                    </m:sSub>
                  </m:oMath>
                </a14:m>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a:solidFill>
                      <a:srgbClr val="53585F"/>
                    </a:solidFill>
                    <a:latin typeface="Spoqa Han Sans Neo" panose="020B0500000000000000" pitchFamily="34" charset="-128"/>
                    <a:ea typeface="Spoqa Han Sans Neo" panose="020B0500000000000000" pitchFamily="34" charset="-128"/>
                  </a:rPr>
                  <a:t>방해 요소</a:t>
                </a:r>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kumimoji="1" lang="en-US" altLang="ko-Kore-KR" sz="3600" dirty="0">
                    <a:solidFill>
                      <a:srgbClr val="53585F"/>
                    </a:solidFill>
                    <a:latin typeface="Spoqa Han Sans Neo" panose="020B0500000000000000" pitchFamily="34" charset="-128"/>
                    <a:ea typeface="Spoqa Han Sans Neo" panose="020B0500000000000000" pitchFamily="34" charset="-128"/>
                  </a:rPr>
                  <a:t>SHAP</a:t>
                </a:r>
                <a:r>
                  <a:rPr kumimoji="1" lang="ko-KR" altLang="en-US" sz="3600" dirty="0">
                    <a:solidFill>
                      <a:srgbClr val="53585F"/>
                    </a:solidFill>
                    <a:latin typeface="Spoqa Han Sans Neo" panose="020B0500000000000000" pitchFamily="34" charset="-128"/>
                    <a:ea typeface="Spoqa Han Sans Neo" panose="020B0500000000000000" pitchFamily="34" charset="-128"/>
                  </a:rPr>
                  <a:t>은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Shapley Value (Local Explanation) </a:t>
                </a:r>
                <a:r>
                  <a:rPr kumimoji="1" lang="ko-KR" altLang="en-US" sz="3600" dirty="0">
                    <a:solidFill>
                      <a:srgbClr val="53585F"/>
                    </a:solidFill>
                    <a:latin typeface="Spoqa Han Sans Neo" panose="020B0500000000000000" pitchFamily="34" charset="-128"/>
                    <a:ea typeface="Spoqa Han Sans Neo" panose="020B0500000000000000" pitchFamily="34" charset="-128"/>
                  </a:rPr>
                  <a:t>기반으로 하여</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a:solidFill>
                      <a:srgbClr val="53585F"/>
                    </a:solidFill>
                    <a:latin typeface="Spoqa Han Sans Neo" panose="020B0500000000000000" pitchFamily="34" charset="-128"/>
                    <a:ea typeface="Spoqa Han Sans Neo" panose="020B0500000000000000" pitchFamily="34" charset="-128"/>
                  </a:rPr>
                  <a:t>데이터 셋의 전체적인 영역을 </a:t>
                </a:r>
                <a:br>
                  <a:rPr kumimoji="1" lang="en-US" altLang="ko-KR" sz="3600" dirty="0">
                    <a:solidFill>
                      <a:srgbClr val="53585F"/>
                    </a:solidFill>
                    <a:latin typeface="Spoqa Han Sans Neo" panose="020B0500000000000000" pitchFamily="34" charset="-128"/>
                    <a:ea typeface="Spoqa Han Sans Neo" panose="020B0500000000000000" pitchFamily="34" charset="-128"/>
                  </a:rPr>
                </a:br>
                <a:r>
                  <a:rPr kumimoji="1" lang="ko-KR" altLang="en-US" sz="3600" dirty="0">
                    <a:solidFill>
                      <a:srgbClr val="53585F"/>
                    </a:solidFill>
                    <a:latin typeface="Spoqa Han Sans Neo" panose="020B0500000000000000" pitchFamily="34" charset="-128"/>
                    <a:ea typeface="Spoqa Han Sans Neo" panose="020B0500000000000000" pitchFamily="34" charset="-128"/>
                  </a:rPr>
                  <a:t>해석이 가능하다</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Global Surrogate)</a:t>
                </a:r>
              </a:p>
              <a:p>
                <a:pPr>
                  <a:lnSpc>
                    <a:spcPct val="150000"/>
                  </a:lnSpc>
                </a:pPr>
                <a:r>
                  <a:rPr kumimoji="1" lang="ko-Kore-KR" altLang="en-US" sz="3600" dirty="0">
                    <a:solidFill>
                      <a:srgbClr val="53585F"/>
                    </a:solidFill>
                    <a:latin typeface="Spoqa Han Sans Neo" panose="020B0500000000000000" pitchFamily="34" charset="-128"/>
                    <a:ea typeface="Spoqa Han Sans Neo" panose="020B0500000000000000" pitchFamily="34" charset="-128"/>
                  </a:rPr>
                  <a:t>모델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f</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에 따라</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계산법을 다르게 하여 빠르게 처리 한다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en-US" altLang="ko-KR" sz="3600" dirty="0">
                    <a:solidFill>
                      <a:srgbClr val="53585F"/>
                    </a:solidFill>
                    <a:latin typeface="Spoqa Han Sans Neo" panose="020B0500000000000000" pitchFamily="34" charset="-128"/>
                    <a:ea typeface="Spoqa Han Sans Neo" panose="020B0500000000000000" pitchFamily="34" charset="-128"/>
                  </a:rPr>
                  <a:t>(Kernel SHAP, Tree SHAP, .. </a:t>
                </a:r>
                <a:r>
                  <a:rPr kumimoji="1" lang="ko-KR" altLang="en-US" sz="3600" dirty="0">
                    <a:solidFill>
                      <a:srgbClr val="53585F"/>
                    </a:solidFill>
                    <a:latin typeface="Spoqa Han Sans Neo" panose="020B0500000000000000" pitchFamily="34" charset="-128"/>
                    <a:ea typeface="Spoqa Han Sans Neo" panose="020B0500000000000000" pitchFamily="34" charset="-128"/>
                  </a:rPr>
                  <a:t>등</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p:txBody>
          </p:sp>
        </mc:Choice>
        <mc:Fallback>
          <p:sp>
            <p:nvSpPr>
              <p:cNvPr id="3" name="TextBox 2">
                <a:extLst>
                  <a:ext uri="{FF2B5EF4-FFF2-40B4-BE49-F238E27FC236}">
                    <a16:creationId xmlns:a16="http://schemas.microsoft.com/office/drawing/2014/main" id="{ED2302D1-B5CF-E449-AF71-2D3CFCA1DB1C}"/>
                  </a:ext>
                </a:extLst>
              </p:cNvPr>
              <p:cNvSpPr txBox="1">
                <a:spLocks noRot="1" noChangeAspect="1" noMove="1" noResize="1" noEditPoints="1" noAdjustHandles="1" noChangeArrowheads="1" noChangeShapeType="1" noTextEdit="1"/>
              </p:cNvSpPr>
              <p:nvPr/>
            </p:nvSpPr>
            <p:spPr>
              <a:xfrm>
                <a:off x="2049641" y="8487744"/>
                <a:ext cx="18276157" cy="4271426"/>
              </a:xfrm>
              <a:prstGeom prst="rect">
                <a:avLst/>
              </a:prstGeom>
              <a:blipFill>
                <a:blip r:embed="rId4"/>
                <a:stretch>
                  <a:fillRect l="-1042" b="-4451"/>
                </a:stretch>
              </a:blipFill>
            </p:spPr>
            <p:txBody>
              <a:bodyPr/>
              <a:lstStyle/>
              <a:p>
                <a:r>
                  <a:rPr lang="ko-Kore-KR" altLang="en-US">
                    <a:noFill/>
                  </a:rPr>
                  <a:t> </a:t>
                </a:r>
              </a:p>
            </p:txBody>
          </p:sp>
        </mc:Fallback>
      </mc:AlternateContent>
      <p:pic>
        <p:nvPicPr>
          <p:cNvPr id="51202" name="Picture 2">
            <a:extLst>
              <a:ext uri="{FF2B5EF4-FFF2-40B4-BE49-F238E27FC236}">
                <a16:creationId xmlns:a16="http://schemas.microsoft.com/office/drawing/2014/main" id="{66C93B0A-5B7E-0348-858D-BA58CEB8DF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149" y="5308407"/>
            <a:ext cx="16123422" cy="323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1702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Model-Agnostic XAI – SHAP (</a:t>
            </a:r>
            <a:r>
              <a:rPr kumimoji="1" lang="en-US" altLang="ko-Kore-KR" sz="2800" dirty="0" err="1">
                <a:latin typeface="Spoqa Han Sans Neo" panose="020B0500000000000000" pitchFamily="34" charset="-128"/>
                <a:ea typeface="Spoqa Han Sans Neo" panose="020B0500000000000000" pitchFamily="34" charset="-128"/>
              </a:rPr>
              <a:t>SHapley</a:t>
            </a:r>
            <a:r>
              <a:rPr kumimoji="1" lang="en-US" altLang="ko-Kore-KR" sz="2800" dirty="0">
                <a:latin typeface="Spoqa Han Sans Neo" panose="020B0500000000000000" pitchFamily="34" charset="-128"/>
                <a:ea typeface="Spoqa Han Sans Neo" panose="020B0500000000000000" pitchFamily="34" charset="-128"/>
              </a:rPr>
              <a:t> Addictive explanation; 2017)</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8" name="TextBox 17">
            <a:extLst>
              <a:ext uri="{FF2B5EF4-FFF2-40B4-BE49-F238E27FC236}">
                <a16:creationId xmlns:a16="http://schemas.microsoft.com/office/drawing/2014/main" id="{659B572D-DC0D-7D43-942A-267AFA054C88}"/>
              </a:ext>
            </a:extLst>
          </p:cNvPr>
          <p:cNvSpPr txBox="1"/>
          <p:nvPr/>
        </p:nvSpPr>
        <p:spPr>
          <a:xfrm>
            <a:off x="1524000" y="12996000"/>
            <a:ext cx="17910583" cy="584775"/>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Lundberg, Scott M., and </a:t>
            </a:r>
            <a:r>
              <a:rPr lang="en" altLang="ko-Kore-KR" sz="1600" dirty="0" err="1">
                <a:solidFill>
                  <a:srgbClr val="53585F"/>
                </a:solidFill>
                <a:latin typeface="Spoqa Han Sans Neo" panose="020B0500000000000000" pitchFamily="34" charset="-128"/>
                <a:ea typeface="Spoqa Han Sans Neo" panose="020B0500000000000000" pitchFamily="34" charset="-128"/>
              </a:rPr>
              <a:t>Su</a:t>
            </a:r>
            <a:r>
              <a:rPr lang="en" altLang="ko-Kore-KR" sz="1600" dirty="0">
                <a:solidFill>
                  <a:srgbClr val="53585F"/>
                </a:solidFill>
                <a:latin typeface="Spoqa Han Sans Neo" panose="020B0500000000000000" pitchFamily="34" charset="-128"/>
                <a:ea typeface="Spoqa Han Sans Neo" panose="020B0500000000000000" pitchFamily="34" charset="-128"/>
              </a:rPr>
              <a:t>-In Lee. "A unified approach to interpreting model predictions." Proceedings of the 31st international conference on neural information processing systems. 2017.</a:t>
            </a:r>
            <a:endParaRPr lang="en" altLang="ko-Kore-KR" sz="1600" dirty="0">
              <a:solidFill>
                <a:srgbClr val="53585F"/>
              </a:solidFill>
              <a:effectLst/>
              <a:latin typeface="Spoqa Han Sans Neo" panose="020B0500000000000000" pitchFamily="34" charset="-128"/>
              <a:ea typeface="Spoqa Han Sans Neo" panose="020B0500000000000000" pitchFamily="34" charset="-128"/>
            </a:endParaRPr>
          </a:p>
          <a:p>
            <a:pPr algn="ctr"/>
            <a:r>
              <a:rPr lang="en" altLang="ko-Kore-KR" sz="1600" dirty="0">
                <a:solidFill>
                  <a:srgbClr val="53585F"/>
                </a:solidFill>
                <a:latin typeface="Spoqa Han Sans Neo" panose="020B0500000000000000" pitchFamily="34" charset="-128"/>
                <a:ea typeface="Spoqa Han Sans Neo" panose="020B0500000000000000" pitchFamily="34" charset="-128"/>
              </a:rPr>
              <a:t>https://</a:t>
            </a:r>
            <a:r>
              <a:rPr lang="en" altLang="ko-Kore-KR" sz="1600" dirty="0" err="1">
                <a:solidFill>
                  <a:srgbClr val="53585F"/>
                </a:solidFill>
                <a:latin typeface="Spoqa Han Sans Neo" panose="020B0500000000000000" pitchFamily="34" charset="-128"/>
                <a:ea typeface="Spoqa Han Sans Neo" panose="020B0500000000000000" pitchFamily="34" charset="-128"/>
              </a:rPr>
              <a:t>christophm.github.io</a:t>
            </a:r>
            <a:r>
              <a:rPr lang="en" altLang="ko-Kore-KR" sz="1600" dirty="0">
                <a:solidFill>
                  <a:srgbClr val="53585F"/>
                </a:solidFill>
                <a:latin typeface="Spoqa Han Sans Neo" panose="020B0500000000000000" pitchFamily="34" charset="-128"/>
                <a:ea typeface="Spoqa Han Sans Neo" panose="020B0500000000000000" pitchFamily="34" charset="-128"/>
              </a:rPr>
              <a:t>/interpretable-ml-book/</a:t>
            </a:r>
            <a:r>
              <a:rPr lang="en" altLang="ko-Kore-KR" sz="1600" dirty="0" err="1">
                <a:solidFill>
                  <a:srgbClr val="53585F"/>
                </a:solidFill>
                <a:latin typeface="Spoqa Han Sans Neo" panose="020B0500000000000000" pitchFamily="34" charset="-128"/>
                <a:ea typeface="Spoqa Han Sans Neo" panose="020B0500000000000000" pitchFamily="34" charset="-128"/>
              </a:rPr>
              <a:t>shapley.html</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p:pic>
        <p:nvPicPr>
          <p:cNvPr id="53250" name="Picture 2">
            <a:extLst>
              <a:ext uri="{FF2B5EF4-FFF2-40B4-BE49-F238E27FC236}">
                <a16:creationId xmlns:a16="http://schemas.microsoft.com/office/drawing/2014/main" id="{FB0BBB25-B38F-1F4D-9840-5DDB4F297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667" y="2973560"/>
            <a:ext cx="10497538" cy="7191495"/>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a:extLst>
              <a:ext uri="{FF2B5EF4-FFF2-40B4-BE49-F238E27FC236}">
                <a16:creationId xmlns:a16="http://schemas.microsoft.com/office/drawing/2014/main" id="{A7E76E0C-CCDF-404C-B448-ADA607F354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1619" y="2977775"/>
            <a:ext cx="11491187" cy="2111205"/>
          </a:xfrm>
          <a:prstGeom prst="rect">
            <a:avLst/>
          </a:prstGeom>
          <a:noFill/>
          <a:extLst>
            <a:ext uri="{909E8E84-426E-40DD-AFC4-6F175D3DCCD1}">
              <a14:hiddenFill xmlns:a14="http://schemas.microsoft.com/office/drawing/2010/main">
                <a:solidFill>
                  <a:srgbClr val="FFFFFF"/>
                </a:solidFill>
              </a14:hiddenFill>
            </a:ext>
          </a:extLst>
        </p:spPr>
      </p:pic>
      <p:pic>
        <p:nvPicPr>
          <p:cNvPr id="53254" name="Picture 6">
            <a:extLst>
              <a:ext uri="{FF2B5EF4-FFF2-40B4-BE49-F238E27FC236}">
                <a16:creationId xmlns:a16="http://schemas.microsoft.com/office/drawing/2014/main" id="{AB5DE7DA-5853-EE4D-A3F7-A7EAED45A3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2531" y="5088980"/>
            <a:ext cx="8930132" cy="5076075"/>
          </a:xfrm>
          <a:prstGeom prst="rect">
            <a:avLst/>
          </a:prstGeom>
          <a:noFill/>
          <a:extLst>
            <a:ext uri="{909E8E84-426E-40DD-AFC4-6F175D3DCCD1}">
              <a14:hiddenFill xmlns:a14="http://schemas.microsoft.com/office/drawing/2010/main">
                <a:solidFill>
                  <a:srgbClr val="FFFFFF"/>
                </a:solidFill>
              </a14:hiddenFill>
            </a:ext>
          </a:extLst>
        </p:spPr>
      </p:pic>
      <p:pic>
        <p:nvPicPr>
          <p:cNvPr id="53256" name="Picture 8">
            <a:extLst>
              <a:ext uri="{FF2B5EF4-FFF2-40B4-BE49-F238E27FC236}">
                <a16:creationId xmlns:a16="http://schemas.microsoft.com/office/drawing/2014/main" id="{35E12647-93A8-6040-8834-15D8EBFCA5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801" y="10351424"/>
            <a:ext cx="15242086" cy="2183010"/>
          </a:xfrm>
          <a:prstGeom prst="rect">
            <a:avLst/>
          </a:prstGeom>
          <a:noFill/>
          <a:extLst>
            <a:ext uri="{909E8E84-426E-40DD-AFC4-6F175D3DCCD1}">
              <a14:hiddenFill xmlns:a14="http://schemas.microsoft.com/office/drawing/2010/main">
                <a:solidFill>
                  <a:srgbClr val="FFFFFF"/>
                </a:solidFill>
              </a14:hiddenFill>
            </a:ext>
          </a:extLst>
        </p:spPr>
      </p:pic>
      <p:pic>
        <p:nvPicPr>
          <p:cNvPr id="53258" name="Picture 10">
            <a:extLst>
              <a:ext uri="{FF2B5EF4-FFF2-40B4-BE49-F238E27FC236}">
                <a16:creationId xmlns:a16="http://schemas.microsoft.com/office/drawing/2014/main" id="{78CD8BA4-9934-1A43-BDB3-919B50FB96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91191" y="-35243"/>
            <a:ext cx="8065244" cy="288655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2B185F54-F306-914A-94E1-FBEB245CC3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20723" y="5148487"/>
            <a:ext cx="4461689" cy="3478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495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Model-specific XAI – CAM (201</a:t>
            </a:r>
            <a:r>
              <a:rPr kumimoji="1" lang="en-US" altLang="ko-KR" sz="2800" dirty="0">
                <a:latin typeface="Spoqa Han Sans Neo" panose="020B0500000000000000" pitchFamily="34" charset="-128"/>
                <a:ea typeface="Spoqa Han Sans Neo" panose="020B0500000000000000" pitchFamily="34" charset="-128"/>
              </a:rPr>
              <a:t>6</a:t>
            </a:r>
            <a:r>
              <a:rPr kumimoji="1" lang="en-US" altLang="ko-Kore-KR" sz="2800" dirty="0">
                <a:latin typeface="Spoqa Han Sans Neo" panose="020B0500000000000000" pitchFamily="34" charset="-128"/>
                <a:ea typeface="Spoqa Han Sans Neo" panose="020B0500000000000000" pitchFamily="34" charset="-128"/>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7" name="TextBox 16">
            <a:extLst>
              <a:ext uri="{FF2B5EF4-FFF2-40B4-BE49-F238E27FC236}">
                <a16:creationId xmlns:a16="http://schemas.microsoft.com/office/drawing/2014/main" id="{FE2849DF-927E-C54B-8B52-97E86C061BDF}"/>
              </a:ext>
            </a:extLst>
          </p:cNvPr>
          <p:cNvSpPr txBox="1"/>
          <p:nvPr/>
        </p:nvSpPr>
        <p:spPr>
          <a:xfrm>
            <a:off x="2229364" y="6511220"/>
            <a:ext cx="16499854" cy="5927841"/>
          </a:xfrm>
          <a:prstGeom prst="rect">
            <a:avLst/>
          </a:prstGeom>
          <a:noFill/>
        </p:spPr>
        <p:txBody>
          <a:bodyPr wrap="square">
            <a:spAutoFit/>
          </a:bodyPr>
          <a:lstStyle/>
          <a:p>
            <a:pPr>
              <a:lnSpc>
                <a:spcPct val="150000"/>
              </a:lnSpc>
            </a:pPr>
            <a:r>
              <a:rPr lang="en" altLang="ko-Kore-KR" sz="3200" dirty="0">
                <a:solidFill>
                  <a:srgbClr val="53585F"/>
                </a:solidFill>
                <a:effectLst/>
                <a:latin typeface="Spoqa Han Sans Neo" panose="020B0500000000000000" pitchFamily="34" charset="-128"/>
                <a:ea typeface="Spoqa Han Sans Neo" panose="020B0500000000000000" pitchFamily="34" charset="-128"/>
              </a:rPr>
              <a:t>GAP layer</a:t>
            </a:r>
            <a:r>
              <a:rPr lang="ko-KR" altLang="en-US" sz="3200" dirty="0">
                <a:solidFill>
                  <a:srgbClr val="53585F"/>
                </a:solidFill>
                <a:effectLst/>
                <a:latin typeface="Spoqa Han Sans Neo" panose="020B0500000000000000" pitchFamily="34" charset="-128"/>
                <a:ea typeface="Spoqa Han Sans Neo" panose="020B0500000000000000" pitchFamily="34" charset="-128"/>
              </a:rPr>
              <a:t>는 각각의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feature map</a:t>
            </a:r>
            <a:r>
              <a:rPr lang="ko-KR" altLang="en-US" sz="3200" dirty="0">
                <a:solidFill>
                  <a:srgbClr val="53585F"/>
                </a:solidFill>
                <a:effectLst/>
                <a:latin typeface="Spoqa Han Sans Neo" panose="020B0500000000000000" pitchFamily="34" charset="-128"/>
                <a:ea typeface="Spoqa Han Sans Neo" panose="020B0500000000000000" pitchFamily="34" charset="-128"/>
              </a:rPr>
              <a:t>의 값들을 평균을 취한 것</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p>
          <a:p>
            <a:pPr>
              <a:lnSpc>
                <a:spcPct val="150000"/>
              </a:lnSpc>
            </a:pPr>
            <a:r>
              <a:rPr lang="ko-KR" altLang="en-US" sz="3200" dirty="0">
                <a:solidFill>
                  <a:srgbClr val="53585F"/>
                </a:solidFill>
                <a:effectLst/>
                <a:latin typeface="Spoqa Han Sans Neo" panose="020B0500000000000000" pitchFamily="34" charset="-128"/>
                <a:ea typeface="Spoqa Han Sans Neo" panose="020B0500000000000000" pitchFamily="34" charset="-128"/>
              </a:rPr>
              <a:t>즉</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feature map</a:t>
            </a:r>
            <a:r>
              <a:rPr lang="ko-KR" altLang="en-US" sz="3200" dirty="0">
                <a:solidFill>
                  <a:srgbClr val="53585F"/>
                </a:solidFill>
                <a:effectLst/>
                <a:latin typeface="Spoqa Han Sans Neo" panose="020B0500000000000000" pitchFamily="34" charset="-128"/>
                <a:ea typeface="Spoqa Han Sans Neo" panose="020B0500000000000000" pitchFamily="34" charset="-128"/>
              </a:rPr>
              <a:t>의 크기와 관계없이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channel</a:t>
            </a:r>
            <a:r>
              <a:rPr lang="ko-KR" altLang="en-US" sz="3200" dirty="0">
                <a:solidFill>
                  <a:srgbClr val="53585F"/>
                </a:solidFill>
                <a:effectLst/>
                <a:latin typeface="Spoqa Han Sans Neo" panose="020B0500000000000000" pitchFamily="34" charset="-128"/>
                <a:ea typeface="Spoqa Han Sans Neo" panose="020B0500000000000000" pitchFamily="34" charset="-128"/>
              </a:rPr>
              <a:t>이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k</a:t>
            </a:r>
            <a:r>
              <a:rPr lang="ko-KR" altLang="en-US" sz="3200" dirty="0">
                <a:solidFill>
                  <a:srgbClr val="53585F"/>
                </a:solidFill>
                <a:effectLst/>
                <a:latin typeface="Spoqa Han Sans Neo" panose="020B0500000000000000" pitchFamily="34" charset="-128"/>
                <a:ea typeface="Spoqa Han Sans Neo" panose="020B0500000000000000" pitchFamily="34" charset="-128"/>
              </a:rPr>
              <a:t>개라면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k</a:t>
            </a:r>
            <a:r>
              <a:rPr lang="ko-KR" altLang="en-US" sz="3200" dirty="0">
                <a:solidFill>
                  <a:srgbClr val="53585F"/>
                </a:solidFill>
                <a:effectLst/>
                <a:latin typeface="Spoqa Han Sans Neo" panose="020B0500000000000000" pitchFamily="34" charset="-128"/>
                <a:ea typeface="Spoqa Han Sans Neo" panose="020B0500000000000000" pitchFamily="34" charset="-128"/>
              </a:rPr>
              <a:t>개의 평균 값을 얻을 수</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있다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R" altLang="en-US" sz="3200" dirty="0">
                <a:solidFill>
                  <a:srgbClr val="53585F"/>
                </a:solidFill>
                <a:effectLst/>
                <a:latin typeface="Spoqa Han Sans Neo" panose="020B0500000000000000" pitchFamily="34" charset="-128"/>
                <a:ea typeface="Spoqa Han Sans Neo" panose="020B0500000000000000" pitchFamily="34" charset="-128"/>
              </a:rPr>
              <a:t>이러한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GAP</a:t>
            </a:r>
            <a:r>
              <a:rPr lang="ko-KR" altLang="en-US" sz="3200" dirty="0">
                <a:solidFill>
                  <a:srgbClr val="53585F"/>
                </a:solidFill>
                <a:effectLst/>
                <a:latin typeface="Spoqa Han Sans Neo" panose="020B0500000000000000" pitchFamily="34" charset="-128"/>
                <a:ea typeface="Spoqa Han Sans Neo" panose="020B0500000000000000" pitchFamily="34" charset="-128"/>
              </a:rPr>
              <a:t>는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Fully Connected(</a:t>
            </a:r>
            <a:r>
              <a:rPr lang="ko-KR" altLang="en-US" sz="3200" dirty="0">
                <a:solidFill>
                  <a:srgbClr val="53585F"/>
                </a:solidFill>
                <a:effectLst/>
                <a:latin typeface="Spoqa Han Sans Neo" panose="020B0500000000000000" pitchFamily="34" charset="-128"/>
                <a:ea typeface="Spoqa Han Sans Neo" panose="020B0500000000000000" pitchFamily="34" charset="-128"/>
              </a:rPr>
              <a:t>이하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FC) Layer</a:t>
            </a:r>
            <a:r>
              <a:rPr lang="ko-KR" altLang="en-US" sz="3200" dirty="0">
                <a:solidFill>
                  <a:srgbClr val="53585F"/>
                </a:solidFill>
                <a:effectLst/>
                <a:latin typeface="Spoqa Han Sans Neo" panose="020B0500000000000000" pitchFamily="34" charset="-128"/>
                <a:ea typeface="Spoqa Han Sans Neo" panose="020B0500000000000000" pitchFamily="34" charset="-128"/>
              </a:rPr>
              <a:t>와 달리 연산이 필요한 </a:t>
            </a:r>
            <a:r>
              <a:rPr lang="ko-KR" altLang="en-US" sz="3200" dirty="0" err="1">
                <a:solidFill>
                  <a:srgbClr val="53585F"/>
                </a:solidFill>
                <a:effectLst/>
                <a:latin typeface="Spoqa Han Sans Neo" panose="020B0500000000000000" pitchFamily="34" charset="-128"/>
                <a:ea typeface="Spoqa Han Sans Neo" panose="020B0500000000000000" pitchFamily="34" charset="-128"/>
              </a:rPr>
              <a:t>파라미터</a:t>
            </a:r>
            <a:r>
              <a:rPr lang="ko-KR" altLang="en-US" sz="3200" dirty="0">
                <a:solidFill>
                  <a:srgbClr val="53585F"/>
                </a:solidFill>
                <a:effectLst/>
                <a:latin typeface="Spoqa Han Sans Neo" panose="020B0500000000000000" pitchFamily="34" charset="-128"/>
                <a:ea typeface="Spoqa Han Sans Neo" panose="020B0500000000000000" pitchFamily="34" charset="-128"/>
              </a:rPr>
              <a:t> 수를 크게 줄일 수 있으며</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ko-KR" altLang="en-US" sz="3200" dirty="0">
                <a:solidFill>
                  <a:srgbClr val="53585F"/>
                </a:solidFill>
                <a:effectLst/>
                <a:latin typeface="Spoqa Han Sans Neo" panose="020B0500000000000000" pitchFamily="34" charset="-128"/>
                <a:ea typeface="Spoqa Han Sans Neo" panose="020B0500000000000000" pitchFamily="34" charset="-128"/>
              </a:rPr>
              <a:t>결과적으로 </a:t>
            </a:r>
            <a:r>
              <a:rPr lang="en" altLang="ko-Kore-KR" sz="3200" dirty="0" err="1">
                <a:solidFill>
                  <a:srgbClr val="53585F"/>
                </a:solidFill>
                <a:effectLst/>
                <a:latin typeface="Spoqa Han Sans Neo" panose="020B0500000000000000" pitchFamily="34" charset="-128"/>
                <a:ea typeface="Spoqa Han Sans Neo" panose="020B0500000000000000" pitchFamily="34" charset="-128"/>
              </a:rPr>
              <a:t>regulariztion</a:t>
            </a:r>
            <a:r>
              <a:rPr lang="ko-KR" altLang="en-US" sz="3200" dirty="0">
                <a:solidFill>
                  <a:srgbClr val="53585F"/>
                </a:solidFill>
                <a:effectLst/>
                <a:latin typeface="Spoqa Han Sans Neo" panose="020B0500000000000000" pitchFamily="34" charset="-128"/>
                <a:ea typeface="Spoqa Han Sans Neo" panose="020B0500000000000000" pitchFamily="34" charset="-128"/>
              </a:rPr>
              <a:t>과 유사한 동작을 통해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overfitting</a:t>
            </a:r>
            <a:r>
              <a:rPr lang="ko-KR" altLang="en-US" sz="3200" dirty="0">
                <a:solidFill>
                  <a:srgbClr val="53585F"/>
                </a:solidFill>
                <a:effectLst/>
                <a:latin typeface="Spoqa Han Sans Neo" panose="020B0500000000000000" pitchFamily="34" charset="-128"/>
                <a:ea typeface="Spoqa Han Sans Neo" panose="020B0500000000000000" pitchFamily="34" charset="-128"/>
              </a:rPr>
              <a:t>을 방지할 수 있다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R" altLang="en-US" sz="3200" dirty="0">
                <a:solidFill>
                  <a:srgbClr val="53585F"/>
                </a:solidFill>
                <a:effectLst/>
                <a:latin typeface="Spoqa Han Sans Neo" panose="020B0500000000000000" pitchFamily="34" charset="-128"/>
                <a:ea typeface="Spoqa Han Sans Neo" panose="020B0500000000000000" pitchFamily="34" charset="-128"/>
              </a:rPr>
              <a:t>또한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FC layer</a:t>
            </a:r>
            <a:r>
              <a:rPr lang="ko-KR" altLang="en-US" sz="3200" dirty="0">
                <a:solidFill>
                  <a:srgbClr val="53585F"/>
                </a:solidFill>
                <a:effectLst/>
                <a:latin typeface="Spoqa Han Sans Neo" panose="020B0500000000000000" pitchFamily="34" charset="-128"/>
                <a:ea typeface="Spoqa Han Sans Neo" panose="020B0500000000000000" pitchFamily="34" charset="-128"/>
              </a:rPr>
              <a:t>는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Convolution layer</a:t>
            </a:r>
            <a:r>
              <a:rPr lang="ko-KR" altLang="en-US" sz="3200" dirty="0">
                <a:solidFill>
                  <a:srgbClr val="53585F"/>
                </a:solidFill>
                <a:effectLst/>
                <a:latin typeface="Spoqa Han Sans Neo" panose="020B0500000000000000" pitchFamily="34" charset="-128"/>
                <a:ea typeface="Spoqa Han Sans Neo" panose="020B0500000000000000" pitchFamily="34" charset="-128"/>
              </a:rPr>
              <a:t>에서 유지하던 위치정보가 손실되는 반면에</a:t>
            </a:r>
            <a:r>
              <a:rPr lang="en-US" altLang="ko-KR" sz="3200" dirty="0">
                <a:solidFill>
                  <a:srgbClr val="53585F"/>
                </a:solidFill>
                <a:effectLst/>
                <a:latin typeface="Spoqa Han Sans Neo" panose="020B0500000000000000" pitchFamily="34" charset="-128"/>
                <a:ea typeface="Spoqa Han Sans Neo" panose="020B0500000000000000" pitchFamily="34" charset="-128"/>
              </a:rPr>
              <a:t>,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GAP layer</a:t>
            </a:r>
            <a:r>
              <a:rPr lang="ko-KR" altLang="en-US" sz="3200" dirty="0">
                <a:solidFill>
                  <a:srgbClr val="53585F"/>
                </a:solidFill>
                <a:effectLst/>
                <a:latin typeface="Spoqa Han Sans Neo" panose="020B0500000000000000" pitchFamily="34" charset="-128"/>
                <a:ea typeface="Spoqa Han Sans Neo" panose="020B0500000000000000" pitchFamily="34" charset="-128"/>
              </a:rPr>
              <a:t>는 위치정보를 담고 있기 때문에 </a:t>
            </a:r>
            <a:r>
              <a:rPr lang="en" altLang="ko-Kore-KR" sz="3200" dirty="0">
                <a:solidFill>
                  <a:srgbClr val="53585F"/>
                </a:solidFill>
                <a:effectLst/>
                <a:latin typeface="Spoqa Han Sans Neo" panose="020B0500000000000000" pitchFamily="34" charset="-128"/>
                <a:ea typeface="Spoqa Han Sans Neo" panose="020B0500000000000000" pitchFamily="34" charset="-128"/>
              </a:rPr>
              <a:t>localization</a:t>
            </a:r>
            <a:r>
              <a:rPr lang="ko-KR" altLang="en-US" sz="3200" dirty="0">
                <a:solidFill>
                  <a:srgbClr val="53585F"/>
                </a:solidFill>
                <a:effectLst/>
                <a:latin typeface="Spoqa Han Sans Neo" panose="020B0500000000000000" pitchFamily="34" charset="-128"/>
                <a:ea typeface="Spoqa Han Sans Neo" panose="020B0500000000000000" pitchFamily="34" charset="-128"/>
              </a:rPr>
              <a:t>에 유리하다</a:t>
            </a:r>
            <a:r>
              <a:rPr lang="en-US" altLang="ko-KR" sz="3200" dirty="0">
                <a:solidFill>
                  <a:srgbClr val="53585F"/>
                </a:solidFill>
                <a:effectLst/>
                <a:latin typeface="Spoqa Han Sans Neo" panose="020B0500000000000000" pitchFamily="34" charset="-128"/>
                <a:ea typeface="Spoqa Han Sans Neo" panose="020B0500000000000000" pitchFamily="34" charset="-128"/>
              </a:rPr>
              <a:t>.</a:t>
            </a:r>
            <a:endParaRPr lang="ko-Kore-KR" altLang="en-US" sz="3200" dirty="0">
              <a:solidFill>
                <a:srgbClr val="53585F"/>
              </a:solidFill>
              <a:latin typeface="Spoqa Han Sans Neo" panose="020B0500000000000000" pitchFamily="34" charset="-128"/>
              <a:ea typeface="Spoqa Han Sans Neo" panose="020B0500000000000000" pitchFamily="34" charset="-128"/>
            </a:endParaRPr>
          </a:p>
        </p:txBody>
      </p:sp>
      <p:pic>
        <p:nvPicPr>
          <p:cNvPr id="55300" name="Picture 4" descr="Difference between fully connected layer and global average pooling layer.">
            <a:extLst>
              <a:ext uri="{FF2B5EF4-FFF2-40B4-BE49-F238E27FC236}">
                <a16:creationId xmlns:a16="http://schemas.microsoft.com/office/drawing/2014/main" id="{D351E929-89CC-E044-9DE0-690C48EE7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187" y="2928456"/>
            <a:ext cx="10479304" cy="34475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02FA33B-FA9E-B34C-A6C6-CBFD0AFDBE3D}"/>
              </a:ext>
            </a:extLst>
          </p:cNvPr>
          <p:cNvSpPr txBox="1"/>
          <p:nvPr/>
        </p:nvSpPr>
        <p:spPr>
          <a:xfrm>
            <a:off x="14839623" y="4464283"/>
            <a:ext cx="6918526" cy="646331"/>
          </a:xfrm>
          <a:prstGeom prst="rect">
            <a:avLst/>
          </a:prstGeom>
          <a:noFill/>
        </p:spPr>
        <p:txBody>
          <a:bodyPr wrap="square">
            <a:spAutoFit/>
          </a:bodyPr>
          <a:lstStyle/>
          <a:p>
            <a:r>
              <a:rPr lang="en" altLang="ko-Kore-KR" dirty="0">
                <a:solidFill>
                  <a:srgbClr val="53585F"/>
                </a:solidFill>
                <a:effectLst/>
                <a:latin typeface="Spoqa Han Sans Neo" panose="020B0500000000000000" pitchFamily="34" charset="-128"/>
                <a:ea typeface="Spoqa Han Sans Neo" panose="020B0500000000000000" pitchFamily="34" charset="-128"/>
              </a:rPr>
              <a:t>Image is from Guo, Yuanyuan, et al. "Real-time facial affective computing on mobile devices." Sensors 20.3 (2020): 870.</a:t>
            </a:r>
            <a:endParaRPr lang="ko-Kore-KR" altLang="en-US" dirty="0">
              <a:solidFill>
                <a:srgbClr val="53585F"/>
              </a:solidFill>
              <a:latin typeface="Spoqa Han Sans Neo" panose="020B0500000000000000" pitchFamily="34" charset="-128"/>
              <a:ea typeface="Spoqa Han Sans Neo" panose="020B0500000000000000" pitchFamily="34" charset="-128"/>
            </a:endParaRPr>
          </a:p>
        </p:txBody>
      </p:sp>
      <p:sp>
        <p:nvSpPr>
          <p:cNvPr id="22" name="TextBox 21">
            <a:extLst>
              <a:ext uri="{FF2B5EF4-FFF2-40B4-BE49-F238E27FC236}">
                <a16:creationId xmlns:a16="http://schemas.microsoft.com/office/drawing/2014/main" id="{87264BBB-5014-324C-BC63-1CC13F72C49E}"/>
              </a:ext>
            </a:extLst>
          </p:cNvPr>
          <p:cNvSpPr txBox="1"/>
          <p:nvPr/>
        </p:nvSpPr>
        <p:spPr>
          <a:xfrm>
            <a:off x="1524000" y="12996000"/>
            <a:ext cx="17910583" cy="338554"/>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Zhou, </a:t>
            </a:r>
            <a:r>
              <a:rPr lang="en" altLang="ko-Kore-KR" sz="1600" dirty="0" err="1">
                <a:solidFill>
                  <a:srgbClr val="53585F"/>
                </a:solidFill>
                <a:latin typeface="Spoqa Han Sans Neo" panose="020B0500000000000000" pitchFamily="34" charset="-128"/>
                <a:ea typeface="Spoqa Han Sans Neo" panose="020B0500000000000000" pitchFamily="34" charset="-128"/>
              </a:rPr>
              <a:t>Bolei</a:t>
            </a:r>
            <a:r>
              <a:rPr lang="en" altLang="ko-Kore-KR" sz="1600" dirty="0">
                <a:solidFill>
                  <a:srgbClr val="53585F"/>
                </a:solidFill>
                <a:latin typeface="Spoqa Han Sans Neo" panose="020B0500000000000000" pitchFamily="34" charset="-128"/>
                <a:ea typeface="Spoqa Han Sans Neo" panose="020B0500000000000000" pitchFamily="34" charset="-128"/>
              </a:rPr>
              <a:t>, et al. "Learning deep features for discriminative localization." Proceedings of the IEEE conference on computer vision and pattern recognition. 2016.</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7466742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Model-specific XAI – CAM (201</a:t>
            </a:r>
            <a:r>
              <a:rPr kumimoji="1" lang="en-US" altLang="ko-KR" sz="2800" dirty="0">
                <a:latin typeface="Spoqa Han Sans Neo" panose="020B0500000000000000" pitchFamily="34" charset="-128"/>
                <a:ea typeface="Spoqa Han Sans Neo" panose="020B0500000000000000" pitchFamily="34" charset="-128"/>
              </a:rPr>
              <a:t>6</a:t>
            </a:r>
            <a:r>
              <a:rPr kumimoji="1" lang="en-US" altLang="ko-Kore-KR" sz="2800" dirty="0">
                <a:latin typeface="Spoqa Han Sans Neo" panose="020B0500000000000000" pitchFamily="34" charset="-128"/>
                <a:ea typeface="Spoqa Han Sans Neo" panose="020B0500000000000000" pitchFamily="34" charset="-128"/>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E2849DF-927E-C54B-8B52-97E86C061BDF}"/>
                  </a:ext>
                </a:extLst>
              </p:cNvPr>
              <p:cNvSpPr txBox="1"/>
              <p:nvPr/>
            </p:nvSpPr>
            <p:spPr>
              <a:xfrm>
                <a:off x="2453090" y="4231915"/>
                <a:ext cx="17907785" cy="7859331"/>
              </a:xfrm>
              <a:prstGeom prst="rect">
                <a:avLst/>
              </a:prstGeom>
              <a:noFill/>
            </p:spPr>
            <p:txBody>
              <a:bodyPr wrap="square">
                <a:spAutoFit/>
              </a:bodyPr>
              <a:lstStyle/>
              <a:p>
                <a:pPr>
                  <a:lnSpc>
                    <a:spcPct val="150000"/>
                  </a:lnSpc>
                </a:pPr>
                <a:r>
                  <a:rPr lang="en" altLang="ko-Kore-KR" sz="3200" dirty="0">
                    <a:solidFill>
                      <a:srgbClr val="53585F"/>
                    </a:solidFill>
                    <a:latin typeface="Spoqa Han Sans Neo" panose="020B0500000000000000" pitchFamily="34" charset="-128"/>
                    <a:ea typeface="Spoqa Han Sans Neo" panose="020B0500000000000000" pitchFamily="34" charset="-128"/>
                  </a:rPr>
                  <a:t>CNN layer</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거쳐 마지막에 </a:t>
                </a:r>
                <a:r>
                  <a:rPr lang="en" altLang="ko-Kore-KR" sz="3200" dirty="0">
                    <a:solidFill>
                      <a:srgbClr val="53585F"/>
                    </a:solidFill>
                    <a:latin typeface="Spoqa Han Sans Neo" panose="020B0500000000000000" pitchFamily="34" charset="-128"/>
                    <a:ea typeface="Spoqa Han Sans Neo" panose="020B0500000000000000" pitchFamily="34" charset="-128"/>
                  </a:rPr>
                  <a:t>k</a:t>
                </a:r>
                <a:r>
                  <a:rPr lang="ko-KR" altLang="en-US" sz="3200" dirty="0">
                    <a:solidFill>
                      <a:srgbClr val="53585F"/>
                    </a:solidFill>
                    <a:latin typeface="Spoqa Han Sans Neo" panose="020B0500000000000000" pitchFamily="34" charset="-128"/>
                    <a:ea typeface="Spoqa Han Sans Neo" panose="020B0500000000000000" pitchFamily="34" charset="-128"/>
                  </a:rPr>
                  <a:t>개의 </a:t>
                </a:r>
                <a:r>
                  <a:rPr lang="en" altLang="ko-Kore-KR" sz="3200" dirty="0">
                    <a:solidFill>
                      <a:srgbClr val="53585F"/>
                    </a:solidFill>
                    <a:latin typeface="Spoqa Han Sans Neo" panose="020B0500000000000000" pitchFamily="34" charset="-128"/>
                    <a:ea typeface="Spoqa Han Sans Neo" panose="020B0500000000000000" pitchFamily="34" charset="-128"/>
                  </a:rPr>
                  <a:t>feature map</a:t>
                </a:r>
                <a:r>
                  <a:rPr lang="ko-KR" altLang="en-US" sz="3200" dirty="0">
                    <a:solidFill>
                      <a:srgbClr val="53585F"/>
                    </a:solidFill>
                    <a:latin typeface="Spoqa Han Sans Neo" panose="020B0500000000000000" pitchFamily="34" charset="-128"/>
                    <a:ea typeface="Spoqa Han Sans Neo" panose="020B0500000000000000" pitchFamily="34" charset="-128"/>
                  </a:rPr>
                  <a:t>을 얻는다면</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en" altLang="ko-Kore-KR" sz="3200" dirty="0">
                    <a:solidFill>
                      <a:srgbClr val="53585F"/>
                    </a:solidFill>
                    <a:latin typeface="Spoqa Han Sans Neo" panose="020B0500000000000000" pitchFamily="34" charset="-128"/>
                    <a:ea typeface="Spoqa Han Sans Neo" panose="020B0500000000000000" pitchFamily="34" charset="-128"/>
                  </a:rPr>
                  <a:t>GAP</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적용하면</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총 </a:t>
                </a:r>
                <a:r>
                  <a:rPr lang="en" altLang="ko-Kore-KR" sz="3200" dirty="0">
                    <a:solidFill>
                      <a:srgbClr val="53585F"/>
                    </a:solidFill>
                    <a:latin typeface="Spoqa Han Sans Neo" panose="020B0500000000000000" pitchFamily="34" charset="-128"/>
                    <a:ea typeface="Spoqa Han Sans Neo" panose="020B0500000000000000" pitchFamily="34" charset="-128"/>
                  </a:rPr>
                  <a:t>k</a:t>
                </a:r>
                <a:r>
                  <a:rPr lang="ko-KR" altLang="en-US" sz="3200" dirty="0">
                    <a:solidFill>
                      <a:srgbClr val="53585F"/>
                    </a:solidFill>
                    <a:latin typeface="Spoqa Han Sans Neo" panose="020B0500000000000000" pitchFamily="34" charset="-128"/>
                    <a:ea typeface="Spoqa Han Sans Neo" panose="020B0500000000000000" pitchFamily="34" charset="-128"/>
                  </a:rPr>
                  <a:t>개의 </a:t>
                </a:r>
                <a:r>
                  <a:rPr lang="en" altLang="ko-Kore-KR" sz="3200" dirty="0">
                    <a:solidFill>
                      <a:srgbClr val="53585F"/>
                    </a:solidFill>
                    <a:latin typeface="Spoqa Han Sans Neo" panose="020B0500000000000000" pitchFamily="34" charset="-128"/>
                    <a:ea typeface="Spoqa Han Sans Neo" panose="020B0500000000000000" pitchFamily="34" charset="-128"/>
                  </a:rPr>
                  <a:t>output</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lang="en-US" altLang="ko-KR" sz="3200" dirty="0">
                  <a:solidFill>
                    <a:srgbClr val="53585F"/>
                  </a:solidFill>
                  <a:ea typeface="Spoqa Han Sans Neo" panose="020B0500000000000000" pitchFamily="34" charset="-128"/>
                </a:endParaRPr>
              </a:p>
              <a:p>
                <a:pPr>
                  <a:lnSpc>
                    <a:spcPct val="150000"/>
                  </a:lnSpc>
                </a:pPr>
                <a:r>
                  <a:rPr lang="en-US" altLang="ko-KR" sz="3200" dirty="0">
                    <a:solidFill>
                      <a:srgbClr val="53585F"/>
                    </a:solidFill>
                    <a:ea typeface="Spoqa Han Sans Neo" panose="020B0500000000000000" pitchFamily="34" charset="-128"/>
                  </a:rPr>
                  <a:t>K</a:t>
                </a:r>
                <a:r>
                  <a:rPr lang="ko-KR" altLang="en-US" sz="3200" dirty="0">
                    <a:solidFill>
                      <a:srgbClr val="53585F"/>
                    </a:solidFill>
                    <a:ea typeface="Spoqa Han Sans Neo" panose="020B0500000000000000" pitchFamily="34" charset="-128"/>
                  </a:rPr>
                  <a:t>번째 </a:t>
                </a:r>
                <a:r>
                  <a:rPr lang="en-US" altLang="ko-KR" sz="3200" b="0" dirty="0">
                    <a:solidFill>
                      <a:srgbClr val="53585F"/>
                    </a:solidFill>
                    <a:ea typeface="Spoqa Han Sans Neo" panose="020B0500000000000000" pitchFamily="34" charset="-128"/>
                  </a:rPr>
                  <a:t>GAP</a:t>
                </a:r>
                <a:r>
                  <a:rPr lang="ko-KR" altLang="en-US" sz="3200" b="0" dirty="0">
                    <a:solidFill>
                      <a:srgbClr val="53585F"/>
                    </a:solidFill>
                    <a:ea typeface="Spoqa Han Sans Neo" panose="020B0500000000000000" pitchFamily="34" charset="-128"/>
                  </a:rPr>
                  <a:t>의 </a:t>
                </a:r>
                <a:r>
                  <a:rPr lang="en-US" altLang="ko-KR" sz="3200" dirty="0">
                    <a:solidFill>
                      <a:srgbClr val="53585F"/>
                    </a:solidFill>
                    <a:ea typeface="Spoqa Han Sans Neo" panose="020B0500000000000000" pitchFamily="34" charset="-128"/>
                  </a:rPr>
                  <a:t>feature map</a:t>
                </a:r>
                <a:r>
                  <a:rPr lang="en-US" altLang="ko-KR" sz="3200" b="0" dirty="0">
                    <a:solidFill>
                      <a:srgbClr val="53585F"/>
                    </a:solidFill>
                    <a:ea typeface="Spoqa Han Sans Neo" panose="020B0500000000000000" pitchFamily="34" charset="-128"/>
                  </a:rPr>
                  <a:t>: </a:t>
                </a:r>
                <a14:m>
                  <m:oMath xmlns:m="http://schemas.openxmlformats.org/officeDocument/2006/math">
                    <m:sSub>
                      <m:sSub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latin typeface="Cambria Math" panose="02040503050406030204" pitchFamily="18" charset="0"/>
                            <a:ea typeface="Spoqa Han Sans Neo Bold" panose="020B0500000000000000" pitchFamily="34" charset="-128"/>
                          </a:rPr>
                          <m:t>𝐹</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𝑘</m:t>
                        </m:r>
                      </m:sub>
                    </m:sSub>
                    <m:r>
                      <a:rPr lang="en-US" altLang="ko-KR" sz="3200" b="0" i="1" smtClean="0">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R" sz="3200" b="0" i="1" smtClean="0">
                            <a:solidFill>
                              <a:srgbClr val="53585F"/>
                            </a:solidFill>
                            <a:latin typeface="Cambria Math" panose="02040503050406030204" pitchFamily="18" charset="0"/>
                            <a:ea typeface="Spoqa Han Sans Neo Bold" panose="020B0500000000000000" pitchFamily="34" charset="-128"/>
                          </a:rPr>
                        </m:ctrlPr>
                      </m:naryPr>
                      <m:sub>
                        <m:r>
                          <a:rPr lang="en-US" altLang="ko-KR" sz="3200" b="0" i="1" smtClean="0">
                            <a:solidFill>
                              <a:srgbClr val="53585F"/>
                            </a:solidFill>
                            <a:latin typeface="Cambria Math" panose="02040503050406030204" pitchFamily="18" charset="0"/>
                            <a:ea typeface="Spoqa Han Sans Neo Bold" panose="020B0500000000000000" pitchFamily="34" charset="-128"/>
                          </a:rPr>
                          <m:t>𝑥</m:t>
                        </m:r>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𝑦</m:t>
                        </m:r>
                      </m:sub>
                      <m:sup/>
                      <m:e>
                        <m:sSub>
                          <m:sSub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latin typeface="Cambria Math" panose="02040503050406030204" pitchFamily="18" charset="0"/>
                                <a:ea typeface="Spoqa Han Sans Neo Bold" panose="020B0500000000000000" pitchFamily="34" charset="-128"/>
                              </a:rPr>
                              <m:t>𝑓</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𝑘</m:t>
                            </m:r>
                          </m:sub>
                        </m:sSub>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𝑥</m:t>
                        </m:r>
                        <m:r>
                          <a:rPr lang="en-US" altLang="ko-KR" sz="3200" b="0" i="1" smtClean="0">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Spoqa Han Sans Neo Bold" panose="020B0500000000000000" pitchFamily="34" charset="-128"/>
                          </a:rPr>
                          <m:t>𝑦</m:t>
                        </m:r>
                        <m:r>
                          <a:rPr lang="en-US" altLang="ko-KR" sz="3200" b="0" i="1" smtClean="0">
                            <a:solidFill>
                              <a:srgbClr val="53585F"/>
                            </a:solidFill>
                            <a:latin typeface="Cambria Math" panose="02040503050406030204" pitchFamily="18" charset="0"/>
                            <a:ea typeface="Spoqa Han Sans Neo Bold" panose="020B0500000000000000" pitchFamily="34" charset="-128"/>
                          </a:rPr>
                          <m:t>)</m:t>
                        </m:r>
                      </m:e>
                    </m:nary>
                  </m:oMath>
                </a14:m>
                <a:br>
                  <a:rPr lang="en-US" altLang="ko-KR" sz="3200" dirty="0">
                    <a:solidFill>
                      <a:srgbClr val="53585F"/>
                    </a:solidFill>
                    <a:latin typeface="Spoqa Han Sans Neo" panose="020B0500000000000000" pitchFamily="34" charset="-128"/>
                    <a:ea typeface="Spoqa Han Sans Neo" panose="020B0500000000000000" pitchFamily="34" charset="-128"/>
                  </a:rPr>
                </a:br>
                <a:r>
                  <a:rPr lang="en-US" altLang="ko-KR" sz="3200" dirty="0">
                    <a:solidFill>
                      <a:srgbClr val="53585F"/>
                    </a:solidFill>
                    <a:latin typeface="Spoqa Han Sans Neo" panose="020B0500000000000000" pitchFamily="34" charset="-128"/>
                    <a:ea typeface="Spoqa Han Sans Neo" panose="020B0500000000000000" pitchFamily="34" charset="-128"/>
                  </a:rPr>
                  <a:t>Softmax</a:t>
                </a:r>
                <a:r>
                  <a:rPr lang="ko-KR" altLang="en-US" sz="3200" dirty="0">
                    <a:solidFill>
                      <a:srgbClr val="53585F"/>
                    </a:solidFill>
                    <a:latin typeface="Spoqa Han Sans Neo" panose="020B0500000000000000" pitchFamily="34" charset="-128"/>
                    <a:ea typeface="Spoqa Han Sans Neo" panose="020B0500000000000000" pitchFamily="34" charset="-128"/>
                  </a:rPr>
                  <a:t>의 </a:t>
                </a:r>
                <a:r>
                  <a:rPr lang="en-US" altLang="ko-KR" sz="3200" dirty="0">
                    <a:solidFill>
                      <a:srgbClr val="53585F"/>
                    </a:solidFill>
                    <a:latin typeface="Spoqa Han Sans Neo" panose="020B0500000000000000" pitchFamily="34" charset="-128"/>
                    <a:ea typeface="Spoqa Han Sans Neo" panose="020B0500000000000000" pitchFamily="34" charset="-128"/>
                  </a:rPr>
                  <a:t>input </a:t>
                </a:r>
                <a14:m>
                  <m:oMath xmlns:m="http://schemas.openxmlformats.org/officeDocument/2006/math">
                    <m:sSub>
                      <m:sSub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latin typeface="Cambria Math" panose="02040503050406030204" pitchFamily="18" charset="0"/>
                            <a:ea typeface="Spoqa Han Sans Neo Bold" panose="020B0500000000000000" pitchFamily="34" charset="-128"/>
                          </a:rPr>
                          <m:t>𝑆</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𝑐</m:t>
                        </m:r>
                      </m:sub>
                    </m:sSub>
                    <m:r>
                      <a:rPr lang="en-US" altLang="ko-KR" sz="3200" b="0" i="1" smtClean="0">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R" sz="3200" b="0" i="1" smtClean="0">
                            <a:solidFill>
                              <a:srgbClr val="53585F"/>
                            </a:solidFill>
                            <a:latin typeface="Cambria Math" panose="02040503050406030204" pitchFamily="18" charset="0"/>
                            <a:ea typeface="Spoqa Han Sans Neo Bold" panose="020B0500000000000000" pitchFamily="34" charset="-128"/>
                          </a:rPr>
                        </m:ctrlPr>
                      </m:naryPr>
                      <m:sub>
                        <m:r>
                          <a:rPr lang="en-US" altLang="ko-KR" sz="3200" b="0" i="1" smtClean="0">
                            <a:solidFill>
                              <a:srgbClr val="53585F"/>
                            </a:solidFill>
                            <a:latin typeface="Cambria Math" panose="02040503050406030204" pitchFamily="18" charset="0"/>
                            <a:ea typeface="Spoqa Han Sans Neo Bold" panose="020B0500000000000000" pitchFamily="34" charset="-128"/>
                          </a:rPr>
                          <m:t>𝑘</m:t>
                        </m:r>
                      </m:sub>
                      <m:sup/>
                      <m:e>
                        <m:sSubSup>
                          <m:sSubSup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SupPr>
                          <m:e>
                            <m:r>
                              <a:rPr lang="en-US" altLang="ko-KR" sz="3200" b="0" i="1" smtClean="0">
                                <a:solidFill>
                                  <a:srgbClr val="53585F"/>
                                </a:solidFill>
                                <a:latin typeface="Cambria Math" panose="02040503050406030204" pitchFamily="18" charset="0"/>
                                <a:ea typeface="Spoqa Han Sans Neo Bold" panose="020B0500000000000000" pitchFamily="34" charset="-128"/>
                              </a:rPr>
                              <m:t>𝑤</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𝑘</m:t>
                            </m:r>
                          </m:sub>
                          <m:sup>
                            <m:r>
                              <a:rPr lang="en-US" altLang="ko-KR" sz="3200" b="0" i="1" smtClean="0">
                                <a:solidFill>
                                  <a:srgbClr val="53585F"/>
                                </a:solidFill>
                                <a:latin typeface="Cambria Math" panose="02040503050406030204" pitchFamily="18" charset="0"/>
                                <a:ea typeface="Spoqa Han Sans Neo Bold" panose="020B0500000000000000" pitchFamily="34" charset="-128"/>
                              </a:rPr>
                              <m:t>𝑐</m:t>
                            </m:r>
                          </m:sup>
                        </m:sSubSup>
                        <m:sSub>
                          <m:sSub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latin typeface="Cambria Math" panose="02040503050406030204" pitchFamily="18" charset="0"/>
                                <a:ea typeface="Spoqa Han Sans Neo Bold" panose="020B0500000000000000" pitchFamily="34" charset="-128"/>
                              </a:rPr>
                              <m:t>𝐹</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𝑘</m:t>
                            </m:r>
                          </m:sub>
                        </m:sSub>
                      </m:e>
                    </m:nary>
                  </m:oMath>
                </a14:m>
                <a:r>
                  <a:rPr lang="en-US" altLang="ko-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Sup>
                      <m:sSubSupPr>
                        <m:ctrlPr>
                          <a:rPr lang="en-US" altLang="ko-KR" sz="3200" i="1">
                            <a:solidFill>
                              <a:srgbClr val="53585F"/>
                            </a:solidFill>
                            <a:latin typeface="Cambria Math" panose="02040503050406030204" pitchFamily="18" charset="0"/>
                            <a:ea typeface="Spoqa Han Sans Neo Bold" panose="020B0500000000000000" pitchFamily="34" charset="-128"/>
                          </a:rPr>
                        </m:ctrlPr>
                      </m:sSubSupPr>
                      <m:e>
                        <m:r>
                          <a:rPr lang="en-US" altLang="ko-KR" sz="3200" i="1">
                            <a:solidFill>
                              <a:srgbClr val="53585F"/>
                            </a:solidFill>
                            <a:latin typeface="Cambria Math" panose="02040503050406030204" pitchFamily="18" charset="0"/>
                            <a:ea typeface="Spoqa Han Sans Neo Bold" panose="020B0500000000000000" pitchFamily="34" charset="-128"/>
                          </a:rPr>
                          <m:t>𝑤</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r>
                          <a:rPr lang="en-US" altLang="ko-KR" sz="3200" i="1">
                            <a:solidFill>
                              <a:srgbClr val="53585F"/>
                            </a:solidFill>
                            <a:latin typeface="Cambria Math" panose="02040503050406030204" pitchFamily="18" charset="0"/>
                            <a:ea typeface="Spoqa Han Sans Neo Bold" panose="020B0500000000000000" pitchFamily="34" charset="-128"/>
                          </a:rPr>
                          <m:t>𝑐</m:t>
                        </m:r>
                      </m:sup>
                    </m:sSubSup>
                  </m:oMath>
                </a14:m>
                <a:r>
                  <a:rPr lang="en-US" altLang="ko-KR" sz="3200" dirty="0">
                    <a:solidFill>
                      <a:srgbClr val="53585F"/>
                    </a:solidFill>
                    <a:latin typeface="Spoqa Han Sans Neo" panose="020B0500000000000000" pitchFamily="34" charset="-128"/>
                    <a:ea typeface="Spoqa Han Sans Neo" panose="020B0500000000000000" pitchFamily="34" charset="-128"/>
                  </a:rPr>
                  <a:t>: class c</a:t>
                </a:r>
                <a:r>
                  <a:rPr lang="ko-KR" altLang="en-US" sz="3200" dirty="0">
                    <a:solidFill>
                      <a:srgbClr val="53585F"/>
                    </a:solidFill>
                    <a:latin typeface="Spoqa Han Sans Neo" panose="020B0500000000000000" pitchFamily="34" charset="-128"/>
                    <a:ea typeface="Spoqa Han Sans Neo" panose="020B0500000000000000" pitchFamily="34" charset="-128"/>
                  </a:rPr>
                  <a:t>에 대한 </a:t>
                </a:r>
                <a14:m>
                  <m:oMath xmlns:m="http://schemas.openxmlformats.org/officeDocument/2006/math">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𝐹</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Sub>
                  </m:oMath>
                </a14:m>
                <a:r>
                  <a:rPr lang="ko-KR" altLang="en-US" sz="3200" dirty="0">
                    <a:solidFill>
                      <a:srgbClr val="53585F"/>
                    </a:solidFill>
                    <a:latin typeface="Spoqa Han Sans Neo" panose="020B0500000000000000" pitchFamily="34" charset="-128"/>
                    <a:ea typeface="Spoqa Han Sans Neo" panose="020B0500000000000000" pitchFamily="34" charset="-128"/>
                  </a:rPr>
                  <a:t>의 가중치</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중요도</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이 값을 선형</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결합한 후 여기에 </a:t>
                </a:r>
                <a:r>
                  <a:rPr lang="en" altLang="ko-Kore-KR" sz="3200" dirty="0" err="1">
                    <a:solidFill>
                      <a:srgbClr val="53585F"/>
                    </a:solidFill>
                    <a:latin typeface="Spoqa Han Sans Neo" panose="020B0500000000000000" pitchFamily="34" charset="-128"/>
                    <a:ea typeface="Spoqa Han Sans Neo" panose="020B0500000000000000" pitchFamily="34" charset="-128"/>
                  </a:rPr>
                  <a:t>softmax</a:t>
                </a:r>
                <a:r>
                  <a:rPr lang="ko-KR" altLang="en-US" sz="3200" dirty="0" err="1">
                    <a:solidFill>
                      <a:srgbClr val="53585F"/>
                    </a:solidFill>
                    <a:latin typeface="Spoqa Han Sans Neo" panose="020B0500000000000000" pitchFamily="34" charset="-128"/>
                    <a:ea typeface="Spoqa Han Sans Neo" panose="020B0500000000000000" pitchFamily="34" charset="-128"/>
                  </a:rPr>
                  <a:t>를</a:t>
                </a:r>
                <a:r>
                  <a:rPr lang="ko-KR" altLang="en-US" sz="3200" dirty="0">
                    <a:solidFill>
                      <a:srgbClr val="53585F"/>
                    </a:solidFill>
                    <a:latin typeface="Spoqa Han Sans Neo" panose="020B0500000000000000" pitchFamily="34" charset="-128"/>
                    <a:ea typeface="Spoqa Han Sans Neo" panose="020B0500000000000000" pitchFamily="34" charset="-128"/>
                  </a:rPr>
                  <a:t> 적용하면 최종 </a:t>
                </a:r>
                <a:r>
                  <a:rPr lang="en" altLang="ko-Kore-KR" sz="3200" dirty="0">
                    <a:solidFill>
                      <a:srgbClr val="53585F"/>
                    </a:solidFill>
                    <a:latin typeface="Spoqa Han Sans Neo" panose="020B0500000000000000" pitchFamily="34" charset="-128"/>
                    <a:ea typeface="Spoqa Han Sans Neo" panose="020B0500000000000000" pitchFamily="34" charset="-128"/>
                  </a:rPr>
                  <a:t>output probability(</a:t>
                </a:r>
                <a14:m>
                  <m:oMath xmlns:m="http://schemas.openxmlformats.org/officeDocument/2006/math">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𝑃</m:t>
                        </m:r>
                      </m:e>
                      <m:sub>
                        <m:r>
                          <a:rPr lang="en-US" altLang="ko-KR" sz="3200" i="1">
                            <a:solidFill>
                              <a:srgbClr val="53585F"/>
                            </a:solidFill>
                            <a:latin typeface="Cambria Math" panose="02040503050406030204" pitchFamily="18" charset="0"/>
                            <a:ea typeface="Spoqa Han Sans Neo Bold" panose="020B0500000000000000" pitchFamily="34" charset="-128"/>
                          </a:rPr>
                          <m:t>𝑐</m:t>
                        </m:r>
                      </m:sub>
                    </m:sSub>
                    <m:r>
                      <a:rPr lang="en-US" altLang="ko-KR" sz="3200" i="1">
                        <a:solidFill>
                          <a:srgbClr val="53585F"/>
                        </a:solidFill>
                        <a:latin typeface="Cambria Math" panose="02040503050406030204" pitchFamily="18" charset="0"/>
                        <a:ea typeface="Spoqa Han Sans Neo Bold" panose="020B0500000000000000" pitchFamily="34" charset="-128"/>
                      </a:rPr>
                      <m:t> </m:t>
                    </m:r>
                  </m:oMath>
                </a14:m>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가 생성</a:t>
                </a:r>
                <a:r>
                  <a:rPr lang="en-US" altLang="ko-KR" sz="3200" dirty="0">
                    <a:solidFill>
                      <a:srgbClr val="53585F"/>
                    </a:solidFill>
                    <a:latin typeface="Spoqa Han Sans Neo" panose="020B0500000000000000" pitchFamily="34" charset="-128"/>
                    <a:ea typeface="Spoqa Han Sans Neo" panose="020B0500000000000000" pitchFamily="34" charset="-128"/>
                  </a:rPr>
                  <a:t>!</a:t>
                </a:r>
                <a:br>
                  <a:rPr lang="en-US" altLang="ko-KR" sz="3200" dirty="0">
                    <a:solidFill>
                      <a:srgbClr val="53585F"/>
                    </a:solidFill>
                    <a:latin typeface="Spoqa Han Sans Neo" panose="020B0500000000000000" pitchFamily="34" charset="-128"/>
                    <a:ea typeface="Spoqa Han Sans Neo" panose="020B0500000000000000" pitchFamily="34" charset="-128"/>
                  </a:rPr>
                </a:br>
                <a14:m>
                  <m:oMathPara xmlns:m="http://schemas.openxmlformats.org/officeDocument/2006/math">
                    <m:oMathParaPr>
                      <m:jc m:val="centerGroup"/>
                    </m:oMathParaPr>
                    <m:oMath xmlns:m="http://schemas.openxmlformats.org/officeDocument/2006/math">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𝑆</m:t>
                          </m:r>
                        </m:e>
                        <m:sub>
                          <m:r>
                            <a:rPr lang="en-US" altLang="ko-KR" sz="3200" i="1">
                              <a:solidFill>
                                <a:srgbClr val="53585F"/>
                              </a:solidFill>
                              <a:latin typeface="Cambria Math" panose="02040503050406030204" pitchFamily="18" charset="0"/>
                              <a:ea typeface="Spoqa Han Sans Neo Bold" panose="020B0500000000000000" pitchFamily="34" charset="-128"/>
                            </a:rPr>
                            <m:t>𝑐</m:t>
                          </m:r>
                        </m:sub>
                      </m:sSub>
                      <m:r>
                        <a:rPr lang="en-US" altLang="ko-KR" sz="3200" i="1">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R" sz="3200" i="1">
                              <a:solidFill>
                                <a:srgbClr val="53585F"/>
                              </a:solidFill>
                              <a:latin typeface="Cambria Math" panose="02040503050406030204" pitchFamily="18" charset="0"/>
                              <a:ea typeface="Spoqa Han Sans Neo Bold" panose="020B0500000000000000" pitchFamily="34" charset="-128"/>
                            </a:rPr>
                          </m:ctrlPr>
                        </m:naryPr>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e>
                          <m:sSubSup>
                            <m:sSubSupPr>
                              <m:ctrlPr>
                                <a:rPr lang="en-US" altLang="ko-KR" sz="3200" i="1">
                                  <a:solidFill>
                                    <a:srgbClr val="53585F"/>
                                  </a:solidFill>
                                  <a:latin typeface="Cambria Math" panose="02040503050406030204" pitchFamily="18" charset="0"/>
                                  <a:ea typeface="Spoqa Han Sans Neo Bold" panose="020B0500000000000000" pitchFamily="34" charset="-128"/>
                                </a:rPr>
                              </m:ctrlPr>
                            </m:sSubSupPr>
                            <m:e>
                              <m:r>
                                <a:rPr lang="en-US" altLang="ko-KR" sz="3200" i="1">
                                  <a:solidFill>
                                    <a:srgbClr val="53585F"/>
                                  </a:solidFill>
                                  <a:latin typeface="Cambria Math" panose="02040503050406030204" pitchFamily="18" charset="0"/>
                                  <a:ea typeface="Spoqa Han Sans Neo Bold" panose="020B0500000000000000" pitchFamily="34" charset="-128"/>
                                </a:rPr>
                                <m:t>𝑤</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r>
                                <a:rPr lang="en-US" altLang="ko-KR" sz="3200" i="1">
                                  <a:solidFill>
                                    <a:srgbClr val="53585F"/>
                                  </a:solidFill>
                                  <a:latin typeface="Cambria Math" panose="02040503050406030204" pitchFamily="18" charset="0"/>
                                  <a:ea typeface="Spoqa Han Sans Neo Bold" panose="020B0500000000000000" pitchFamily="34" charset="-128"/>
                                </a:rPr>
                                <m:t>𝑐</m:t>
                              </m:r>
                            </m:sup>
                          </m:sSubSup>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𝐹</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Sub>
                        </m:e>
                      </m:nary>
                      <m:r>
                        <a:rPr lang="en-US" altLang="ko-KR" sz="3200" b="0" i="1" smtClean="0">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R" sz="3200" i="1">
                              <a:solidFill>
                                <a:srgbClr val="53585F"/>
                              </a:solidFill>
                              <a:latin typeface="Cambria Math" panose="02040503050406030204" pitchFamily="18" charset="0"/>
                              <a:ea typeface="Spoqa Han Sans Neo Bold" panose="020B0500000000000000" pitchFamily="34" charset="-128"/>
                            </a:rPr>
                          </m:ctrlPr>
                        </m:naryPr>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e>
                          <m:sSub>
                            <m:sSub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latin typeface="Cambria Math" panose="02040503050406030204" pitchFamily="18" charset="0"/>
                                  <a:ea typeface="Spoqa Han Sans Neo Bold" panose="020B0500000000000000" pitchFamily="34" charset="-128"/>
                                </a:rPr>
                                <m:t>𝑤</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𝑘</m:t>
                              </m:r>
                            </m:sub>
                          </m:sSub>
                        </m:e>
                      </m:nary>
                      <m:nary>
                        <m:naryPr>
                          <m:chr m:val="∑"/>
                          <m:supHide m:val="on"/>
                          <m:ctrlPr>
                            <a:rPr lang="en-US" altLang="ko-KR" sz="3200" b="0" i="1" smtClean="0">
                              <a:solidFill>
                                <a:srgbClr val="53585F"/>
                              </a:solidFill>
                              <a:latin typeface="Cambria Math" panose="02040503050406030204" pitchFamily="18" charset="0"/>
                              <a:ea typeface="Spoqa Han Sans Neo Bold" panose="020B0500000000000000" pitchFamily="34" charset="-128"/>
                            </a:rPr>
                          </m:ctrlPr>
                        </m:naryPr>
                        <m:sub>
                          <m:r>
                            <a:rPr lang="en-US" altLang="ko-KR" sz="3200" b="0" i="1" smtClean="0">
                              <a:solidFill>
                                <a:srgbClr val="53585F"/>
                              </a:solidFill>
                              <a:latin typeface="Cambria Math" panose="02040503050406030204" pitchFamily="18" charset="0"/>
                              <a:ea typeface="Spoqa Han Sans Neo Bold" panose="020B0500000000000000" pitchFamily="34" charset="-128"/>
                            </a:rPr>
                            <m:t>𝑥</m:t>
                          </m:r>
                          <m:r>
                            <a:rPr lang="en-US" altLang="ko-KR" sz="3200" b="0" i="1" smtClean="0">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Spoqa Han Sans Neo Bold" panose="020B0500000000000000" pitchFamily="34" charset="-128"/>
                            </a:rPr>
                            <m:t>𝑦</m:t>
                          </m:r>
                        </m:sub>
                        <m:sup/>
                        <m:e>
                          <m:sSub>
                            <m:sSub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latin typeface="Cambria Math" panose="02040503050406030204" pitchFamily="18" charset="0"/>
                                  <a:ea typeface="Spoqa Han Sans Neo Bold" panose="020B0500000000000000" pitchFamily="34" charset="-128"/>
                                </a:rPr>
                                <m:t>𝑓</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𝑘</m:t>
                              </m:r>
                            </m:sub>
                          </m:sSub>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𝑥</m:t>
                          </m:r>
                          <m:r>
                            <a:rPr lang="en-US" altLang="ko-KR" sz="3200" b="0" i="1" smtClean="0">
                              <a:solidFill>
                                <a:srgbClr val="53585F"/>
                              </a:solidFill>
                              <a:latin typeface="Cambria Math" panose="02040503050406030204" pitchFamily="18" charset="0"/>
                              <a:ea typeface="Spoqa Han Sans Neo Bold" panose="020B0500000000000000" pitchFamily="34" charset="-128"/>
                            </a:rPr>
                            <m:t>, </m:t>
                          </m:r>
                          <m:r>
                            <a:rPr lang="en-US" altLang="ko-KR" sz="3200" b="0" i="1" smtClean="0">
                              <a:solidFill>
                                <a:srgbClr val="53585F"/>
                              </a:solidFill>
                              <a:latin typeface="Cambria Math" panose="02040503050406030204" pitchFamily="18" charset="0"/>
                              <a:ea typeface="Spoqa Han Sans Neo Bold" panose="020B0500000000000000" pitchFamily="34" charset="-128"/>
                            </a:rPr>
                            <m:t>𝑦</m:t>
                          </m:r>
                          <m:r>
                            <a:rPr lang="en-US" altLang="ko-KR" sz="3200" b="0" i="1" smtClean="0">
                              <a:solidFill>
                                <a:srgbClr val="53585F"/>
                              </a:solidFill>
                              <a:latin typeface="Cambria Math" panose="02040503050406030204" pitchFamily="18" charset="0"/>
                              <a:ea typeface="Spoqa Han Sans Neo Bold" panose="020B0500000000000000" pitchFamily="34" charset="-128"/>
                            </a:rPr>
                            <m:t>)</m:t>
                          </m:r>
                        </m:e>
                      </m:nary>
                      <m:r>
                        <a:rPr lang="en-US" altLang="ko-KR" sz="3200" i="1">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R" sz="3200" b="0" i="1" smtClean="0">
                              <a:solidFill>
                                <a:srgbClr val="53585F"/>
                              </a:solidFill>
                              <a:latin typeface="Cambria Math" panose="02040503050406030204" pitchFamily="18" charset="0"/>
                              <a:ea typeface="Spoqa Han Sans Neo Bold" panose="020B0500000000000000" pitchFamily="34" charset="-128"/>
                            </a:rPr>
                          </m:ctrlPr>
                        </m:naryPr>
                        <m:sub>
                          <m:r>
                            <a:rPr lang="en-US" altLang="ko-KR" sz="3200" b="0" i="1" smtClean="0">
                              <a:solidFill>
                                <a:srgbClr val="53585F"/>
                              </a:solidFill>
                              <a:latin typeface="Cambria Math" panose="02040503050406030204" pitchFamily="18" charset="0"/>
                              <a:ea typeface="Spoqa Han Sans Neo Bold" panose="020B0500000000000000" pitchFamily="34" charset="-128"/>
                            </a:rPr>
                            <m:t>𝑥</m:t>
                          </m:r>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𝑦</m:t>
                          </m:r>
                        </m:sub>
                        <m:sup/>
                        <m:e>
                          <m:nary>
                            <m:naryPr>
                              <m:chr m:val="∑"/>
                              <m:supHide m:val="on"/>
                              <m:ctrlPr>
                                <a:rPr lang="en-US" altLang="ko-KR" sz="3200" b="0" i="1" smtClean="0">
                                  <a:solidFill>
                                    <a:srgbClr val="53585F"/>
                                  </a:solidFill>
                                  <a:latin typeface="Cambria Math" panose="02040503050406030204" pitchFamily="18" charset="0"/>
                                  <a:ea typeface="Spoqa Han Sans Neo Bold" panose="020B0500000000000000" pitchFamily="34" charset="-128"/>
                                </a:rPr>
                              </m:ctrlPr>
                            </m:naryPr>
                            <m:sub>
                              <m:r>
                                <a:rPr lang="en-US" altLang="ko-KR" sz="3200" b="0" i="1" smtClean="0">
                                  <a:solidFill>
                                    <a:srgbClr val="53585F"/>
                                  </a:solidFill>
                                  <a:latin typeface="Cambria Math" panose="02040503050406030204" pitchFamily="18" charset="0"/>
                                  <a:ea typeface="Spoqa Han Sans Neo Bold" panose="020B0500000000000000" pitchFamily="34" charset="-128"/>
                                </a:rPr>
                                <m:t>𝑘</m:t>
                              </m:r>
                            </m:sub>
                            <m:sup/>
                            <m:e>
                              <m:sSubSup>
                                <m:sSubSup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SupPr>
                                <m:e>
                                  <m:r>
                                    <a:rPr lang="en-US" altLang="ko-KR" sz="3200" b="0" i="1" smtClean="0">
                                      <a:solidFill>
                                        <a:srgbClr val="53585F"/>
                                      </a:solidFill>
                                      <a:latin typeface="Cambria Math" panose="02040503050406030204" pitchFamily="18" charset="0"/>
                                      <a:ea typeface="Spoqa Han Sans Neo Bold" panose="020B0500000000000000" pitchFamily="34" charset="-128"/>
                                    </a:rPr>
                                    <m:t>𝑤</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𝑘</m:t>
                                  </m:r>
                                </m:sub>
                                <m:sup>
                                  <m:r>
                                    <a:rPr lang="en-US" altLang="ko-KR" sz="3200" b="0" i="1" smtClean="0">
                                      <a:solidFill>
                                        <a:srgbClr val="53585F"/>
                                      </a:solidFill>
                                      <a:latin typeface="Cambria Math" panose="02040503050406030204" pitchFamily="18" charset="0"/>
                                      <a:ea typeface="Spoqa Han Sans Neo Bold" panose="020B0500000000000000" pitchFamily="34" charset="-128"/>
                                    </a:rPr>
                                    <m:t>𝑐</m:t>
                                  </m:r>
                                </m:sup>
                              </m:sSubSup>
                              <m:sSub>
                                <m:sSub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latin typeface="Cambria Math" panose="02040503050406030204" pitchFamily="18" charset="0"/>
                                      <a:ea typeface="Spoqa Han Sans Neo Bold" panose="020B0500000000000000" pitchFamily="34" charset="-128"/>
                                    </a:rPr>
                                    <m:t>𝑓</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𝑘</m:t>
                                  </m:r>
                                </m:sub>
                              </m:sSub>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𝑥</m:t>
                              </m:r>
                              <m:r>
                                <a:rPr lang="en-US" altLang="ko-KR" sz="3200" b="0" i="1" smtClean="0">
                                  <a:solidFill>
                                    <a:srgbClr val="53585F"/>
                                  </a:solidFill>
                                  <a:latin typeface="Cambria Math" panose="02040503050406030204" pitchFamily="18" charset="0"/>
                                  <a:ea typeface="Spoqa Han Sans Neo Bold" panose="020B0500000000000000" pitchFamily="34" charset="-128"/>
                                </a:rPr>
                                <m:t>,</m:t>
                              </m:r>
                              <m:r>
                                <a:rPr lang="en-US" altLang="ko-KR" sz="3200" b="0" i="1" smtClean="0">
                                  <a:solidFill>
                                    <a:srgbClr val="53585F"/>
                                  </a:solidFill>
                                  <a:latin typeface="Cambria Math" panose="02040503050406030204" pitchFamily="18" charset="0"/>
                                  <a:ea typeface="Spoqa Han Sans Neo Bold" panose="020B0500000000000000" pitchFamily="34" charset="-128"/>
                                </a:rPr>
                                <m:t>𝑦</m:t>
                              </m:r>
                              <m:r>
                                <a:rPr lang="en-US" altLang="ko-KR" sz="3200" b="0" i="1" smtClean="0">
                                  <a:solidFill>
                                    <a:srgbClr val="53585F"/>
                                  </a:solidFill>
                                  <a:latin typeface="Cambria Math" panose="02040503050406030204" pitchFamily="18" charset="0"/>
                                  <a:ea typeface="Spoqa Han Sans Neo Bold" panose="020B0500000000000000" pitchFamily="34" charset="-128"/>
                                </a:rPr>
                                <m:t>)</m:t>
                              </m:r>
                            </m:e>
                          </m:nary>
                        </m:e>
                      </m:nary>
                    </m:oMath>
                  </m:oMathPara>
                </a14:m>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ore-KR" altLang="en-US" sz="3200" dirty="0">
                    <a:solidFill>
                      <a:srgbClr val="53585F"/>
                    </a:solidFill>
                    <a:latin typeface="Spoqa Han Sans Neo" panose="020B0500000000000000" pitchFamily="34" charset="-128"/>
                    <a:ea typeface="Spoqa Han Sans Neo" panose="020B0500000000000000" pitchFamily="34" charset="-128"/>
                  </a:rPr>
                  <a:t>에서</a:t>
                </a:r>
                <a:r>
                  <a:rPr lang="en-US" altLang="ko-Kore-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nary>
                      <m:naryPr>
                        <m:chr m:val="∑"/>
                        <m:supHide m:val="on"/>
                        <m:ctrlPr>
                          <a:rPr lang="en-US" altLang="ko-KR" sz="3200" i="1">
                            <a:solidFill>
                              <a:srgbClr val="53585F"/>
                            </a:solidFill>
                            <a:latin typeface="Cambria Math" panose="02040503050406030204" pitchFamily="18" charset="0"/>
                            <a:ea typeface="Spoqa Han Sans Neo Bold" panose="020B0500000000000000" pitchFamily="34" charset="-128"/>
                          </a:rPr>
                        </m:ctrlPr>
                      </m:naryPr>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e>
                        <m:sSubSup>
                          <m:sSubSupPr>
                            <m:ctrlPr>
                              <a:rPr lang="en-US" altLang="ko-KR" sz="3200" i="1">
                                <a:solidFill>
                                  <a:srgbClr val="53585F"/>
                                </a:solidFill>
                                <a:latin typeface="Cambria Math" panose="02040503050406030204" pitchFamily="18" charset="0"/>
                                <a:ea typeface="Spoqa Han Sans Neo Bold" panose="020B0500000000000000" pitchFamily="34" charset="-128"/>
                              </a:rPr>
                            </m:ctrlPr>
                          </m:sSubSupPr>
                          <m:e>
                            <m:r>
                              <a:rPr lang="en-US" altLang="ko-KR" sz="3200" i="1">
                                <a:solidFill>
                                  <a:srgbClr val="53585F"/>
                                </a:solidFill>
                                <a:latin typeface="Cambria Math" panose="02040503050406030204" pitchFamily="18" charset="0"/>
                                <a:ea typeface="Spoqa Han Sans Neo Bold" panose="020B0500000000000000" pitchFamily="34" charset="-128"/>
                              </a:rPr>
                              <m:t>𝑤</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r>
                              <a:rPr lang="en-US" altLang="ko-KR" sz="3200" i="1">
                                <a:solidFill>
                                  <a:srgbClr val="53585F"/>
                                </a:solidFill>
                                <a:latin typeface="Cambria Math" panose="02040503050406030204" pitchFamily="18" charset="0"/>
                                <a:ea typeface="Spoqa Han Sans Neo Bold" panose="020B0500000000000000" pitchFamily="34" charset="-128"/>
                              </a:rPr>
                              <m:t>𝑐</m:t>
                            </m:r>
                          </m:sup>
                        </m:sSubSup>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𝑓</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Sub>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𝑥</m:t>
                        </m:r>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𝑦</m:t>
                        </m:r>
                        <m:r>
                          <a:rPr lang="en-US" altLang="ko-KR" sz="3200" i="1">
                            <a:solidFill>
                              <a:srgbClr val="53585F"/>
                            </a:solidFill>
                            <a:latin typeface="Cambria Math" panose="02040503050406030204" pitchFamily="18" charset="0"/>
                            <a:ea typeface="Spoqa Han Sans Neo Bold" panose="020B0500000000000000" pitchFamily="34" charset="-128"/>
                          </a:rPr>
                          <m:t>)</m:t>
                        </m:r>
                      </m:e>
                    </m:nary>
                  </m:oMath>
                </a14:m>
                <a:r>
                  <a:rPr lang="ko-Kore-KR" altLang="en-US" sz="3200" dirty="0">
                    <a:solidFill>
                      <a:srgbClr val="53585F"/>
                    </a:solidFill>
                    <a:latin typeface="Spoqa Han Sans Neo" panose="020B0500000000000000" pitchFamily="34" charset="-128"/>
                    <a:ea typeface="Spoqa Han Sans Neo" panose="020B0500000000000000" pitchFamily="34" charset="-128"/>
                  </a:rPr>
                  <a:t> 을 </a:t>
                </a:r>
                <a:r>
                  <a:rPr lang="en-US" altLang="ko-Kore-KR" sz="3200" dirty="0">
                    <a:solidFill>
                      <a:srgbClr val="53585F"/>
                    </a:solidFill>
                    <a:latin typeface="Spoqa Han Sans Neo" panose="020B0500000000000000" pitchFamily="34" charset="-128"/>
                    <a:ea typeface="Spoqa Han Sans Neo" panose="020B0500000000000000" pitchFamily="34" charset="-128"/>
                  </a:rPr>
                  <a:t>activation map</a:t>
                </a:r>
                <a:r>
                  <a:rPr lang="ko-Kore-KR" altLang="en-US" sz="3200" dirty="0">
                    <a:solidFill>
                      <a:srgbClr val="53585F"/>
                    </a:solidFill>
                    <a:latin typeface="Spoqa Han Sans Neo" panose="020B0500000000000000" pitchFamily="34" charset="-128"/>
                    <a:ea typeface="Spoqa Han Sans Neo" panose="020B0500000000000000" pitchFamily="34" charset="-128"/>
                  </a:rPr>
                  <a:t>이라고 하여</a:t>
                </a:r>
                <a:r>
                  <a:rPr lang="en-US" altLang="ko-Kore-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lang="en-US" altLang="ko-KR" sz="3200" b="0" i="1" smtClean="0">
                            <a:solidFill>
                              <a:srgbClr val="53585F"/>
                            </a:solidFill>
                            <a:latin typeface="Cambria Math" panose="02040503050406030204" pitchFamily="18" charset="0"/>
                            <a:ea typeface="Spoqa Han Sans Neo Bold" panose="020B0500000000000000" pitchFamily="34" charset="-128"/>
                          </a:rPr>
                          <m:t>𝑀</m:t>
                        </m:r>
                      </m:e>
                      <m:sub>
                        <m:r>
                          <a:rPr lang="en-US" altLang="ko-KR" sz="3200" b="0" i="1" smtClean="0">
                            <a:solidFill>
                              <a:srgbClr val="53585F"/>
                            </a:solidFill>
                            <a:latin typeface="Cambria Math" panose="02040503050406030204" pitchFamily="18" charset="0"/>
                            <a:ea typeface="Spoqa Han Sans Neo Bold" panose="020B0500000000000000" pitchFamily="34" charset="-128"/>
                          </a:rPr>
                          <m:t>𝑐</m:t>
                        </m:r>
                      </m:sub>
                    </m:sSub>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𝑥</m:t>
                    </m:r>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𝑦</m:t>
                    </m:r>
                    <m:r>
                      <a:rPr lang="en-US" altLang="ko-KR" sz="3200" b="0" i="1" smtClean="0">
                        <a:solidFill>
                          <a:srgbClr val="53585F"/>
                        </a:solidFill>
                        <a:latin typeface="Cambria Math" panose="02040503050406030204" pitchFamily="18" charset="0"/>
                        <a:ea typeface="Spoqa Han Sans Neo Bold" panose="020B0500000000000000" pitchFamily="34" charset="-128"/>
                      </a:rPr>
                      <m:t>)</m:t>
                    </m:r>
                  </m:oMath>
                </a14:m>
                <a:r>
                  <a:rPr lang="ko-Kore-KR" altLang="en-US" sz="3200" dirty="0">
                    <a:solidFill>
                      <a:srgbClr val="53585F"/>
                    </a:solidFill>
                    <a:latin typeface="Spoqa Han Sans Neo" panose="020B0500000000000000" pitchFamily="34" charset="-128"/>
                    <a:ea typeface="Spoqa Han Sans Neo" panose="020B0500000000000000" pitchFamily="34" charset="-128"/>
                  </a:rPr>
                  <a:t>라고 하자</a:t>
                </a:r>
                <a:r>
                  <a:rPr lang="en-US" altLang="ko-Kore-KR" sz="3200" dirty="0">
                    <a:solidFill>
                      <a:srgbClr val="53585F"/>
                    </a:solidFill>
                    <a:latin typeface="Spoqa Han Sans Neo" panose="020B0500000000000000" pitchFamily="34" charset="-128"/>
                    <a:ea typeface="Spoqa Han Sans Neo" panose="020B0500000000000000" pitchFamily="34" charset="-128"/>
                  </a:rPr>
                  <a:t>.</a:t>
                </a:r>
              </a:p>
            </p:txBody>
          </p:sp>
        </mc:Choice>
        <mc:Fallback>
          <p:sp>
            <p:nvSpPr>
              <p:cNvPr id="17" name="TextBox 16">
                <a:extLst>
                  <a:ext uri="{FF2B5EF4-FFF2-40B4-BE49-F238E27FC236}">
                    <a16:creationId xmlns:a16="http://schemas.microsoft.com/office/drawing/2014/main" id="{FE2849DF-927E-C54B-8B52-97E86C061BDF}"/>
                  </a:ext>
                </a:extLst>
              </p:cNvPr>
              <p:cNvSpPr txBox="1">
                <a:spLocks noRot="1" noChangeAspect="1" noMove="1" noResize="1" noEditPoints="1" noAdjustHandles="1" noChangeArrowheads="1" noChangeShapeType="1" noTextEdit="1"/>
              </p:cNvSpPr>
              <p:nvPr/>
            </p:nvSpPr>
            <p:spPr>
              <a:xfrm>
                <a:off x="2453090" y="4231915"/>
                <a:ext cx="17907785" cy="7859331"/>
              </a:xfrm>
              <a:prstGeom prst="rect">
                <a:avLst/>
              </a:prstGeom>
              <a:blipFill>
                <a:blip r:embed="rId4"/>
                <a:stretch>
                  <a:fillRect l="-850" b="-14540"/>
                </a:stretch>
              </a:blipFill>
            </p:spPr>
            <p:txBody>
              <a:bodyPr/>
              <a:lstStyle/>
              <a:p>
                <a:r>
                  <a:rPr lang="ko-Kore-KR" altLang="en-US">
                    <a:noFill/>
                  </a:rPr>
                  <a:t> </a:t>
                </a:r>
              </a:p>
            </p:txBody>
          </p:sp>
        </mc:Fallback>
      </mc:AlternateContent>
      <p:pic>
        <p:nvPicPr>
          <p:cNvPr id="59394" name="Picture 2">
            <a:extLst>
              <a:ext uri="{FF2B5EF4-FFF2-40B4-BE49-F238E27FC236}">
                <a16:creationId xmlns:a16="http://schemas.microsoft.com/office/drawing/2014/main" id="{C43926F5-380B-4B49-9222-4405CEEB9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39602"/>
            <a:ext cx="11353029" cy="40410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46F312C-EC43-0F4A-AD53-EEAC2C93E925}"/>
              </a:ext>
            </a:extLst>
          </p:cNvPr>
          <p:cNvSpPr txBox="1"/>
          <p:nvPr/>
        </p:nvSpPr>
        <p:spPr>
          <a:xfrm>
            <a:off x="14147580" y="3419728"/>
            <a:ext cx="5486043" cy="369332"/>
          </a:xfrm>
          <a:prstGeom prst="rect">
            <a:avLst/>
          </a:prstGeom>
          <a:noFill/>
        </p:spPr>
        <p:txBody>
          <a:bodyPr wrap="square">
            <a:spAutoFit/>
          </a:bodyPr>
          <a:lstStyle/>
          <a:p>
            <a:r>
              <a:rPr lang="ko-Kore-KR" altLang="en-US" dirty="0">
                <a:solidFill>
                  <a:srgbClr val="53585F"/>
                </a:solidFill>
              </a:rPr>
              <a:t>https://you359.github.io/cnn%20visualization/CAM/</a:t>
            </a:r>
          </a:p>
        </p:txBody>
      </p:sp>
      <p:sp>
        <p:nvSpPr>
          <p:cNvPr id="20" name="TextBox 19">
            <a:extLst>
              <a:ext uri="{FF2B5EF4-FFF2-40B4-BE49-F238E27FC236}">
                <a16:creationId xmlns:a16="http://schemas.microsoft.com/office/drawing/2014/main" id="{6CDB00F2-1FC1-5B4C-A16A-85EEDCFA72CF}"/>
              </a:ext>
            </a:extLst>
          </p:cNvPr>
          <p:cNvSpPr txBox="1"/>
          <p:nvPr/>
        </p:nvSpPr>
        <p:spPr>
          <a:xfrm>
            <a:off x="1524000" y="12996000"/>
            <a:ext cx="17910583" cy="338554"/>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Zhou, </a:t>
            </a:r>
            <a:r>
              <a:rPr lang="en" altLang="ko-Kore-KR" sz="1600" dirty="0" err="1">
                <a:solidFill>
                  <a:srgbClr val="53585F"/>
                </a:solidFill>
                <a:latin typeface="Spoqa Han Sans Neo" panose="020B0500000000000000" pitchFamily="34" charset="-128"/>
                <a:ea typeface="Spoqa Han Sans Neo" panose="020B0500000000000000" pitchFamily="34" charset="-128"/>
              </a:rPr>
              <a:t>Bolei</a:t>
            </a:r>
            <a:r>
              <a:rPr lang="en" altLang="ko-Kore-KR" sz="1600" dirty="0">
                <a:solidFill>
                  <a:srgbClr val="53585F"/>
                </a:solidFill>
                <a:latin typeface="Spoqa Han Sans Neo" panose="020B0500000000000000" pitchFamily="34" charset="-128"/>
                <a:ea typeface="Spoqa Han Sans Neo" panose="020B0500000000000000" pitchFamily="34" charset="-128"/>
              </a:rPr>
              <a:t>, et al. "Learning deep features for discriminative localization." Proceedings of the IEEE conference on computer vision and pattern recognition. 2016.</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1073991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ko-KR" altLang="en-US" dirty="0"/>
              <a:t>양자화</a:t>
            </a:r>
            <a:r>
              <a:rPr lang="en-US" altLang="ko-KR" dirty="0"/>
              <a:t>(quantization)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6" name="TextBox 15">
            <a:extLst>
              <a:ext uri="{FF2B5EF4-FFF2-40B4-BE49-F238E27FC236}">
                <a16:creationId xmlns:a16="http://schemas.microsoft.com/office/drawing/2014/main" id="{A5ABA724-F83E-8B4B-98B2-2DF808FDD0E4}"/>
              </a:ext>
            </a:extLst>
          </p:cNvPr>
          <p:cNvSpPr txBox="1"/>
          <p:nvPr/>
        </p:nvSpPr>
        <p:spPr>
          <a:xfrm>
            <a:off x="1662545" y="3227910"/>
            <a:ext cx="21705455" cy="9298058"/>
          </a:xfrm>
          <a:prstGeom prst="rect">
            <a:avLst/>
          </a:prstGeom>
          <a:noFill/>
        </p:spPr>
        <p:txBody>
          <a:bodyPr wrap="square">
            <a:spAutoFit/>
          </a:bodyPr>
          <a:lstStyle/>
          <a:p>
            <a:pPr algn="l">
              <a:lnSpc>
                <a:spcPct val="150000"/>
              </a:lnSpc>
            </a:pPr>
            <a:r>
              <a:rPr lang="ko-KR" altLang="en-US" sz="3200" dirty="0">
                <a:solidFill>
                  <a:srgbClr val="53585F"/>
                </a:solidFill>
                <a:latin typeface="Spoqa Han Sans Neo" panose="020B0500000000000000" pitchFamily="34" charset="-128"/>
                <a:ea typeface="Spoqa Han Sans Neo" panose="020B0500000000000000" pitchFamily="34" charset="-128"/>
              </a:rPr>
              <a:t>동적 양자화</a:t>
            </a:r>
            <a:r>
              <a:rPr lang="en-US" altLang="ko-KR" sz="3200" dirty="0">
                <a:solidFill>
                  <a:srgbClr val="53585F"/>
                </a:solidFill>
                <a:latin typeface="Spoqa Han Sans Neo" panose="020B0500000000000000" pitchFamily="34" charset="-128"/>
                <a:ea typeface="Spoqa Han Sans Neo" panose="020B0500000000000000" pitchFamily="34" charset="-128"/>
              </a:rPr>
              <a:t>(static quantization)</a:t>
            </a:r>
          </a:p>
          <a:p>
            <a:pPr marL="1371487" lvl="2"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데이터의 범위에 따라 활성화 함수에 적용할 양자화의 배율을 동적으로 결정한다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1371487" lvl="2"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모델의 </a:t>
            </a:r>
            <a:r>
              <a:rPr lang="en-US" altLang="ko-KR" sz="3200" dirty="0">
                <a:solidFill>
                  <a:srgbClr val="53585F"/>
                </a:solidFill>
                <a:latin typeface="Spoqa Han Sans Neo" panose="020B0500000000000000" pitchFamily="34" charset="-128"/>
                <a:ea typeface="Spoqa Han Sans Neo" panose="020B0500000000000000" pitchFamily="34" charset="-128"/>
              </a:rPr>
              <a:t>weight</a:t>
            </a:r>
            <a:r>
              <a:rPr lang="ko-KR" altLang="en-US" sz="3200" dirty="0">
                <a:solidFill>
                  <a:srgbClr val="53585F"/>
                </a:solidFill>
                <a:latin typeface="Spoqa Han Sans Neo" panose="020B0500000000000000" pitchFamily="34" charset="-128"/>
                <a:ea typeface="Spoqa Han Sans Neo" panose="020B0500000000000000" pitchFamily="34" charset="-128"/>
              </a:rPr>
              <a:t>에 대해서만 양자화 진행 </a:t>
            </a:r>
            <a:r>
              <a:rPr lang="en-US" altLang="ko-KR" sz="3200" dirty="0">
                <a:solidFill>
                  <a:srgbClr val="53585F"/>
                </a:solidFill>
                <a:latin typeface="Spoqa Han Sans Neo" panose="020B0500000000000000" pitchFamily="34" charset="-128"/>
                <a:ea typeface="Spoqa Han Sans Neo" panose="020B0500000000000000" pitchFamily="34" charset="-128"/>
              </a:rPr>
              <a:t>(training </a:t>
            </a:r>
            <a:r>
              <a:rPr lang="ko-KR" altLang="en-US" sz="3200" dirty="0">
                <a:solidFill>
                  <a:srgbClr val="53585F"/>
                </a:solidFill>
                <a:latin typeface="Spoqa Han Sans Neo" panose="020B0500000000000000" pitchFamily="34" charset="-128"/>
                <a:ea typeface="Spoqa Han Sans Neo" panose="020B0500000000000000" pitchFamily="34" charset="-128"/>
              </a:rPr>
              <a:t>후에 </a:t>
            </a:r>
            <a:r>
              <a:rPr lang="en-US" altLang="ko-KR" sz="3200" dirty="0">
                <a:solidFill>
                  <a:srgbClr val="53585F"/>
                </a:solidFill>
                <a:latin typeface="Spoqa Han Sans Neo" panose="020B0500000000000000" pitchFamily="34" charset="-128"/>
                <a:ea typeface="Spoqa Han Sans Neo" panose="020B0500000000000000" pitchFamily="34" charset="-128"/>
              </a:rPr>
              <a:t>quantize)</a:t>
            </a:r>
            <a:r>
              <a:rPr lang="ko-KR" altLang="en-US" sz="3200" dirty="0">
                <a:solidFill>
                  <a:srgbClr val="53585F"/>
                </a:solidFill>
                <a:latin typeface="Spoqa Han Sans Neo" panose="020B0500000000000000" pitchFamily="34" charset="-128"/>
                <a:ea typeface="Spoqa Han Sans Neo" panose="020B0500000000000000" pitchFamily="34" charset="-128"/>
              </a:rPr>
              <a:t>하고</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a:t>
            </a:r>
            <a:r>
              <a:rPr lang="en-US" altLang="ko-KR" sz="3200" dirty="0">
                <a:solidFill>
                  <a:srgbClr val="53585F"/>
                </a:solidFill>
                <a:latin typeface="Spoqa Han Sans Neo" panose="020B0500000000000000" pitchFamily="34" charset="-128"/>
                <a:ea typeface="Spoqa Han Sans Neo" panose="020B0500000000000000" pitchFamily="34" charset="-128"/>
              </a:rPr>
              <a:t>activation</a:t>
            </a:r>
            <a:r>
              <a:rPr lang="ko-KR" altLang="en-US" sz="3200" dirty="0">
                <a:solidFill>
                  <a:srgbClr val="53585F"/>
                </a:solidFill>
                <a:latin typeface="Spoqa Han Sans Neo" panose="020B0500000000000000" pitchFamily="34" charset="-128"/>
                <a:ea typeface="Spoqa Han Sans Neo" panose="020B0500000000000000" pitchFamily="34" charset="-128"/>
              </a:rPr>
              <a:t>은 </a:t>
            </a:r>
            <a:r>
              <a:rPr lang="en-US" altLang="ko-KR" sz="3200" dirty="0">
                <a:solidFill>
                  <a:srgbClr val="53585F"/>
                </a:solidFill>
                <a:latin typeface="Spoqa Han Sans Neo" panose="020B0500000000000000" pitchFamily="34" charset="-128"/>
                <a:ea typeface="Spoqa Han Sans Neo" panose="020B0500000000000000" pitchFamily="34" charset="-128"/>
              </a:rPr>
              <a:t>inference</a:t>
            </a:r>
            <a:r>
              <a:rPr lang="ko-KR" altLang="en-US" sz="3200" dirty="0">
                <a:solidFill>
                  <a:srgbClr val="53585F"/>
                </a:solidFill>
                <a:latin typeface="Spoqa Han Sans Neo" panose="020B0500000000000000" pitchFamily="34" charset="-128"/>
                <a:ea typeface="Spoqa Han Sans Neo" panose="020B0500000000000000" pitchFamily="34" charset="-128"/>
              </a:rPr>
              <a:t>할 때 동적으로 양자화</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1371487" lvl="2"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모델을 메모리에 로딩하는 속도는 개선할 수 있으나</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연산 속도 향상 효과는 미비함</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1371487" lvl="2" indent="-457200">
              <a:lnSpc>
                <a:spcPct val="150000"/>
              </a:lnSpc>
              <a:buFont typeface="Arial" panose="020B0604020202020204" pitchFamily="34" charset="0"/>
              <a:buChar char="•"/>
            </a:pPr>
            <a:r>
              <a:rPr lang="en-US" altLang="ko-KR" sz="3200" dirty="0">
                <a:solidFill>
                  <a:srgbClr val="53585F"/>
                </a:solidFill>
                <a:latin typeface="Spoqa Han Sans Neo" panose="020B0500000000000000" pitchFamily="34" charset="-128"/>
                <a:ea typeface="Spoqa Han Sans Neo" panose="020B0500000000000000" pitchFamily="34" charset="-128"/>
              </a:rPr>
              <a:t>Weight</a:t>
            </a:r>
            <a:r>
              <a:rPr lang="ko-KR" altLang="en-US" sz="3200" dirty="0">
                <a:solidFill>
                  <a:srgbClr val="53585F"/>
                </a:solidFill>
                <a:latin typeface="Spoqa Han Sans Neo" panose="020B0500000000000000" pitchFamily="34" charset="-128"/>
                <a:ea typeface="Spoqa Han Sans Neo" panose="020B0500000000000000" pitchFamily="34" charset="-128"/>
              </a:rPr>
              <a:t>가</a:t>
            </a:r>
            <a:r>
              <a:rPr lang="en-US" altLang="ko-KR" sz="3200" dirty="0">
                <a:solidFill>
                  <a:srgbClr val="53585F"/>
                </a:solidFill>
                <a:latin typeface="Spoqa Han Sans Neo" panose="020B0500000000000000" pitchFamily="34" charset="-128"/>
                <a:ea typeface="Spoqa Han Sans Neo" panose="020B0500000000000000" pitchFamily="34" charset="-128"/>
              </a:rPr>
              <a:t> </a:t>
            </a:r>
            <a:r>
              <a:rPr lang="ko-KR" altLang="en-US" sz="3200" dirty="0">
                <a:solidFill>
                  <a:srgbClr val="53585F"/>
                </a:solidFill>
                <a:latin typeface="Spoqa Han Sans Neo" panose="020B0500000000000000" pitchFamily="34" charset="-128"/>
                <a:ea typeface="Spoqa Han Sans Neo" panose="020B0500000000000000" pitchFamily="34" charset="-128"/>
              </a:rPr>
              <a:t>많은 큰 </a:t>
            </a:r>
            <a:r>
              <a:rPr lang="en-US" altLang="ko-KR" sz="3200" dirty="0">
                <a:solidFill>
                  <a:srgbClr val="53585F"/>
                </a:solidFill>
                <a:latin typeface="Spoqa Han Sans Neo" panose="020B0500000000000000" pitchFamily="34" charset="-128"/>
                <a:ea typeface="Spoqa Han Sans Neo" panose="020B0500000000000000" pitchFamily="34" charset="-128"/>
              </a:rPr>
              <a:t>large-scale transformer</a:t>
            </a:r>
            <a:r>
              <a:rPr lang="ko-KR" altLang="en-US" sz="3200" dirty="0">
                <a:solidFill>
                  <a:srgbClr val="53585F"/>
                </a:solidFill>
                <a:latin typeface="Spoqa Han Sans Neo" panose="020B0500000000000000" pitchFamily="34" charset="-128"/>
                <a:ea typeface="Spoqa Han Sans Neo" panose="020B0500000000000000" pitchFamily="34" charset="-128"/>
              </a:rPr>
              <a:t>와 같은 모델에 효과적</a:t>
            </a:r>
            <a:br>
              <a:rPr lang="en-US" altLang="ko-KR" sz="1800" dirty="0">
                <a:solidFill>
                  <a:srgbClr val="53585F"/>
                </a:solidFill>
                <a:latin typeface="Spoqa Han Sans Neo" panose="020B0500000000000000" pitchFamily="34" charset="-128"/>
                <a:ea typeface="Spoqa Han Sans Neo" panose="020B0500000000000000" pitchFamily="34" charset="-128"/>
              </a:rPr>
            </a:br>
            <a:endParaRPr lang="en-US" altLang="ko-KR" sz="18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r>
              <a:rPr lang="ko-KR" altLang="en-US" sz="3200" dirty="0">
                <a:solidFill>
                  <a:srgbClr val="53585F"/>
                </a:solidFill>
                <a:effectLst/>
                <a:latin typeface="Spoqa Han Sans Neo" panose="020B0500000000000000" pitchFamily="34" charset="-128"/>
                <a:ea typeface="Spoqa Han Sans Neo" panose="020B0500000000000000" pitchFamily="34" charset="-128"/>
              </a:rPr>
              <a:t>정적 양자화</a:t>
            </a:r>
            <a:r>
              <a:rPr lang="en-US" altLang="ko-KR" sz="3200" dirty="0">
                <a:solidFill>
                  <a:srgbClr val="53585F"/>
                </a:solidFill>
                <a:latin typeface="Spoqa Han Sans Neo" panose="020B0500000000000000" pitchFamily="34" charset="-128"/>
                <a:ea typeface="Spoqa Han Sans Neo" panose="020B0500000000000000" pitchFamily="34" charset="-128"/>
              </a:rPr>
              <a:t>(dynamic quantization)</a:t>
            </a: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모델의 </a:t>
            </a:r>
            <a:r>
              <a:rPr lang="en-US" altLang="ko-KR" sz="3200" dirty="0">
                <a:solidFill>
                  <a:srgbClr val="53585F"/>
                </a:solidFill>
                <a:latin typeface="Spoqa Han Sans Neo" panose="020B0500000000000000" pitchFamily="34" charset="-128"/>
                <a:ea typeface="Spoqa Han Sans Neo" panose="020B0500000000000000" pitchFamily="34" charset="-128"/>
              </a:rPr>
              <a:t>weight</a:t>
            </a:r>
            <a:r>
              <a:rPr lang="ko-KR" altLang="en-US" sz="3200" dirty="0">
                <a:solidFill>
                  <a:srgbClr val="53585F"/>
                </a:solidFill>
                <a:latin typeface="Spoqa Han Sans Neo" panose="020B0500000000000000" pitchFamily="34" charset="-128"/>
                <a:ea typeface="Spoqa Han Sans Neo" panose="020B0500000000000000" pitchFamily="34" charset="-128"/>
              </a:rPr>
              <a:t>와 </a:t>
            </a:r>
            <a:r>
              <a:rPr lang="en-US" altLang="ko-KR" sz="3200" dirty="0">
                <a:solidFill>
                  <a:srgbClr val="53585F"/>
                </a:solidFill>
                <a:latin typeface="Spoqa Han Sans Neo" panose="020B0500000000000000" pitchFamily="34" charset="-128"/>
                <a:ea typeface="Spoqa Han Sans Neo" panose="020B0500000000000000" pitchFamily="34" charset="-128"/>
              </a:rPr>
              <a:t>activation</a:t>
            </a:r>
            <a:r>
              <a:rPr lang="ko-KR" altLang="en-US" sz="3200" dirty="0">
                <a:solidFill>
                  <a:srgbClr val="53585F"/>
                </a:solidFill>
                <a:latin typeface="Spoqa Han Sans Neo" panose="020B0500000000000000" pitchFamily="34" charset="-128"/>
                <a:ea typeface="Spoqa Han Sans Neo" panose="020B0500000000000000" pitchFamily="34" charset="-128"/>
              </a:rPr>
              <a:t>을 사전에 </a:t>
            </a:r>
            <a:r>
              <a:rPr lang="ko-KR" altLang="en-US" sz="3200" dirty="0" err="1">
                <a:solidFill>
                  <a:srgbClr val="53585F"/>
                </a:solidFill>
                <a:latin typeface="Spoqa Han Sans Neo" panose="020B0500000000000000" pitchFamily="34" charset="-128"/>
                <a:ea typeface="Spoqa Han Sans Neo" panose="020B0500000000000000" pitchFamily="34" charset="-128"/>
              </a:rPr>
              <a:t>정량화한다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가능한 경우 </a:t>
            </a:r>
            <a:r>
              <a:rPr lang="en-US" altLang="ko-KR" sz="3200" dirty="0">
                <a:solidFill>
                  <a:srgbClr val="53585F"/>
                </a:solidFill>
                <a:latin typeface="Spoqa Han Sans Neo" panose="020B0500000000000000" pitchFamily="34" charset="-128"/>
                <a:ea typeface="Spoqa Han Sans Neo" panose="020B0500000000000000" pitchFamily="34" charset="-128"/>
              </a:rPr>
              <a:t>activation</a:t>
            </a:r>
            <a:r>
              <a:rPr lang="ko-KR" altLang="en-US" sz="3200" dirty="0">
                <a:solidFill>
                  <a:srgbClr val="53585F"/>
                </a:solidFill>
                <a:latin typeface="Spoqa Han Sans Neo" panose="020B0500000000000000" pitchFamily="34" charset="-128"/>
                <a:ea typeface="Spoqa Han Sans Neo" panose="020B0500000000000000" pitchFamily="34" charset="-128"/>
              </a:rPr>
              <a:t>을 선행 레이어</a:t>
            </a:r>
            <a:r>
              <a:rPr lang="en-US" altLang="ko-KR" sz="3200" dirty="0">
                <a:solidFill>
                  <a:srgbClr val="53585F"/>
                </a:solidFill>
                <a:latin typeface="Spoqa Han Sans Neo" panose="020B0500000000000000" pitchFamily="34" charset="-128"/>
                <a:ea typeface="Spoqa Han Sans Neo" panose="020B0500000000000000" pitchFamily="34" charset="-128"/>
              </a:rPr>
              <a:t>(batch norm, convolutional layer</a:t>
            </a:r>
            <a:r>
              <a:rPr lang="ko-KR" altLang="en-US" sz="3200" dirty="0">
                <a:solidFill>
                  <a:srgbClr val="53585F"/>
                </a:solidFill>
                <a:latin typeface="Spoqa Han Sans Neo" panose="020B0500000000000000" pitchFamily="34" charset="-128"/>
                <a:ea typeface="Spoqa Han Sans Neo" panose="020B0500000000000000" pitchFamily="34" charset="-128"/>
              </a:rPr>
              <a:t> 등</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에 </a:t>
            </a:r>
            <a:r>
              <a:rPr lang="en-US" altLang="ko-KR" sz="3200" dirty="0">
                <a:solidFill>
                  <a:srgbClr val="53585F"/>
                </a:solidFill>
                <a:latin typeface="Spoqa Han Sans Neo" panose="020B0500000000000000" pitchFamily="34" charset="-128"/>
                <a:ea typeface="Spoqa Han Sans Neo" panose="020B0500000000000000" pitchFamily="34" charset="-128"/>
              </a:rPr>
              <a:t>fusion</a:t>
            </a:r>
            <a:r>
              <a:rPr lang="ko-KR" altLang="en-US" sz="3200" dirty="0">
                <a:solidFill>
                  <a:srgbClr val="53585F"/>
                </a:solidFill>
                <a:latin typeface="Spoqa Han Sans Neo" panose="020B0500000000000000" pitchFamily="34" charset="-128"/>
                <a:ea typeface="Spoqa Han Sans Neo" panose="020B0500000000000000" pitchFamily="34" charset="-128"/>
              </a:rPr>
              <a:t>한다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lvl="2">
              <a:lnSpc>
                <a:spcPct val="150000"/>
              </a:lnSpc>
            </a:pP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Sequential </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한 연산을 병렬화 할 수 있다</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연산 속도 향상</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활성화를 위한 최적의 정량화 매개 변수를 결정하려면 </a:t>
            </a:r>
            <a:r>
              <a:rPr lang="ko-KR" altLang="en-US" sz="3200" b="1" dirty="0">
                <a:solidFill>
                  <a:srgbClr val="53585F"/>
                </a:solidFill>
                <a:latin typeface="Spoqa Han Sans Neo Bold" panose="020B0500000000000000" pitchFamily="34" charset="-128"/>
                <a:ea typeface="Spoqa Han Sans Neo Bold" panose="020B0500000000000000" pitchFamily="34" charset="-128"/>
              </a:rPr>
              <a:t>대표적인 </a:t>
            </a:r>
            <a:r>
              <a:rPr lang="en-US" altLang="ko-KR" sz="3200" b="1" dirty="0">
                <a:solidFill>
                  <a:srgbClr val="53585F"/>
                </a:solidFill>
                <a:latin typeface="Spoqa Han Sans Neo Bold" panose="020B0500000000000000" pitchFamily="34" charset="-128"/>
                <a:ea typeface="Spoqa Han Sans Neo Bold" panose="020B0500000000000000" pitchFamily="34" charset="-128"/>
              </a:rPr>
              <a:t>dataset</a:t>
            </a:r>
            <a:r>
              <a:rPr lang="ko-KR" altLang="en-US" sz="3200" b="1" dirty="0">
                <a:solidFill>
                  <a:srgbClr val="53585F"/>
                </a:solidFill>
                <a:latin typeface="Spoqa Han Sans Neo Bold" panose="020B0500000000000000" pitchFamily="34" charset="-128"/>
                <a:ea typeface="Spoqa Han Sans Neo Bold" panose="020B0500000000000000" pitchFamily="34" charset="-128"/>
              </a:rPr>
              <a:t>을 </a:t>
            </a:r>
            <a:r>
              <a:rPr lang="ko-KR" altLang="en-US" sz="3200" b="1" dirty="0">
                <a:solidFill>
                  <a:srgbClr val="53585F"/>
                </a:solidFill>
                <a:latin typeface="Spoqa Han Sans Neo Bold" panose="020B0500000000000000" pitchFamily="34" charset="-128"/>
                <a:ea typeface="Spoqa Han Sans Neo Bold" panose="020B0500000000000000" pitchFamily="34" charset="-128"/>
              </a:rPr>
              <a:t>사용한 보정이 필요하다</a:t>
            </a:r>
            <a:r>
              <a:rPr lang="en-US" altLang="ko-KR" sz="3200" dirty="0">
                <a:solidFill>
                  <a:srgbClr val="53585F"/>
                </a:solidFill>
                <a:latin typeface="Spoqa Han Sans Neo" panose="020B0500000000000000" pitchFamily="34" charset="-128"/>
                <a:ea typeface="Spoqa Han Sans Neo" panose="020B0500000000000000" pitchFamily="34" charset="-128"/>
              </a:rPr>
              <a:t>.</a:t>
            </a:r>
          </a:p>
          <a:p>
            <a:pPr lvl="2">
              <a:lnSpc>
                <a:spcPct val="150000"/>
              </a:lnSpc>
            </a:pP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Calibration</a:t>
            </a:r>
            <a:r>
              <a:rPr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필요</a:t>
            </a:r>
            <a:r>
              <a:rPr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R" sz="3200" dirty="0">
              <a:solidFill>
                <a:srgbClr val="53585F"/>
              </a:solidFill>
              <a:latin typeface="Spoqa Han Sans Neo" panose="020B0500000000000000" pitchFamily="34" charset="-128"/>
              <a:ea typeface="Spoqa Han Sans Neo" panose="020B0500000000000000" pitchFamily="34" charset="-128"/>
            </a:endParaRPr>
          </a:p>
          <a:p>
            <a:pPr marL="914342" lvl="1" indent="-457200">
              <a:lnSpc>
                <a:spcPct val="150000"/>
              </a:lnSpc>
              <a:buFont typeface="Arial" panose="020B0604020202020204" pitchFamily="34" charset="0"/>
              <a:buChar char="•"/>
            </a:pPr>
            <a:r>
              <a:rPr lang="ko-KR" altLang="en-US" sz="3200" dirty="0">
                <a:solidFill>
                  <a:srgbClr val="53585F"/>
                </a:solidFill>
                <a:latin typeface="Spoqa Han Sans Neo" panose="020B0500000000000000" pitchFamily="34" charset="-128"/>
                <a:ea typeface="Spoqa Han Sans Neo" panose="020B0500000000000000" pitchFamily="34" charset="-128"/>
              </a:rPr>
              <a:t>일반적으로 </a:t>
            </a:r>
            <a:r>
              <a:rPr lang="ko-KR" altLang="en-US" sz="3200" b="1" dirty="0">
                <a:solidFill>
                  <a:srgbClr val="53585F"/>
                </a:solidFill>
                <a:latin typeface="Spoqa Han Sans Neo Bold" panose="020B0500000000000000" pitchFamily="34" charset="-128"/>
                <a:ea typeface="Spoqa Han Sans Neo Bold" panose="020B0500000000000000" pitchFamily="34" charset="-128"/>
              </a:rPr>
              <a:t>메모리와 컴퓨팅 자원 절약이 모두 중요할 때 사용</a:t>
            </a:r>
            <a:r>
              <a:rPr lang="ko-KR" altLang="en-US" sz="3200" dirty="0">
                <a:solidFill>
                  <a:srgbClr val="53585F"/>
                </a:solidFill>
                <a:latin typeface="Spoqa Han Sans Neo" panose="020B0500000000000000" pitchFamily="34" charset="-128"/>
                <a:ea typeface="Spoqa Han Sans Neo" panose="020B0500000000000000" pitchFamily="34" charset="-128"/>
              </a:rPr>
              <a:t>되며 </a:t>
            </a:r>
            <a:r>
              <a:rPr lang="en-US" altLang="ko-KR" sz="3200" dirty="0">
                <a:solidFill>
                  <a:srgbClr val="53585F"/>
                </a:solidFill>
                <a:latin typeface="Spoqa Han Sans Neo" panose="020B0500000000000000" pitchFamily="34" charset="-128"/>
                <a:ea typeface="Spoqa Han Sans Neo" panose="020B0500000000000000" pitchFamily="34" charset="-128"/>
              </a:rPr>
              <a:t>CNN</a:t>
            </a:r>
            <a:r>
              <a:rPr lang="ko-KR" altLang="en-US" sz="3200" dirty="0">
                <a:solidFill>
                  <a:srgbClr val="53585F"/>
                </a:solidFill>
                <a:latin typeface="Spoqa Han Sans Neo" panose="020B0500000000000000" pitchFamily="34" charset="-128"/>
                <a:ea typeface="Spoqa Han Sans Neo" panose="020B0500000000000000" pitchFamily="34" charset="-128"/>
              </a:rPr>
              <a:t>은 일반적인 사용 사례</a:t>
            </a:r>
            <a:r>
              <a:rPr lang="en-US" altLang="ko-KR" sz="3200" dirty="0">
                <a:solidFill>
                  <a:srgbClr val="53585F"/>
                </a:solidFill>
                <a:latin typeface="Spoqa Han Sans Neo" panose="020B0500000000000000" pitchFamily="34" charset="-128"/>
                <a:ea typeface="Spoqa Han Sans Neo" panose="020B0500000000000000" pitchFamily="34" charset="-128"/>
              </a:rPr>
              <a:t>!</a:t>
            </a:r>
            <a:r>
              <a:rPr lang="ko-KR" altLang="en-US" sz="3200" dirty="0">
                <a:solidFill>
                  <a:srgbClr val="53585F"/>
                </a:solidFill>
                <a:latin typeface="Spoqa Han Sans Neo" panose="020B0500000000000000" pitchFamily="34" charset="-128"/>
                <a:ea typeface="Spoqa Han Sans Neo" panose="020B0500000000000000" pitchFamily="34" charset="-128"/>
              </a:rPr>
              <a:t> </a:t>
            </a:r>
            <a:endParaRPr lang="en-US" altLang="ko-KR" sz="3200" dirty="0">
              <a:solidFill>
                <a:srgbClr val="53585F"/>
              </a:solidFill>
              <a:effectLst/>
              <a:latin typeface="Spoqa Han Sans Neo" panose="020B0500000000000000" pitchFamily="34" charset="-128"/>
              <a:ea typeface="Spoqa Han Sans Neo" panose="020B0500000000000000" pitchFamily="34" charset="-128"/>
            </a:endParaRPr>
          </a:p>
        </p:txBody>
      </p:sp>
      <p:pic>
        <p:nvPicPr>
          <p:cNvPr id="2052" name="Picture 4" descr="8-Bit Quantization and TensorFlow Lite: Speeding up mobile inference with  low precision | by Manas Sahni | Heartbeat">
            <a:extLst>
              <a:ext uri="{FF2B5EF4-FFF2-40B4-BE49-F238E27FC236}">
                <a16:creationId xmlns:a16="http://schemas.microsoft.com/office/drawing/2014/main" id="{838E7B49-9D26-FF4F-8E76-D85814656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3927" y="117511"/>
            <a:ext cx="10198842" cy="22218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3C54DE8-30F2-0842-A9CA-3F7964562B73}"/>
              </a:ext>
            </a:extLst>
          </p:cNvPr>
          <p:cNvSpPr txBox="1"/>
          <p:nvPr/>
        </p:nvSpPr>
        <p:spPr>
          <a:xfrm>
            <a:off x="9448184" y="2310346"/>
            <a:ext cx="12194770" cy="646331"/>
          </a:xfrm>
          <a:prstGeom prst="rect">
            <a:avLst/>
          </a:prstGeom>
          <a:noFill/>
        </p:spPr>
        <p:txBody>
          <a:bodyPr wrap="square">
            <a:spAutoFit/>
          </a:bodyPr>
          <a:lstStyle/>
          <a:p>
            <a:r>
              <a:rPr lang="ko-Kore-KR" altLang="en-US" dirty="0">
                <a:solidFill>
                  <a:srgbClr val="53585F"/>
                </a:solidFill>
              </a:rPr>
              <a:t>https://heartbeat.comet.ml/8-bit-quantization-and-tensorflow-lite-speeding-up-mobile-inference-with-low-precision-a882dfcafbbd</a:t>
            </a:r>
          </a:p>
        </p:txBody>
      </p:sp>
    </p:spTree>
    <p:extLst>
      <p:ext uri="{BB962C8B-B14F-4D97-AF65-F5344CB8AC3E}">
        <p14:creationId xmlns:p14="http://schemas.microsoft.com/office/powerpoint/2010/main" val="41988641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Model-specific XAI – CAM (201</a:t>
            </a:r>
            <a:r>
              <a:rPr kumimoji="1" lang="en-US" altLang="ko-KR" sz="2800" dirty="0">
                <a:latin typeface="Spoqa Han Sans Neo" panose="020B0500000000000000" pitchFamily="34" charset="-128"/>
                <a:ea typeface="Spoqa Han Sans Neo" panose="020B0500000000000000" pitchFamily="34" charset="-128"/>
              </a:rPr>
              <a:t>6</a:t>
            </a:r>
            <a:r>
              <a:rPr kumimoji="1" lang="en-US" altLang="ko-Kore-KR" sz="2800" dirty="0">
                <a:latin typeface="Spoqa Han Sans Neo" panose="020B0500000000000000" pitchFamily="34" charset="-128"/>
                <a:ea typeface="Spoqa Han Sans Neo" panose="020B0500000000000000" pitchFamily="34" charset="-128"/>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8" name="TextBox 17">
            <a:extLst>
              <a:ext uri="{FF2B5EF4-FFF2-40B4-BE49-F238E27FC236}">
                <a16:creationId xmlns:a16="http://schemas.microsoft.com/office/drawing/2014/main" id="{659B572D-DC0D-7D43-942A-267AFA054C88}"/>
              </a:ext>
            </a:extLst>
          </p:cNvPr>
          <p:cNvSpPr txBox="1"/>
          <p:nvPr/>
        </p:nvSpPr>
        <p:spPr>
          <a:xfrm>
            <a:off x="1524000" y="12996000"/>
            <a:ext cx="17910583" cy="338554"/>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Zhou, </a:t>
            </a:r>
            <a:r>
              <a:rPr lang="en" altLang="ko-Kore-KR" sz="1600" dirty="0" err="1">
                <a:solidFill>
                  <a:srgbClr val="53585F"/>
                </a:solidFill>
                <a:latin typeface="Spoqa Han Sans Neo" panose="020B0500000000000000" pitchFamily="34" charset="-128"/>
                <a:ea typeface="Spoqa Han Sans Neo" panose="020B0500000000000000" pitchFamily="34" charset="-128"/>
              </a:rPr>
              <a:t>Bolei</a:t>
            </a:r>
            <a:r>
              <a:rPr lang="en" altLang="ko-Kore-KR" sz="1600" dirty="0">
                <a:solidFill>
                  <a:srgbClr val="53585F"/>
                </a:solidFill>
                <a:latin typeface="Spoqa Han Sans Neo" panose="020B0500000000000000" pitchFamily="34" charset="-128"/>
                <a:ea typeface="Spoqa Han Sans Neo" panose="020B0500000000000000" pitchFamily="34" charset="-128"/>
              </a:rPr>
              <a:t>, et al. "Learning deep features for discriminative localization." Proceedings of the IEEE conference on computer vision and pattern recognition. 2016.</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E2849DF-927E-C54B-8B52-97E86C061BDF}"/>
                  </a:ext>
                </a:extLst>
              </p:cNvPr>
              <p:cNvSpPr txBox="1"/>
              <p:nvPr/>
            </p:nvSpPr>
            <p:spPr>
              <a:xfrm>
                <a:off x="1792111" y="3499360"/>
                <a:ext cx="10667205" cy="5585055"/>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𝑆</m:t>
                          </m:r>
                        </m:e>
                        <m:sub>
                          <m:r>
                            <a:rPr lang="en-US" altLang="ko-KR" sz="3200" i="1">
                              <a:solidFill>
                                <a:srgbClr val="53585F"/>
                              </a:solidFill>
                              <a:latin typeface="Cambria Math" panose="02040503050406030204" pitchFamily="18" charset="0"/>
                              <a:ea typeface="Spoqa Han Sans Neo Bold" panose="020B0500000000000000" pitchFamily="34" charset="-128"/>
                            </a:rPr>
                            <m:t>𝑐</m:t>
                          </m:r>
                        </m:sub>
                      </m:sSub>
                      <m:r>
                        <a:rPr lang="en-US" altLang="ko-KR" sz="3200" i="1">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R" sz="3200" i="1">
                              <a:solidFill>
                                <a:srgbClr val="53585F"/>
                              </a:solidFill>
                              <a:latin typeface="Cambria Math" panose="02040503050406030204" pitchFamily="18" charset="0"/>
                              <a:ea typeface="Spoqa Han Sans Neo Bold" panose="020B0500000000000000" pitchFamily="34" charset="-128"/>
                            </a:rPr>
                          </m:ctrlPr>
                        </m:naryPr>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e>
                          <m:sSubSup>
                            <m:sSubSupPr>
                              <m:ctrlPr>
                                <a:rPr lang="en-US" altLang="ko-KR" sz="3200" i="1">
                                  <a:solidFill>
                                    <a:srgbClr val="53585F"/>
                                  </a:solidFill>
                                  <a:latin typeface="Cambria Math" panose="02040503050406030204" pitchFamily="18" charset="0"/>
                                  <a:ea typeface="Spoqa Han Sans Neo Bold" panose="020B0500000000000000" pitchFamily="34" charset="-128"/>
                                </a:rPr>
                              </m:ctrlPr>
                            </m:sSubSupPr>
                            <m:e>
                              <m:r>
                                <a:rPr lang="en-US" altLang="ko-KR" sz="3200" i="1">
                                  <a:solidFill>
                                    <a:srgbClr val="53585F"/>
                                  </a:solidFill>
                                  <a:latin typeface="Cambria Math" panose="02040503050406030204" pitchFamily="18" charset="0"/>
                                  <a:ea typeface="Spoqa Han Sans Neo Bold" panose="020B0500000000000000" pitchFamily="34" charset="-128"/>
                                </a:rPr>
                                <m:t>𝑤</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r>
                                <a:rPr lang="en-US" altLang="ko-KR" sz="3200" i="1">
                                  <a:solidFill>
                                    <a:srgbClr val="53585F"/>
                                  </a:solidFill>
                                  <a:latin typeface="Cambria Math" panose="02040503050406030204" pitchFamily="18" charset="0"/>
                                  <a:ea typeface="Spoqa Han Sans Neo Bold" panose="020B0500000000000000" pitchFamily="34" charset="-128"/>
                                </a:rPr>
                                <m:t>𝑐</m:t>
                              </m:r>
                            </m:sup>
                          </m:sSubSup>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𝐹</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Sub>
                        </m:e>
                      </m:nary>
                      <m:r>
                        <a:rPr lang="en-US" altLang="ko-KR" sz="3200" i="1">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R" sz="3200" i="1">
                              <a:solidFill>
                                <a:srgbClr val="53585F"/>
                              </a:solidFill>
                              <a:latin typeface="Cambria Math" panose="02040503050406030204" pitchFamily="18" charset="0"/>
                              <a:ea typeface="Spoqa Han Sans Neo Bold" panose="020B0500000000000000" pitchFamily="34" charset="-128"/>
                            </a:rPr>
                          </m:ctrlPr>
                        </m:naryPr>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e>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𝑤</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Sub>
                        </m:e>
                      </m:nary>
                      <m:nary>
                        <m:naryPr>
                          <m:chr m:val="∑"/>
                          <m:supHide m:val="on"/>
                          <m:ctrlPr>
                            <a:rPr lang="en-US" altLang="ko-KR" sz="3200" i="1">
                              <a:solidFill>
                                <a:srgbClr val="53585F"/>
                              </a:solidFill>
                              <a:latin typeface="Cambria Math" panose="02040503050406030204" pitchFamily="18" charset="0"/>
                              <a:ea typeface="Spoqa Han Sans Neo Bold" panose="020B0500000000000000" pitchFamily="34" charset="-128"/>
                            </a:rPr>
                          </m:ctrlPr>
                        </m:naryPr>
                        <m:sub>
                          <m:r>
                            <a:rPr lang="en-US" altLang="ko-KR" sz="3200" i="1">
                              <a:solidFill>
                                <a:srgbClr val="53585F"/>
                              </a:solidFill>
                              <a:latin typeface="Cambria Math" panose="02040503050406030204" pitchFamily="18" charset="0"/>
                              <a:ea typeface="Spoqa Han Sans Neo Bold" panose="020B0500000000000000" pitchFamily="34" charset="-128"/>
                            </a:rPr>
                            <m:t>𝑥</m:t>
                          </m:r>
                          <m:r>
                            <a:rPr lang="en-US" altLang="ko-KR" sz="3200" i="1">
                              <a:solidFill>
                                <a:srgbClr val="53585F"/>
                              </a:solidFill>
                              <a:latin typeface="Cambria Math" panose="02040503050406030204" pitchFamily="18" charset="0"/>
                              <a:ea typeface="Spoqa Han Sans Neo Bold" panose="020B0500000000000000" pitchFamily="34" charset="-128"/>
                            </a:rPr>
                            <m:t>, </m:t>
                          </m:r>
                          <m:r>
                            <a:rPr lang="en-US" altLang="ko-KR" sz="3200" i="1">
                              <a:solidFill>
                                <a:srgbClr val="53585F"/>
                              </a:solidFill>
                              <a:latin typeface="Cambria Math" panose="02040503050406030204" pitchFamily="18" charset="0"/>
                              <a:ea typeface="Spoqa Han Sans Neo Bold" panose="020B0500000000000000" pitchFamily="34" charset="-128"/>
                            </a:rPr>
                            <m:t>𝑦</m:t>
                          </m:r>
                        </m:sub>
                        <m:sup/>
                        <m:e>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𝑓</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Sub>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𝑥</m:t>
                          </m:r>
                          <m:r>
                            <a:rPr lang="en-US" altLang="ko-KR" sz="3200" i="1">
                              <a:solidFill>
                                <a:srgbClr val="53585F"/>
                              </a:solidFill>
                              <a:latin typeface="Cambria Math" panose="02040503050406030204" pitchFamily="18" charset="0"/>
                              <a:ea typeface="Spoqa Han Sans Neo Bold" panose="020B0500000000000000" pitchFamily="34" charset="-128"/>
                            </a:rPr>
                            <m:t>, </m:t>
                          </m:r>
                          <m:r>
                            <a:rPr lang="en-US" altLang="ko-KR" sz="3200" i="1">
                              <a:solidFill>
                                <a:srgbClr val="53585F"/>
                              </a:solidFill>
                              <a:latin typeface="Cambria Math" panose="02040503050406030204" pitchFamily="18" charset="0"/>
                              <a:ea typeface="Spoqa Han Sans Neo Bold" panose="020B0500000000000000" pitchFamily="34" charset="-128"/>
                            </a:rPr>
                            <m:t>𝑦</m:t>
                          </m:r>
                          <m:r>
                            <a:rPr lang="en-US" altLang="ko-KR" sz="3200" i="1">
                              <a:solidFill>
                                <a:srgbClr val="53585F"/>
                              </a:solidFill>
                              <a:latin typeface="Cambria Math" panose="02040503050406030204" pitchFamily="18" charset="0"/>
                              <a:ea typeface="Spoqa Han Sans Neo Bold" panose="020B0500000000000000" pitchFamily="34" charset="-128"/>
                            </a:rPr>
                            <m:t>)</m:t>
                          </m:r>
                        </m:e>
                      </m:nary>
                      <m:r>
                        <a:rPr lang="en-US" altLang="ko-KR" sz="3200" i="1">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R" sz="3200" i="1">
                              <a:solidFill>
                                <a:srgbClr val="53585F"/>
                              </a:solidFill>
                              <a:latin typeface="Cambria Math" panose="02040503050406030204" pitchFamily="18" charset="0"/>
                              <a:ea typeface="Spoqa Han Sans Neo Bold" panose="020B0500000000000000" pitchFamily="34" charset="-128"/>
                            </a:rPr>
                          </m:ctrlPr>
                        </m:naryPr>
                        <m:sub>
                          <m:r>
                            <a:rPr lang="en-US" altLang="ko-KR" sz="3200" i="1">
                              <a:solidFill>
                                <a:srgbClr val="53585F"/>
                              </a:solidFill>
                              <a:latin typeface="Cambria Math" panose="02040503050406030204" pitchFamily="18" charset="0"/>
                              <a:ea typeface="Spoqa Han Sans Neo Bold" panose="020B0500000000000000" pitchFamily="34" charset="-128"/>
                            </a:rPr>
                            <m:t>𝑥</m:t>
                          </m:r>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𝑦</m:t>
                          </m:r>
                        </m:sub>
                        <m:sup/>
                        <m:e>
                          <m:nary>
                            <m:naryPr>
                              <m:chr m:val="∑"/>
                              <m:supHide m:val="on"/>
                              <m:ctrlPr>
                                <a:rPr lang="en-US" altLang="ko-KR" sz="3200" i="1">
                                  <a:solidFill>
                                    <a:srgbClr val="53585F"/>
                                  </a:solidFill>
                                  <a:latin typeface="Cambria Math" panose="02040503050406030204" pitchFamily="18" charset="0"/>
                                  <a:ea typeface="Spoqa Han Sans Neo Bold" panose="020B0500000000000000" pitchFamily="34" charset="-128"/>
                                </a:rPr>
                              </m:ctrlPr>
                            </m:naryPr>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e>
                              <m:sSubSup>
                                <m:sSubSupPr>
                                  <m:ctrlPr>
                                    <a:rPr lang="en-US" altLang="ko-KR" sz="3200" i="1">
                                      <a:solidFill>
                                        <a:srgbClr val="53585F"/>
                                      </a:solidFill>
                                      <a:latin typeface="Cambria Math" panose="02040503050406030204" pitchFamily="18" charset="0"/>
                                      <a:ea typeface="Spoqa Han Sans Neo Bold" panose="020B0500000000000000" pitchFamily="34" charset="-128"/>
                                    </a:rPr>
                                  </m:ctrlPr>
                                </m:sSubSupPr>
                                <m:e>
                                  <m:r>
                                    <a:rPr lang="en-US" altLang="ko-KR" sz="3200" i="1">
                                      <a:solidFill>
                                        <a:srgbClr val="53585F"/>
                                      </a:solidFill>
                                      <a:latin typeface="Cambria Math" panose="02040503050406030204" pitchFamily="18" charset="0"/>
                                      <a:ea typeface="Spoqa Han Sans Neo Bold" panose="020B0500000000000000" pitchFamily="34" charset="-128"/>
                                    </a:rPr>
                                    <m:t>𝑤</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r>
                                    <a:rPr lang="en-US" altLang="ko-KR" sz="3200" i="1">
                                      <a:solidFill>
                                        <a:srgbClr val="53585F"/>
                                      </a:solidFill>
                                      <a:latin typeface="Cambria Math" panose="02040503050406030204" pitchFamily="18" charset="0"/>
                                      <a:ea typeface="Spoqa Han Sans Neo Bold" panose="020B0500000000000000" pitchFamily="34" charset="-128"/>
                                    </a:rPr>
                                    <m:t>𝑐</m:t>
                                  </m:r>
                                </m:sup>
                              </m:sSubSup>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𝑓</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Sub>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𝑥</m:t>
                              </m:r>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𝑦</m:t>
                              </m:r>
                              <m:r>
                                <a:rPr lang="en-US" altLang="ko-KR" sz="3200" i="1">
                                  <a:solidFill>
                                    <a:srgbClr val="53585F"/>
                                  </a:solidFill>
                                  <a:latin typeface="Cambria Math" panose="02040503050406030204" pitchFamily="18" charset="0"/>
                                  <a:ea typeface="Spoqa Han Sans Neo Bold" panose="020B0500000000000000" pitchFamily="34" charset="-128"/>
                                </a:rPr>
                                <m:t>)</m:t>
                              </m:r>
                            </m:e>
                          </m:nary>
                        </m:e>
                      </m:nary>
                    </m:oMath>
                  </m:oMathPara>
                </a14:m>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ore-KR" altLang="en-US" sz="3200" dirty="0">
                    <a:solidFill>
                      <a:srgbClr val="53585F"/>
                    </a:solidFill>
                    <a:latin typeface="Spoqa Han Sans Neo" panose="020B0500000000000000" pitchFamily="34" charset="-128"/>
                    <a:ea typeface="Spoqa Han Sans Neo" panose="020B0500000000000000" pitchFamily="34" charset="-128"/>
                  </a:rPr>
                  <a:t>에서</a:t>
                </a:r>
                <a:r>
                  <a:rPr lang="en-US" altLang="ko-Kore-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nary>
                      <m:naryPr>
                        <m:chr m:val="∑"/>
                        <m:supHide m:val="on"/>
                        <m:ctrlPr>
                          <a:rPr lang="en-US" altLang="ko-KR" sz="3200" i="1">
                            <a:solidFill>
                              <a:srgbClr val="53585F"/>
                            </a:solidFill>
                            <a:latin typeface="Cambria Math" panose="02040503050406030204" pitchFamily="18" charset="0"/>
                            <a:ea typeface="Spoqa Han Sans Neo Bold" panose="020B0500000000000000" pitchFamily="34" charset="-128"/>
                          </a:rPr>
                        </m:ctrlPr>
                      </m:naryPr>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e>
                        <m:sSubSup>
                          <m:sSubSupPr>
                            <m:ctrlPr>
                              <a:rPr lang="en-US" altLang="ko-KR" sz="3200" i="1">
                                <a:solidFill>
                                  <a:srgbClr val="53585F"/>
                                </a:solidFill>
                                <a:latin typeface="Cambria Math" panose="02040503050406030204" pitchFamily="18" charset="0"/>
                                <a:ea typeface="Spoqa Han Sans Neo Bold" panose="020B0500000000000000" pitchFamily="34" charset="-128"/>
                              </a:rPr>
                            </m:ctrlPr>
                          </m:sSubSupPr>
                          <m:e>
                            <m:r>
                              <a:rPr lang="en-US" altLang="ko-KR" sz="3200" i="1">
                                <a:solidFill>
                                  <a:srgbClr val="53585F"/>
                                </a:solidFill>
                                <a:latin typeface="Cambria Math" panose="02040503050406030204" pitchFamily="18" charset="0"/>
                                <a:ea typeface="Spoqa Han Sans Neo Bold" panose="020B0500000000000000" pitchFamily="34" charset="-128"/>
                              </a:rPr>
                              <m:t>𝑤</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up>
                            <m:r>
                              <a:rPr lang="en-US" altLang="ko-KR" sz="3200" i="1">
                                <a:solidFill>
                                  <a:srgbClr val="53585F"/>
                                </a:solidFill>
                                <a:latin typeface="Cambria Math" panose="02040503050406030204" pitchFamily="18" charset="0"/>
                                <a:ea typeface="Spoqa Han Sans Neo Bold" panose="020B0500000000000000" pitchFamily="34" charset="-128"/>
                              </a:rPr>
                              <m:t>𝑐</m:t>
                            </m:r>
                          </m:sup>
                        </m:sSubSup>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𝑓</m:t>
                            </m:r>
                          </m:e>
                          <m:sub>
                            <m:r>
                              <a:rPr lang="en-US" altLang="ko-KR" sz="3200" i="1">
                                <a:solidFill>
                                  <a:srgbClr val="53585F"/>
                                </a:solidFill>
                                <a:latin typeface="Cambria Math" panose="02040503050406030204" pitchFamily="18" charset="0"/>
                                <a:ea typeface="Spoqa Han Sans Neo Bold" panose="020B0500000000000000" pitchFamily="34" charset="-128"/>
                              </a:rPr>
                              <m:t>𝑘</m:t>
                            </m:r>
                          </m:sub>
                        </m:sSub>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𝑥</m:t>
                        </m:r>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𝑦</m:t>
                        </m:r>
                        <m:r>
                          <a:rPr lang="en-US" altLang="ko-KR" sz="3200" i="1">
                            <a:solidFill>
                              <a:srgbClr val="53585F"/>
                            </a:solidFill>
                            <a:latin typeface="Cambria Math" panose="02040503050406030204" pitchFamily="18" charset="0"/>
                            <a:ea typeface="Spoqa Han Sans Neo Bold" panose="020B0500000000000000" pitchFamily="34" charset="-128"/>
                          </a:rPr>
                          <m:t>)</m:t>
                        </m:r>
                      </m:e>
                    </m:nary>
                  </m:oMath>
                </a14:m>
                <a:r>
                  <a:rPr lang="ko-Kore-KR" altLang="en-US" sz="3200" dirty="0">
                    <a:solidFill>
                      <a:srgbClr val="53585F"/>
                    </a:solidFill>
                    <a:latin typeface="Spoqa Han Sans Neo" panose="020B0500000000000000" pitchFamily="34" charset="-128"/>
                    <a:ea typeface="Spoqa Han Sans Neo" panose="020B0500000000000000" pitchFamily="34" charset="-128"/>
                  </a:rPr>
                  <a:t> 을 </a:t>
                </a:r>
                <a:r>
                  <a:rPr lang="en-US" altLang="ko-Kore-KR" sz="3200" dirty="0">
                    <a:solidFill>
                      <a:srgbClr val="53585F"/>
                    </a:solidFill>
                    <a:latin typeface="Spoqa Han Sans Neo" panose="020B0500000000000000" pitchFamily="34" charset="-128"/>
                    <a:ea typeface="Spoqa Han Sans Neo" panose="020B0500000000000000" pitchFamily="34" charset="-128"/>
                  </a:rPr>
                  <a:t>activation map</a:t>
                </a:r>
                <a:r>
                  <a:rPr lang="ko-Kore-KR" altLang="en-US" sz="3200" dirty="0">
                    <a:solidFill>
                      <a:srgbClr val="53585F"/>
                    </a:solidFill>
                    <a:latin typeface="Spoqa Han Sans Neo" panose="020B0500000000000000" pitchFamily="34" charset="-128"/>
                    <a:ea typeface="Spoqa Han Sans Neo" panose="020B0500000000000000" pitchFamily="34" charset="-128"/>
                  </a:rPr>
                  <a:t>이라고 하여</a:t>
                </a:r>
                <a:r>
                  <a:rPr lang="en-US" altLang="ko-Kore-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𝑀</m:t>
                        </m:r>
                      </m:e>
                      <m:sub>
                        <m:r>
                          <a:rPr lang="en-US" altLang="ko-KR" sz="3200" i="1">
                            <a:solidFill>
                              <a:srgbClr val="53585F"/>
                            </a:solidFill>
                            <a:latin typeface="Cambria Math" panose="02040503050406030204" pitchFamily="18" charset="0"/>
                            <a:ea typeface="Spoqa Han Sans Neo Bold" panose="020B0500000000000000" pitchFamily="34" charset="-128"/>
                          </a:rPr>
                          <m:t>𝑐</m:t>
                        </m:r>
                      </m:sub>
                    </m:sSub>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𝑥</m:t>
                    </m:r>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𝑦</m:t>
                    </m:r>
                    <m:r>
                      <a:rPr lang="en-US" altLang="ko-KR" sz="3200" i="1">
                        <a:solidFill>
                          <a:srgbClr val="53585F"/>
                        </a:solidFill>
                        <a:latin typeface="Cambria Math" panose="02040503050406030204" pitchFamily="18" charset="0"/>
                        <a:ea typeface="Spoqa Han Sans Neo Bold" panose="020B0500000000000000" pitchFamily="34" charset="-128"/>
                      </a:rPr>
                      <m:t>)</m:t>
                    </m:r>
                  </m:oMath>
                </a14:m>
                <a:r>
                  <a:rPr lang="ko-Kore-KR" altLang="en-US" sz="3200" dirty="0">
                    <a:solidFill>
                      <a:srgbClr val="53585F"/>
                    </a:solidFill>
                    <a:latin typeface="Spoqa Han Sans Neo" panose="020B0500000000000000" pitchFamily="34" charset="-128"/>
                    <a:ea typeface="Spoqa Han Sans Neo" panose="020B0500000000000000" pitchFamily="34" charset="-128"/>
                  </a:rPr>
                  <a:t>라고 하자</a:t>
                </a:r>
                <a:r>
                  <a:rPr lang="en-US" altLang="ko-Kore-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14:m>
                  <m:oMath xmlns:m="http://schemas.openxmlformats.org/officeDocument/2006/math">
                    <m:sSub>
                      <m:sSubPr>
                        <m:ctrlPr>
                          <a:rPr lang="en-US" altLang="ko-KR" sz="3200" i="1">
                            <a:solidFill>
                              <a:srgbClr val="53585F"/>
                            </a:solidFill>
                            <a:latin typeface="Cambria Math" panose="02040503050406030204" pitchFamily="18" charset="0"/>
                            <a:ea typeface="Spoqa Han Sans Neo Bold" panose="020B0500000000000000" pitchFamily="34" charset="-128"/>
                          </a:rPr>
                        </m:ctrlPr>
                      </m:sSubPr>
                      <m:e>
                        <m:r>
                          <a:rPr lang="en-US" altLang="ko-KR" sz="3200" i="1">
                            <a:solidFill>
                              <a:srgbClr val="53585F"/>
                            </a:solidFill>
                            <a:latin typeface="Cambria Math" panose="02040503050406030204" pitchFamily="18" charset="0"/>
                            <a:ea typeface="Spoqa Han Sans Neo Bold" panose="020B0500000000000000" pitchFamily="34" charset="-128"/>
                          </a:rPr>
                          <m:t>𝑀</m:t>
                        </m:r>
                      </m:e>
                      <m:sub>
                        <m:r>
                          <a:rPr lang="en-US" altLang="ko-KR" sz="3200" i="1">
                            <a:solidFill>
                              <a:srgbClr val="53585F"/>
                            </a:solidFill>
                            <a:latin typeface="Cambria Math" panose="02040503050406030204" pitchFamily="18" charset="0"/>
                            <a:ea typeface="Spoqa Han Sans Neo Bold" panose="020B0500000000000000" pitchFamily="34" charset="-128"/>
                          </a:rPr>
                          <m:t>𝑐</m:t>
                        </m:r>
                      </m:sub>
                    </m:sSub>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𝑥</m:t>
                    </m:r>
                    <m:r>
                      <a:rPr lang="en-US" altLang="ko-KR" sz="3200" i="1">
                        <a:solidFill>
                          <a:srgbClr val="53585F"/>
                        </a:solidFill>
                        <a:latin typeface="Cambria Math" panose="02040503050406030204" pitchFamily="18" charset="0"/>
                        <a:ea typeface="Spoqa Han Sans Neo Bold" panose="020B0500000000000000" pitchFamily="34" charset="-128"/>
                      </a:rPr>
                      <m:t>,</m:t>
                    </m:r>
                    <m:r>
                      <a:rPr lang="en-US" altLang="ko-KR" sz="3200" i="1">
                        <a:solidFill>
                          <a:srgbClr val="53585F"/>
                        </a:solidFill>
                        <a:latin typeface="Cambria Math" panose="02040503050406030204" pitchFamily="18" charset="0"/>
                        <a:ea typeface="Spoqa Han Sans Neo Bold" panose="020B0500000000000000" pitchFamily="34" charset="-128"/>
                      </a:rPr>
                      <m:t>𝑦</m:t>
                    </m:r>
                    <m:r>
                      <a:rPr lang="en-US" altLang="ko-KR" sz="3200" i="1">
                        <a:solidFill>
                          <a:srgbClr val="53585F"/>
                        </a:solidFill>
                        <a:latin typeface="Cambria Math" panose="02040503050406030204" pitchFamily="18" charset="0"/>
                        <a:ea typeface="Spoqa Han Sans Neo Bold" panose="020B0500000000000000" pitchFamily="34" charset="-128"/>
                      </a:rPr>
                      <m:t>)</m:t>
                    </m:r>
                  </m:oMath>
                </a14:m>
                <a:r>
                  <a:rPr lang="ko-Kore-KR" altLang="en-US" sz="3200" dirty="0">
                    <a:solidFill>
                      <a:srgbClr val="53585F"/>
                    </a:solidFill>
                    <a:latin typeface="Spoqa Han Sans Neo" panose="020B0500000000000000" pitchFamily="34" charset="-128"/>
                    <a:ea typeface="Spoqa Han Sans Neo" panose="020B0500000000000000" pitchFamily="34" charset="-128"/>
                  </a:rPr>
                  <a:t>을 이미지에 매핑하면</a:t>
                </a:r>
                <a:r>
                  <a:rPr lang="en-US" altLang="ko-Kore-KR" sz="3200" dirty="0">
                    <a:solidFill>
                      <a:srgbClr val="53585F"/>
                    </a:solidFill>
                    <a:latin typeface="Spoqa Han Sans Neo" panose="020B0500000000000000" pitchFamily="34" charset="-128"/>
                    <a:ea typeface="Spoqa Han Sans Neo" panose="020B0500000000000000" pitchFamily="34" charset="-128"/>
                  </a:rPr>
                  <a:t>, </a:t>
                </a:r>
                <a:r>
                  <a:rPr lang="ko-Kore-KR" altLang="en-US" sz="3200" dirty="0">
                    <a:solidFill>
                      <a:srgbClr val="53585F"/>
                    </a:solidFill>
                    <a:latin typeface="Spoqa Han Sans Neo" panose="020B0500000000000000" pitchFamily="34" charset="-128"/>
                    <a:ea typeface="Spoqa Han Sans Neo" panose="020B0500000000000000" pitchFamily="34" charset="-128"/>
                  </a:rPr>
                  <a:t>어디가 중요한지 파악 가능</a:t>
                </a:r>
                <a:r>
                  <a:rPr lang="en-US" altLang="ko-Kore-KR" sz="3200" dirty="0">
                    <a:solidFill>
                      <a:srgbClr val="53585F"/>
                    </a:solidFill>
                    <a:latin typeface="Spoqa Han Sans Neo" panose="020B0500000000000000" pitchFamily="34" charset="-128"/>
                    <a:ea typeface="Spoqa Han Sans Neo" panose="020B0500000000000000" pitchFamily="34" charset="-128"/>
                  </a:rPr>
                  <a:t>!</a:t>
                </a:r>
                <a:endParaRPr lang="ko-Kore-KR" altLang="en-US" sz="3200" dirty="0">
                  <a:solidFill>
                    <a:srgbClr val="53585F"/>
                  </a:solidFill>
                  <a:latin typeface="Spoqa Han Sans Neo" panose="020B0500000000000000" pitchFamily="34" charset="-128"/>
                  <a:ea typeface="Spoqa Han Sans Neo" panose="020B0500000000000000" pitchFamily="34" charset="-128"/>
                </a:endParaRPr>
              </a:p>
            </p:txBody>
          </p:sp>
        </mc:Choice>
        <mc:Fallback>
          <p:sp>
            <p:nvSpPr>
              <p:cNvPr id="17" name="TextBox 16">
                <a:extLst>
                  <a:ext uri="{FF2B5EF4-FFF2-40B4-BE49-F238E27FC236}">
                    <a16:creationId xmlns:a16="http://schemas.microsoft.com/office/drawing/2014/main" id="{FE2849DF-927E-C54B-8B52-97E86C061BDF}"/>
                  </a:ext>
                </a:extLst>
              </p:cNvPr>
              <p:cNvSpPr txBox="1">
                <a:spLocks noRot="1" noChangeAspect="1" noMove="1" noResize="1" noEditPoints="1" noAdjustHandles="1" noChangeArrowheads="1" noChangeShapeType="1" noTextEdit="1"/>
              </p:cNvSpPr>
              <p:nvPr/>
            </p:nvSpPr>
            <p:spPr>
              <a:xfrm>
                <a:off x="1792111" y="3499360"/>
                <a:ext cx="10667205" cy="5585055"/>
              </a:xfrm>
              <a:prstGeom prst="rect">
                <a:avLst/>
              </a:prstGeom>
              <a:blipFill>
                <a:blip r:embed="rId4"/>
                <a:stretch>
                  <a:fillRect l="-1427" t="-19955" b="-2721"/>
                </a:stretch>
              </a:blipFill>
            </p:spPr>
            <p:txBody>
              <a:bodyPr/>
              <a:lstStyle/>
              <a:p>
                <a:r>
                  <a:rPr lang="ko-Kore-KR" altLang="en-US">
                    <a:noFill/>
                  </a:rPr>
                  <a:t> </a:t>
                </a:r>
              </a:p>
            </p:txBody>
          </p:sp>
        </mc:Fallback>
      </mc:AlternateContent>
      <p:pic>
        <p:nvPicPr>
          <p:cNvPr id="57346" name="Picture 2">
            <a:extLst>
              <a:ext uri="{FF2B5EF4-FFF2-40B4-BE49-F238E27FC236}">
                <a16:creationId xmlns:a16="http://schemas.microsoft.com/office/drawing/2014/main" id="{46D17392-0A21-8F4E-87DC-4F35D82ED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7040" y="2995213"/>
            <a:ext cx="10827734" cy="5083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59A5C38-B135-0244-9E55-3AA6CA651D80}"/>
              </a:ext>
            </a:extLst>
          </p:cNvPr>
          <p:cNvSpPr txBox="1"/>
          <p:nvPr/>
        </p:nvSpPr>
        <p:spPr>
          <a:xfrm>
            <a:off x="16416589" y="8070081"/>
            <a:ext cx="3868636" cy="369332"/>
          </a:xfrm>
          <a:prstGeom prst="rect">
            <a:avLst/>
          </a:prstGeom>
          <a:noFill/>
        </p:spPr>
        <p:txBody>
          <a:bodyPr wrap="square">
            <a:spAutoFit/>
          </a:bodyPr>
          <a:lstStyle/>
          <a:p>
            <a:pPr algn="ctr"/>
            <a:r>
              <a:rPr lang="ko-Kore-KR" altLang="en-US" dirty="0">
                <a:solidFill>
                  <a:srgbClr val="53585F"/>
                </a:solidFill>
              </a:rPr>
              <a:t>http://cnnlocalization.csail.mit.edu/</a:t>
            </a:r>
          </a:p>
        </p:txBody>
      </p:sp>
      <p:pic>
        <p:nvPicPr>
          <p:cNvPr id="57348" name="Picture 4">
            <a:extLst>
              <a:ext uri="{FF2B5EF4-FFF2-40B4-BE49-F238E27FC236}">
                <a16:creationId xmlns:a16="http://schemas.microsoft.com/office/drawing/2014/main" id="{154730A5-0519-E942-8947-2657568643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2023" y="8080605"/>
            <a:ext cx="5255478" cy="496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0988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Model-specific XAI – </a:t>
            </a:r>
            <a:r>
              <a:rPr kumimoji="1" lang="en-US" altLang="ko-Kore-KR" sz="2800" dirty="0" err="1">
                <a:latin typeface="Spoqa Han Sans Neo" panose="020B0500000000000000" pitchFamily="34" charset="-128"/>
                <a:ea typeface="Spoqa Han Sans Neo" panose="020B0500000000000000" pitchFamily="34" charset="-128"/>
              </a:rPr>
              <a:t>GradCAM</a:t>
            </a:r>
            <a:r>
              <a:rPr kumimoji="1" lang="en-US" altLang="ko-Kore-KR" sz="2800" dirty="0">
                <a:latin typeface="Spoqa Han Sans Neo" panose="020B0500000000000000" pitchFamily="34" charset="-128"/>
                <a:ea typeface="Spoqa Han Sans Neo" panose="020B0500000000000000" pitchFamily="34" charset="-128"/>
              </a:rPr>
              <a:t> (2017)</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8" name="TextBox 17">
            <a:extLst>
              <a:ext uri="{FF2B5EF4-FFF2-40B4-BE49-F238E27FC236}">
                <a16:creationId xmlns:a16="http://schemas.microsoft.com/office/drawing/2014/main" id="{659B572D-DC0D-7D43-942A-267AFA054C88}"/>
              </a:ext>
            </a:extLst>
          </p:cNvPr>
          <p:cNvSpPr txBox="1"/>
          <p:nvPr/>
        </p:nvSpPr>
        <p:spPr>
          <a:xfrm>
            <a:off x="1524000" y="12996000"/>
            <a:ext cx="17910583" cy="338554"/>
          </a:xfrm>
          <a:prstGeom prst="rect">
            <a:avLst/>
          </a:prstGeom>
          <a:noFill/>
        </p:spPr>
        <p:txBody>
          <a:bodyPr wrap="square">
            <a:spAutoFit/>
          </a:bodyPr>
          <a:lstStyle/>
          <a:p>
            <a:pPr algn="ctr"/>
            <a:r>
              <a:rPr lang="en" altLang="ko-Kore-KR" sz="1600" dirty="0">
                <a:solidFill>
                  <a:srgbClr val="53585F"/>
                </a:solidFill>
                <a:latin typeface="Spoqa Han Sans Neo" panose="020B0500000000000000" pitchFamily="34" charset="-128"/>
                <a:ea typeface="Spoqa Han Sans Neo" panose="020B0500000000000000" pitchFamily="34" charset="-128"/>
              </a:rPr>
              <a:t>Zhou, </a:t>
            </a:r>
            <a:r>
              <a:rPr lang="en" altLang="ko-Kore-KR" sz="1600" dirty="0" err="1">
                <a:solidFill>
                  <a:srgbClr val="53585F"/>
                </a:solidFill>
                <a:latin typeface="Spoqa Han Sans Neo" panose="020B0500000000000000" pitchFamily="34" charset="-128"/>
                <a:ea typeface="Spoqa Han Sans Neo" panose="020B0500000000000000" pitchFamily="34" charset="-128"/>
              </a:rPr>
              <a:t>Bolei</a:t>
            </a:r>
            <a:r>
              <a:rPr lang="en" altLang="ko-Kore-KR" sz="1600" dirty="0">
                <a:solidFill>
                  <a:srgbClr val="53585F"/>
                </a:solidFill>
                <a:latin typeface="Spoqa Han Sans Neo" panose="020B0500000000000000" pitchFamily="34" charset="-128"/>
                <a:ea typeface="Spoqa Han Sans Neo" panose="020B0500000000000000" pitchFamily="34" charset="-128"/>
              </a:rPr>
              <a:t>, et al. "Learning deep features for discriminative localization." Proceedings of the IEEE conference on computer vision and pattern recognition. 2016.</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E2849DF-927E-C54B-8B52-97E86C061BDF}"/>
                  </a:ext>
                </a:extLst>
              </p:cNvPr>
              <p:cNvSpPr txBox="1"/>
              <p:nvPr/>
            </p:nvSpPr>
            <p:spPr>
              <a:xfrm>
                <a:off x="1985539" y="3599788"/>
                <a:ext cx="16987504" cy="8874289"/>
              </a:xfrm>
              <a:prstGeom prst="rect">
                <a:avLst/>
              </a:prstGeom>
              <a:noFill/>
            </p:spPr>
            <p:txBody>
              <a:bodyPr wrap="square">
                <a:spAutoFit/>
              </a:bodyPr>
              <a:lstStyle/>
              <a:p>
                <a:pPr>
                  <a:lnSpc>
                    <a:spcPct val="150000"/>
                  </a:lnSpc>
                </a:pPr>
                <a:r>
                  <a:rPr lang="en-US" altLang="ko-Kore-KR" sz="3200" dirty="0">
                    <a:solidFill>
                      <a:srgbClr val="53585F"/>
                    </a:solidFill>
                    <a:latin typeface="Spoqa Han Sans Neo" panose="020B0500000000000000" pitchFamily="34" charset="-128"/>
                    <a:ea typeface="Spoqa Han Sans Neo" panose="020B0500000000000000" pitchFamily="34" charset="-128"/>
                  </a:rPr>
                  <a:t>Grad-CAM</a:t>
                </a:r>
                <a:r>
                  <a:rPr lang="ko-Kore-KR" altLang="en-US" sz="3200" dirty="0">
                    <a:solidFill>
                      <a:srgbClr val="53585F"/>
                    </a:solidFill>
                    <a:latin typeface="Spoqa Han Sans Neo" panose="020B0500000000000000" pitchFamily="34" charset="-128"/>
                    <a:ea typeface="Spoqa Han Sans Neo" panose="020B0500000000000000" pitchFamily="34" charset="-128"/>
                  </a:rPr>
                  <a:t>은 </a:t>
                </a:r>
                <a:r>
                  <a:rPr lang="en-US" altLang="ko-Kore-KR" sz="3200" dirty="0">
                    <a:solidFill>
                      <a:srgbClr val="53585F"/>
                    </a:solidFill>
                    <a:latin typeface="Spoqa Han Sans Neo" panose="020B0500000000000000" pitchFamily="34" charset="-128"/>
                    <a:ea typeface="Spoqa Han Sans Neo" panose="020B0500000000000000" pitchFamily="34" charset="-128"/>
                  </a:rPr>
                  <a:t>CAM</a:t>
                </a:r>
                <a:r>
                  <a:rPr lang="ko-Kore-KR" altLang="en-US" sz="3200" dirty="0">
                    <a:solidFill>
                      <a:srgbClr val="53585F"/>
                    </a:solidFill>
                    <a:latin typeface="Spoqa Han Sans Neo" panose="020B0500000000000000" pitchFamily="34" charset="-128"/>
                    <a:ea typeface="Spoqa Han Sans Neo" panose="020B0500000000000000" pitchFamily="34" charset="-128"/>
                  </a:rPr>
                  <a:t>에서 </a:t>
                </a:r>
                <a:r>
                  <a:rPr lang="en-US" altLang="ko-Kore-KR" sz="3200" dirty="0">
                    <a:solidFill>
                      <a:srgbClr val="53585F"/>
                    </a:solidFill>
                    <a:latin typeface="Spoqa Han Sans Neo" panose="020B0500000000000000" pitchFamily="34" charset="-128"/>
                    <a:ea typeface="Spoqa Han Sans Neo" panose="020B0500000000000000" pitchFamily="34" charset="-128"/>
                  </a:rPr>
                  <a:t>CAM</a:t>
                </a:r>
                <a:r>
                  <a:rPr lang="ko-Kore-KR" altLang="en-US" sz="3200" dirty="0">
                    <a:solidFill>
                      <a:srgbClr val="53585F"/>
                    </a:solidFill>
                    <a:latin typeface="Spoqa Han Sans Neo" panose="020B0500000000000000" pitchFamily="34" charset="-128"/>
                    <a:ea typeface="Spoqa Han Sans Neo" panose="020B0500000000000000" pitchFamily="34" charset="-128"/>
                  </a:rPr>
                  <a:t>의 </a:t>
                </a:r>
                <a:br>
                  <a:rPr lang="en-US" altLang="ko-Kore-KR" sz="3200" dirty="0">
                    <a:solidFill>
                      <a:srgbClr val="53585F"/>
                    </a:solidFill>
                    <a:latin typeface="Spoqa Han Sans Neo" panose="020B0500000000000000" pitchFamily="34" charset="-128"/>
                    <a:ea typeface="Spoqa Han Sans Neo" panose="020B0500000000000000" pitchFamily="34" charset="-128"/>
                  </a:rPr>
                </a:br>
                <a:r>
                  <a:rPr lang="en-US" altLang="ko-Kore-KR" sz="3200" dirty="0">
                    <a:solidFill>
                      <a:srgbClr val="53585F"/>
                    </a:solidFill>
                    <a:latin typeface="Spoqa Han Sans Neo" panose="020B0500000000000000" pitchFamily="34" charset="-128"/>
                    <a:ea typeface="Spoqa Han Sans Neo" panose="020B0500000000000000" pitchFamily="34" charset="-128"/>
                  </a:rPr>
                  <a:t>weight w</a:t>
                </a:r>
                <a:r>
                  <a:rPr lang="ko-Kore-KR" altLang="en-US" sz="3200" dirty="0">
                    <a:solidFill>
                      <a:srgbClr val="53585F"/>
                    </a:solidFill>
                    <a:latin typeface="Spoqa Han Sans Neo" panose="020B0500000000000000" pitchFamily="34" charset="-128"/>
                    <a:ea typeface="Spoqa Han Sans Neo" panose="020B0500000000000000" pitchFamily="34" charset="-128"/>
                  </a:rPr>
                  <a:t>를 다른 값으로 대체하고 </a:t>
                </a:r>
                <a:br>
                  <a:rPr lang="en-US" altLang="ko-Kore-KR" sz="3200" dirty="0">
                    <a:solidFill>
                      <a:srgbClr val="53585F"/>
                    </a:solidFill>
                    <a:latin typeface="Spoqa Han Sans Neo" panose="020B0500000000000000" pitchFamily="34" charset="-128"/>
                    <a:ea typeface="Spoqa Han Sans Neo" panose="020B0500000000000000" pitchFamily="34" charset="-128"/>
                  </a:rPr>
                </a:br>
                <a:r>
                  <a:rPr lang="en-US" altLang="ko-Kore-KR" sz="3200" dirty="0">
                    <a:solidFill>
                      <a:srgbClr val="53585F"/>
                    </a:solidFill>
                    <a:latin typeface="Spoqa Han Sans Neo" panose="020B0500000000000000" pitchFamily="34" charset="-128"/>
                    <a:ea typeface="Spoqa Han Sans Neo" panose="020B0500000000000000" pitchFamily="34" charset="-128"/>
                  </a:rPr>
                  <a:t>GAP</a:t>
                </a:r>
                <a:r>
                  <a:rPr lang="ko-Kore-KR" altLang="en-US" sz="3200" dirty="0">
                    <a:solidFill>
                      <a:srgbClr val="53585F"/>
                    </a:solidFill>
                    <a:latin typeface="Spoqa Han Sans Neo" panose="020B0500000000000000" pitchFamily="34" charset="-128"/>
                    <a:ea typeface="Spoqa Han Sans Neo" panose="020B0500000000000000" pitchFamily="34" charset="-128"/>
                  </a:rPr>
                  <a:t>의존성을 없애</a:t>
                </a:r>
                <a:r>
                  <a:rPr lang="en-US" altLang="ko-Kore-KR" sz="3200" dirty="0">
                    <a:solidFill>
                      <a:srgbClr val="53585F"/>
                    </a:solidFill>
                    <a:latin typeface="Spoqa Han Sans Neo" panose="020B0500000000000000" pitchFamily="34" charset="-128"/>
                    <a:ea typeface="Spoqa Han Sans Neo" panose="020B0500000000000000" pitchFamily="34" charset="-128"/>
                  </a:rPr>
                  <a:t>,</a:t>
                </a:r>
                <a:r>
                  <a:rPr lang="ko-Kore-KR" altLang="en-US" sz="3200" dirty="0">
                    <a:solidFill>
                      <a:srgbClr val="53585F"/>
                    </a:solidFill>
                    <a:latin typeface="Spoqa Han Sans Neo" panose="020B0500000000000000" pitchFamily="34" charset="-128"/>
                    <a:ea typeface="Spoqa Han Sans Neo" panose="020B0500000000000000" pitchFamily="34" charset="-128"/>
                  </a:rPr>
                  <a:t> 일반화</a:t>
                </a:r>
                <a:r>
                  <a:rPr lang="en-US" altLang="ko-Kore-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SupPr>
                        <m:e>
                          <m:r>
                            <a:rPr lang="en-US" altLang="ko-Kore-KR" sz="3200" b="0" i="1" smtClean="0">
                              <a:solidFill>
                                <a:srgbClr val="53585F"/>
                              </a:solidFill>
                              <a:latin typeface="Cambria Math" panose="02040503050406030204" pitchFamily="18" charset="0"/>
                              <a:ea typeface="Spoqa Han Sans Neo Bold" panose="020B0500000000000000" pitchFamily="34" charset="-128"/>
                            </a:rPr>
                            <m:t>𝛼</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𝑘</m:t>
                          </m:r>
                        </m:sub>
                        <m:sup>
                          <m:r>
                            <a:rPr lang="en-US" altLang="ko-Kore-KR" sz="3200" b="0" i="1" smtClean="0">
                              <a:solidFill>
                                <a:srgbClr val="53585F"/>
                              </a:solidFill>
                              <a:latin typeface="Cambria Math" panose="02040503050406030204" pitchFamily="18" charset="0"/>
                              <a:ea typeface="Spoqa Han Sans Neo Bold" panose="020B0500000000000000" pitchFamily="34" charset="-128"/>
                            </a:rPr>
                            <m:t>𝑐</m:t>
                          </m:r>
                        </m:sup>
                      </m:sSubSup>
                      <m:r>
                        <a:rPr lang="en-US" altLang="ko-Kore-KR" sz="3200" b="0" i="1" smtClean="0">
                          <a:solidFill>
                            <a:srgbClr val="53585F"/>
                          </a:solidFill>
                          <a:latin typeface="Cambria Math" panose="02040503050406030204" pitchFamily="18" charset="0"/>
                          <a:ea typeface="Spoqa Han Sans Neo Bold" panose="020B0500000000000000" pitchFamily="34" charset="-128"/>
                        </a:rPr>
                        <m:t>=</m:t>
                      </m:r>
                      <m:f>
                        <m:f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fPr>
                        <m:num>
                          <m:r>
                            <a:rPr lang="en-US" altLang="ko-Kore-KR" sz="3200" b="0" i="1" smtClean="0">
                              <a:solidFill>
                                <a:srgbClr val="53585F"/>
                              </a:solidFill>
                              <a:latin typeface="Cambria Math" panose="02040503050406030204" pitchFamily="18" charset="0"/>
                              <a:ea typeface="Spoqa Han Sans Neo Bold" panose="020B0500000000000000" pitchFamily="34" charset="-128"/>
                            </a:rPr>
                            <m:t>1</m:t>
                          </m:r>
                        </m:num>
                        <m:den>
                          <m:r>
                            <a:rPr lang="en-US" altLang="ko-Kore-KR" sz="3200" b="0" i="1" smtClean="0">
                              <a:solidFill>
                                <a:srgbClr val="53585F"/>
                              </a:solidFill>
                              <a:latin typeface="Cambria Math" panose="02040503050406030204" pitchFamily="18" charset="0"/>
                              <a:ea typeface="Spoqa Han Sans Neo Bold" panose="020B0500000000000000" pitchFamily="34" charset="-128"/>
                            </a:rPr>
                            <m:t>𝑍</m:t>
                          </m:r>
                        </m:den>
                      </m:f>
                      <m:nary>
                        <m:naryPr>
                          <m:chr m:val="∑"/>
                          <m:supHide m:val="on"/>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naryPr>
                        <m:sub>
                          <m:r>
                            <a:rPr lang="en-US" altLang="ko-Kore-KR" sz="3200" b="0" i="1" smtClean="0">
                              <a:solidFill>
                                <a:srgbClr val="53585F"/>
                              </a:solidFill>
                              <a:latin typeface="Cambria Math" panose="02040503050406030204" pitchFamily="18" charset="0"/>
                              <a:ea typeface="Spoqa Han Sans Neo Bold" panose="020B0500000000000000" pitchFamily="34" charset="-128"/>
                            </a:rPr>
                            <m:t>𝑖</m:t>
                          </m:r>
                        </m:sub>
                        <m:sup/>
                        <m:e>
                          <m:nary>
                            <m:naryPr>
                              <m:chr m:val="∑"/>
                              <m:supHide m:val="on"/>
                              <m:ctrlPr>
                                <a:rPr lang="en-US" altLang="ko-Kore-KR" sz="3200" i="1">
                                  <a:solidFill>
                                    <a:srgbClr val="53585F"/>
                                  </a:solidFill>
                                  <a:latin typeface="Cambria Math" panose="02040503050406030204" pitchFamily="18" charset="0"/>
                                  <a:ea typeface="Spoqa Han Sans Neo Bold" panose="020B0500000000000000" pitchFamily="34" charset="-128"/>
                                </a:rPr>
                              </m:ctrlPr>
                            </m:naryPr>
                            <m:sub>
                              <m:r>
                                <a:rPr lang="en-US" altLang="ko-Kore-KR" sz="3200" i="1">
                                  <a:solidFill>
                                    <a:srgbClr val="53585F"/>
                                  </a:solidFill>
                                  <a:latin typeface="Cambria Math" panose="02040503050406030204" pitchFamily="18" charset="0"/>
                                  <a:ea typeface="Spoqa Han Sans Neo Bold" panose="020B0500000000000000" pitchFamily="34" charset="-128"/>
                                </a:rPr>
                                <m:t>𝑗</m:t>
                              </m:r>
                            </m:sub>
                            <m:sup/>
                            <m:e>
                              <m:f>
                                <m:f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fPr>
                                <m:num>
                                  <m:r>
                                    <a:rPr lang="en-US" altLang="ko-Kore-KR" sz="3200" b="0" i="1" smtClean="0">
                                      <a:solidFill>
                                        <a:srgbClr val="53585F"/>
                                      </a:solidFill>
                                      <a:latin typeface="Cambria Math" panose="02040503050406030204" pitchFamily="18" charset="0"/>
                                      <a:ea typeface="Spoqa Han Sans Neo Bold" panose="020B0500000000000000" pitchFamily="34" charset="-128"/>
                                    </a:rPr>
                                    <m:t>𝜕</m:t>
                                  </m:r>
                                  <m:sSup>
                                    <m:sSup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pPr>
                                    <m:e>
                                      <m:r>
                                        <a:rPr lang="en-US" altLang="ko-Kore-KR" sz="3200" b="0" i="1" smtClean="0">
                                          <a:solidFill>
                                            <a:srgbClr val="53585F"/>
                                          </a:solidFill>
                                          <a:latin typeface="Cambria Math" panose="02040503050406030204" pitchFamily="18" charset="0"/>
                                          <a:ea typeface="Spoqa Han Sans Neo Bold" panose="020B0500000000000000" pitchFamily="34" charset="-128"/>
                                        </a:rPr>
                                        <m:t>𝑦</m:t>
                                      </m:r>
                                    </m:e>
                                    <m:sup>
                                      <m:r>
                                        <a:rPr lang="en-US" altLang="ko-Kore-KR" sz="3200" b="0" i="1" smtClean="0">
                                          <a:solidFill>
                                            <a:srgbClr val="53585F"/>
                                          </a:solidFill>
                                          <a:latin typeface="Cambria Math" panose="02040503050406030204" pitchFamily="18" charset="0"/>
                                          <a:ea typeface="Spoqa Han Sans Neo Bold" panose="020B0500000000000000" pitchFamily="34" charset="-128"/>
                                        </a:rPr>
                                        <m:t>𝑐</m:t>
                                      </m:r>
                                    </m:sup>
                                  </m:sSup>
                                </m:num>
                                <m:den>
                                  <m:r>
                                    <a:rPr lang="en-US" altLang="ko-Kore-KR" sz="3200" b="0" i="1" smtClean="0">
                                      <a:solidFill>
                                        <a:srgbClr val="53585F"/>
                                      </a:solidFill>
                                      <a:latin typeface="Cambria Math" panose="02040503050406030204" pitchFamily="18" charset="0"/>
                                      <a:ea typeface="Spoqa Han Sans Neo Bold" panose="020B0500000000000000" pitchFamily="34" charset="-128"/>
                                    </a:rPr>
                                    <m:t>𝜕</m:t>
                                  </m:r>
                                  <m:sSubSup>
                                    <m:sSubSup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SupPr>
                                    <m:e>
                                      <m:r>
                                        <a:rPr lang="en-US" altLang="ko-Kore-KR" sz="3200" b="0" i="1" smtClean="0">
                                          <a:solidFill>
                                            <a:srgbClr val="53585F"/>
                                          </a:solidFill>
                                          <a:latin typeface="Cambria Math" panose="02040503050406030204" pitchFamily="18" charset="0"/>
                                          <a:ea typeface="Spoqa Han Sans Neo Bold" panose="020B0500000000000000" pitchFamily="34" charset="-128"/>
                                        </a:rPr>
                                        <m:t>𝐴</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𝑖𝑗</m:t>
                                      </m:r>
                                    </m:sub>
                                    <m:sup>
                                      <m:r>
                                        <a:rPr lang="en-US" altLang="ko-Kore-KR" sz="3200" b="0" i="1" smtClean="0">
                                          <a:solidFill>
                                            <a:srgbClr val="53585F"/>
                                          </a:solidFill>
                                          <a:latin typeface="Cambria Math" panose="02040503050406030204" pitchFamily="18" charset="0"/>
                                          <a:ea typeface="Spoqa Han Sans Neo Bold" panose="020B0500000000000000" pitchFamily="34" charset="-128"/>
                                        </a:rPr>
                                        <m:t>𝑘</m:t>
                                      </m:r>
                                    </m:sup>
                                  </m:sSubSup>
                                </m:den>
                              </m:f>
                            </m:e>
                          </m:nary>
                        </m:e>
                      </m:nary>
                    </m:oMath>
                  </m:oMathPara>
                </a14:m>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endParaRPr lang="en-US" altLang="ko-Kore-KR" sz="3200" i="1" dirty="0">
                  <a:solidFill>
                    <a:srgbClr val="53585F"/>
                  </a:solidFill>
                  <a:latin typeface="Cambria Math" panose="02040503050406030204" pitchFamily="18" charset="0"/>
                  <a:ea typeface="Spoqa Han Sans Neo Bold" panose="020B0500000000000000" pitchFamily="34" charset="-128"/>
                </a:endParaRPr>
              </a:p>
              <a:p>
                <a:pPr>
                  <a:lnSpc>
                    <a:spcPct val="150000"/>
                  </a:lnSpc>
                </a:pPr>
                <a14:m>
                  <m:oMath xmlns:m="http://schemas.openxmlformats.org/officeDocument/2006/math">
                    <m:sSubSup>
                      <m:sSubSupPr>
                        <m:ctrlPr>
                          <a:rPr lang="en-US" altLang="ko-Kore-KR" sz="3200" i="1">
                            <a:solidFill>
                              <a:srgbClr val="53585F"/>
                            </a:solidFill>
                            <a:latin typeface="Cambria Math" panose="02040503050406030204" pitchFamily="18" charset="0"/>
                            <a:ea typeface="Spoqa Han Sans Neo Bold" panose="020B0500000000000000" pitchFamily="34" charset="-128"/>
                          </a:rPr>
                        </m:ctrlPr>
                      </m:sSubSupPr>
                      <m:e>
                        <m:r>
                          <a:rPr lang="en-US" altLang="ko-Kore-KR" sz="3200" i="1">
                            <a:solidFill>
                              <a:srgbClr val="53585F"/>
                            </a:solidFill>
                            <a:latin typeface="Cambria Math" panose="02040503050406030204" pitchFamily="18" charset="0"/>
                            <a:ea typeface="Spoqa Han Sans Neo Bold" panose="020B0500000000000000" pitchFamily="34" charset="-128"/>
                          </a:rPr>
                          <m:t>𝐴</m:t>
                        </m:r>
                      </m:e>
                      <m:sub>
                        <m:r>
                          <a:rPr lang="en-US" altLang="ko-Kore-KR" sz="3200" i="1">
                            <a:solidFill>
                              <a:srgbClr val="53585F"/>
                            </a:solidFill>
                            <a:latin typeface="Cambria Math" panose="02040503050406030204" pitchFamily="18" charset="0"/>
                            <a:ea typeface="Spoqa Han Sans Neo Bold" panose="020B0500000000000000" pitchFamily="34" charset="-128"/>
                          </a:rPr>
                          <m:t>𝑖𝑗</m:t>
                        </m:r>
                      </m:sub>
                      <m:sup>
                        <m:r>
                          <a:rPr lang="en-US" altLang="ko-Kore-KR" sz="3200" i="1">
                            <a:solidFill>
                              <a:srgbClr val="53585F"/>
                            </a:solidFill>
                            <a:latin typeface="Cambria Math" panose="02040503050406030204" pitchFamily="18" charset="0"/>
                            <a:ea typeface="Spoqa Han Sans Neo Bold" panose="020B0500000000000000" pitchFamily="34" charset="-128"/>
                          </a:rPr>
                          <m:t>𝑘</m:t>
                        </m:r>
                      </m:sup>
                    </m:sSubSup>
                    <m:r>
                      <a:rPr lang="en-US" altLang="ko-Kore-KR" sz="3200" i="1">
                        <a:solidFill>
                          <a:srgbClr val="53585F"/>
                        </a:solidFill>
                        <a:latin typeface="Cambria Math" panose="02040503050406030204" pitchFamily="18" charset="0"/>
                        <a:ea typeface="Spoqa Han Sans Neo Bold" panose="020B0500000000000000" pitchFamily="34" charset="-128"/>
                      </a:rPr>
                      <m:t> </m:t>
                    </m:r>
                  </m:oMath>
                </a14:m>
                <a:r>
                  <a:rPr lang="ko-Kore-KR" altLang="en-US" sz="3200" dirty="0">
                    <a:solidFill>
                      <a:srgbClr val="53585F"/>
                    </a:solidFill>
                    <a:latin typeface="Spoqa Han Sans Neo" panose="020B0500000000000000" pitchFamily="34" charset="-128"/>
                    <a:ea typeface="Spoqa Han Sans Neo" panose="020B0500000000000000" pitchFamily="34" charset="-128"/>
                  </a:rPr>
                  <a:t>가 마지막</a:t>
                </a:r>
                <a:r>
                  <a:rPr lang="en-US" altLang="ko-Kore-KR" sz="3200" dirty="0">
                    <a:solidFill>
                      <a:srgbClr val="53585F"/>
                    </a:solidFill>
                    <a:latin typeface="Spoqa Han Sans Neo" panose="020B0500000000000000" pitchFamily="34" charset="-128"/>
                    <a:ea typeface="Spoqa Han Sans Neo" panose="020B0500000000000000" pitchFamily="34" charset="-128"/>
                  </a:rPr>
                  <a:t> CNN</a:t>
                </a:r>
                <a:r>
                  <a:rPr lang="ko-Kore-KR" altLang="en-US" sz="3200" dirty="0">
                    <a:solidFill>
                      <a:srgbClr val="53585F"/>
                    </a:solidFill>
                    <a:latin typeface="Spoqa Han Sans Neo" panose="020B0500000000000000" pitchFamily="34" charset="-128"/>
                    <a:ea typeface="Spoqa Han Sans Neo" panose="020B0500000000000000" pitchFamily="34" charset="-128"/>
                  </a:rPr>
                  <a:t>의 </a:t>
                </a:r>
                <a:r>
                  <a:rPr lang="en-US" altLang="ko-Kore-KR" sz="3200" dirty="0">
                    <a:solidFill>
                      <a:srgbClr val="53585F"/>
                    </a:solidFill>
                    <a:latin typeface="Spoqa Han Sans Neo" panose="020B0500000000000000" pitchFamily="34" charset="-128"/>
                    <a:ea typeface="Spoqa Han Sans Neo" panose="020B0500000000000000" pitchFamily="34" charset="-128"/>
                  </a:rPr>
                  <a:t>k</a:t>
                </a:r>
                <a:r>
                  <a:rPr lang="ko-Kore-KR" altLang="en-US" sz="3200" dirty="0">
                    <a:solidFill>
                      <a:srgbClr val="53585F"/>
                    </a:solidFill>
                    <a:latin typeface="Spoqa Han Sans Neo" panose="020B0500000000000000" pitchFamily="34" charset="-128"/>
                    <a:ea typeface="Spoqa Han Sans Neo" panose="020B0500000000000000" pitchFamily="34" charset="-128"/>
                  </a:rPr>
                  <a:t>번째 채널의 </a:t>
                </a:r>
                <a:r>
                  <a:rPr lang="en-US" altLang="ko-Kore-KR" sz="3200" dirty="0">
                    <a:solidFill>
                      <a:srgbClr val="53585F"/>
                    </a:solidFill>
                    <a:latin typeface="Spoqa Han Sans Neo" panose="020B0500000000000000" pitchFamily="34" charset="-128"/>
                    <a:ea typeface="Spoqa Han Sans Neo" panose="020B0500000000000000" pitchFamily="34" charset="-128"/>
                  </a:rPr>
                  <a:t>feature map </a:t>
                </a:r>
                <a:r>
                  <a:rPr lang="ko-Kore-KR" altLang="en-US" sz="3200" dirty="0">
                    <a:solidFill>
                      <a:srgbClr val="53585F"/>
                    </a:solidFill>
                    <a:latin typeface="Spoqa Han Sans Neo" panose="020B0500000000000000" pitchFamily="34" charset="-128"/>
                    <a:ea typeface="Spoqa Han Sans Neo" panose="020B0500000000000000" pitchFamily="34" charset="-128"/>
                  </a:rPr>
                  <a:t>일 때</a:t>
                </a:r>
                <a:r>
                  <a:rPr lang="en-US" altLang="ko-Kore-KR" sz="3200" dirty="0">
                    <a:solidFill>
                      <a:srgbClr val="53585F"/>
                    </a:solidFill>
                    <a:latin typeface="Spoqa Han Sans Neo" panose="020B0500000000000000" pitchFamily="34" charset="-128"/>
                    <a:ea typeface="Spoqa Han Sans Neo" panose="020B0500000000000000" pitchFamily="34" charset="-128"/>
                  </a:rPr>
                  <a:t>, partial </a:t>
                </a:r>
                <a:r>
                  <a:rPr lang="en-US" altLang="ko-Kore-KR" sz="3200" dirty="0" err="1">
                    <a:solidFill>
                      <a:srgbClr val="53585F"/>
                    </a:solidFill>
                    <a:latin typeface="Spoqa Han Sans Neo" panose="020B0500000000000000" pitchFamily="34" charset="-128"/>
                    <a:ea typeface="Spoqa Han Sans Neo" panose="020B0500000000000000" pitchFamily="34" charset="-128"/>
                  </a:rPr>
                  <a:t>linearlization</a:t>
                </a:r>
                <a:r>
                  <a:rPr lang="ko-Kore-KR" altLang="en-US" sz="3200" dirty="0">
                    <a:solidFill>
                      <a:srgbClr val="53585F"/>
                    </a:solidFill>
                    <a:latin typeface="Spoqa Han Sans Neo" panose="020B0500000000000000" pitchFamily="34" charset="-128"/>
                    <a:ea typeface="Spoqa Han Sans Neo" panose="020B0500000000000000" pitchFamily="34" charset="-128"/>
                  </a:rPr>
                  <a:t>을 의미하며</a:t>
                </a:r>
                <a:r>
                  <a:rPr lang="en-US" altLang="ko-Kore-KR" sz="3200" dirty="0">
                    <a:solidFill>
                      <a:srgbClr val="53585F"/>
                    </a:solidFill>
                    <a:latin typeface="Spoqa Han Sans Neo" panose="020B0500000000000000" pitchFamily="34" charset="-128"/>
                    <a:ea typeface="Spoqa Han Sans Neo" panose="020B0500000000000000" pitchFamily="34" charset="-128"/>
                  </a:rPr>
                  <a:t>,</a:t>
                </a:r>
                <a:br>
                  <a:rPr lang="en-US" altLang="ko-Kore-KR" sz="3200" dirty="0">
                    <a:solidFill>
                      <a:srgbClr val="53585F"/>
                    </a:solidFill>
                    <a:latin typeface="Spoqa Han Sans Neo" panose="020B0500000000000000" pitchFamily="34" charset="-128"/>
                    <a:ea typeface="Spoqa Han Sans Neo" panose="020B0500000000000000" pitchFamily="34" charset="-128"/>
                  </a:rPr>
                </a:br>
                <a14:m>
                  <m:oMath xmlns:m="http://schemas.openxmlformats.org/officeDocument/2006/math">
                    <m:f>
                      <m:fPr>
                        <m:ctrlPr>
                          <a:rPr lang="en-US" altLang="ko-Kore-KR" sz="3200" i="1">
                            <a:solidFill>
                              <a:srgbClr val="53585F"/>
                            </a:solidFill>
                            <a:latin typeface="Cambria Math" panose="02040503050406030204" pitchFamily="18" charset="0"/>
                            <a:ea typeface="Spoqa Han Sans Neo Bold" panose="020B0500000000000000" pitchFamily="34" charset="-128"/>
                          </a:rPr>
                        </m:ctrlPr>
                      </m:fPr>
                      <m:num>
                        <m:r>
                          <a:rPr lang="en-US" altLang="ko-Kore-KR" sz="3200" i="1">
                            <a:solidFill>
                              <a:srgbClr val="53585F"/>
                            </a:solidFill>
                            <a:latin typeface="Cambria Math" panose="02040503050406030204" pitchFamily="18" charset="0"/>
                            <a:ea typeface="Spoqa Han Sans Neo Bold" panose="020B0500000000000000" pitchFamily="34" charset="-128"/>
                          </a:rPr>
                          <m:t>𝜕</m:t>
                        </m:r>
                        <m:sSup>
                          <m:sSupPr>
                            <m:ctrlPr>
                              <a:rPr lang="en-US" altLang="ko-Kore-KR" sz="3200" i="1">
                                <a:solidFill>
                                  <a:srgbClr val="53585F"/>
                                </a:solidFill>
                                <a:latin typeface="Cambria Math" panose="02040503050406030204" pitchFamily="18" charset="0"/>
                                <a:ea typeface="Spoqa Han Sans Neo Bold" panose="020B0500000000000000" pitchFamily="34" charset="-128"/>
                              </a:rPr>
                            </m:ctrlPr>
                          </m:sSupPr>
                          <m:e>
                            <m:r>
                              <a:rPr lang="en-US" altLang="ko-Kore-KR" sz="3200" i="1">
                                <a:solidFill>
                                  <a:srgbClr val="53585F"/>
                                </a:solidFill>
                                <a:latin typeface="Cambria Math" panose="02040503050406030204" pitchFamily="18" charset="0"/>
                                <a:ea typeface="Spoqa Han Sans Neo Bold" panose="020B0500000000000000" pitchFamily="34" charset="-128"/>
                              </a:rPr>
                              <m:t>𝑦</m:t>
                            </m:r>
                          </m:e>
                          <m:sup>
                            <m:r>
                              <a:rPr lang="en-US" altLang="ko-Kore-KR" sz="3200" i="1">
                                <a:solidFill>
                                  <a:srgbClr val="53585F"/>
                                </a:solidFill>
                                <a:latin typeface="Cambria Math" panose="02040503050406030204" pitchFamily="18" charset="0"/>
                                <a:ea typeface="Spoqa Han Sans Neo Bold" panose="020B0500000000000000" pitchFamily="34" charset="-128"/>
                              </a:rPr>
                              <m:t>𝑐</m:t>
                            </m:r>
                          </m:sup>
                        </m:sSup>
                      </m:num>
                      <m:den>
                        <m:r>
                          <a:rPr lang="en-US" altLang="ko-Kore-KR" sz="3200" i="1">
                            <a:solidFill>
                              <a:srgbClr val="53585F"/>
                            </a:solidFill>
                            <a:latin typeface="Cambria Math" panose="02040503050406030204" pitchFamily="18" charset="0"/>
                            <a:ea typeface="Spoqa Han Sans Neo Bold" panose="020B0500000000000000" pitchFamily="34" charset="-128"/>
                          </a:rPr>
                          <m:t>𝜕</m:t>
                        </m:r>
                        <m:sSubSup>
                          <m:sSubSupPr>
                            <m:ctrlPr>
                              <a:rPr lang="en-US" altLang="ko-Kore-KR" sz="3200" i="1">
                                <a:solidFill>
                                  <a:srgbClr val="53585F"/>
                                </a:solidFill>
                                <a:latin typeface="Cambria Math" panose="02040503050406030204" pitchFamily="18" charset="0"/>
                                <a:ea typeface="Spoqa Han Sans Neo Bold" panose="020B0500000000000000" pitchFamily="34" charset="-128"/>
                              </a:rPr>
                            </m:ctrlPr>
                          </m:sSubSupPr>
                          <m:e>
                            <m:r>
                              <a:rPr lang="en-US" altLang="ko-Kore-KR" sz="3200" i="1">
                                <a:solidFill>
                                  <a:srgbClr val="53585F"/>
                                </a:solidFill>
                                <a:latin typeface="Cambria Math" panose="02040503050406030204" pitchFamily="18" charset="0"/>
                                <a:ea typeface="Spoqa Han Sans Neo Bold" panose="020B0500000000000000" pitchFamily="34" charset="-128"/>
                              </a:rPr>
                              <m:t>𝐴</m:t>
                            </m:r>
                          </m:e>
                          <m:sub>
                            <m:r>
                              <a:rPr lang="en-US" altLang="ko-Kore-KR" sz="3200" i="1">
                                <a:solidFill>
                                  <a:srgbClr val="53585F"/>
                                </a:solidFill>
                                <a:latin typeface="Cambria Math" panose="02040503050406030204" pitchFamily="18" charset="0"/>
                                <a:ea typeface="Spoqa Han Sans Neo Bold" panose="020B0500000000000000" pitchFamily="34" charset="-128"/>
                              </a:rPr>
                              <m:t>𝑖𝑗</m:t>
                            </m:r>
                          </m:sub>
                          <m:sup>
                            <m:r>
                              <a:rPr lang="en-US" altLang="ko-Kore-KR" sz="3200" i="1">
                                <a:solidFill>
                                  <a:srgbClr val="53585F"/>
                                </a:solidFill>
                                <a:latin typeface="Cambria Math" panose="02040503050406030204" pitchFamily="18" charset="0"/>
                                <a:ea typeface="Spoqa Han Sans Neo Bold" panose="020B0500000000000000" pitchFamily="34" charset="-128"/>
                              </a:rPr>
                              <m:t>𝑘</m:t>
                            </m:r>
                          </m:sup>
                        </m:sSubSup>
                      </m:den>
                    </m:f>
                  </m:oMath>
                </a14:m>
                <a:r>
                  <a:rPr lang="en-US" altLang="ko-Kore-KR" sz="3200" dirty="0">
                    <a:solidFill>
                      <a:srgbClr val="53585F"/>
                    </a:solidFill>
                    <a:latin typeface="Spoqa Han Sans Neo" panose="020B0500000000000000" pitchFamily="34" charset="-128"/>
                    <a:ea typeface="Spoqa Han Sans Neo" panose="020B0500000000000000" pitchFamily="34" charset="-128"/>
                  </a:rPr>
                  <a:t>  </a:t>
                </a:r>
                <a:r>
                  <a:rPr lang="ko-Kore-KR" altLang="en-US" sz="3200" dirty="0">
                    <a:solidFill>
                      <a:srgbClr val="53585F"/>
                    </a:solidFill>
                    <a:latin typeface="Spoqa Han Sans Neo" panose="020B0500000000000000" pitchFamily="34" charset="-128"/>
                    <a:ea typeface="Spoqa Han Sans Neo" panose="020B0500000000000000" pitchFamily="34" charset="-128"/>
                  </a:rPr>
                  <a:t>는 </a:t>
                </a:r>
                <a:r>
                  <a:rPr lang="en-US" altLang="ko-Kore-KR" sz="3200" dirty="0">
                    <a:solidFill>
                      <a:srgbClr val="53585F"/>
                    </a:solidFill>
                    <a:latin typeface="Spoqa Han Sans Neo" panose="020B0500000000000000" pitchFamily="34" charset="-128"/>
                    <a:ea typeface="Spoqa Han Sans Neo" panose="020B0500000000000000" pitchFamily="34" charset="-128"/>
                  </a:rPr>
                  <a:t>backpropagation</a:t>
                </a:r>
                <a:r>
                  <a:rPr lang="ko-Kore-KR" altLang="en-US" sz="3200" dirty="0">
                    <a:solidFill>
                      <a:srgbClr val="53585F"/>
                    </a:solidFill>
                    <a:latin typeface="Spoqa Han Sans Neo" panose="020B0500000000000000" pitchFamily="34" charset="-128"/>
                    <a:ea typeface="Spoqa Han Sans Neo" panose="020B0500000000000000" pitchFamily="34" charset="-128"/>
                  </a:rPr>
                  <a:t>을 통해 얻어질 수 있다</a:t>
                </a:r>
                <a:r>
                  <a:rPr lang="en-US" altLang="ko-Kore-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14:m>
                  <m:oMath xmlns:m="http://schemas.openxmlformats.org/officeDocument/2006/math">
                    <m:f>
                      <m:fPr>
                        <m:ctrlPr>
                          <a:rPr lang="en-US" altLang="ko-Kore-KR" sz="3200" i="1">
                            <a:solidFill>
                              <a:srgbClr val="53585F"/>
                            </a:solidFill>
                            <a:latin typeface="Cambria Math" panose="02040503050406030204" pitchFamily="18" charset="0"/>
                            <a:ea typeface="Spoqa Han Sans Neo Bold" panose="020B0500000000000000" pitchFamily="34" charset="-128"/>
                          </a:rPr>
                        </m:ctrlPr>
                      </m:fPr>
                      <m:num>
                        <m:r>
                          <a:rPr lang="en-US" altLang="ko-Kore-KR" sz="3200" i="1">
                            <a:solidFill>
                              <a:srgbClr val="53585F"/>
                            </a:solidFill>
                            <a:latin typeface="Cambria Math" panose="02040503050406030204" pitchFamily="18" charset="0"/>
                            <a:ea typeface="Spoqa Han Sans Neo Bold" panose="020B0500000000000000" pitchFamily="34" charset="-128"/>
                          </a:rPr>
                          <m:t>1</m:t>
                        </m:r>
                      </m:num>
                      <m:den>
                        <m:r>
                          <a:rPr lang="en-US" altLang="ko-Kore-KR" sz="3200" i="1">
                            <a:solidFill>
                              <a:srgbClr val="53585F"/>
                            </a:solidFill>
                            <a:latin typeface="Cambria Math" panose="02040503050406030204" pitchFamily="18" charset="0"/>
                            <a:ea typeface="Spoqa Han Sans Neo Bold" panose="020B0500000000000000" pitchFamily="34" charset="-128"/>
                          </a:rPr>
                          <m:t>𝑍</m:t>
                        </m:r>
                      </m:den>
                    </m:f>
                    <m:nary>
                      <m:naryPr>
                        <m:chr m:val="∑"/>
                        <m:supHide m:val="on"/>
                        <m:ctrlPr>
                          <a:rPr lang="en-US" altLang="ko-Kore-KR" sz="3200" i="1" smtClean="0">
                            <a:solidFill>
                              <a:srgbClr val="53585F"/>
                            </a:solidFill>
                            <a:latin typeface="Cambria Math" panose="02040503050406030204" pitchFamily="18" charset="0"/>
                            <a:ea typeface="Spoqa Han Sans Neo Bold" panose="020B0500000000000000" pitchFamily="34" charset="-128"/>
                          </a:rPr>
                        </m:ctrlPr>
                      </m:naryPr>
                      <m:sub>
                        <m:r>
                          <a:rPr lang="en-US" altLang="ko-Kore-KR" sz="3200" i="1">
                            <a:solidFill>
                              <a:srgbClr val="53585F"/>
                            </a:solidFill>
                            <a:latin typeface="Cambria Math" panose="02040503050406030204" pitchFamily="18" charset="0"/>
                            <a:ea typeface="Spoqa Han Sans Neo Bold" panose="020B0500000000000000" pitchFamily="34" charset="-128"/>
                          </a:rPr>
                          <m:t>𝑖</m:t>
                        </m:r>
                      </m:sub>
                      <m:sup/>
                      <m:e>
                        <m:nary>
                          <m:naryPr>
                            <m:chr m:val="∑"/>
                            <m:supHide m:val="on"/>
                            <m:ctrlPr>
                              <a:rPr lang="en-US" altLang="ko-Kore-KR" sz="3200" i="1">
                                <a:solidFill>
                                  <a:srgbClr val="53585F"/>
                                </a:solidFill>
                                <a:latin typeface="Cambria Math" panose="02040503050406030204" pitchFamily="18" charset="0"/>
                                <a:ea typeface="Spoqa Han Sans Neo Bold" panose="020B0500000000000000" pitchFamily="34" charset="-128"/>
                              </a:rPr>
                            </m:ctrlPr>
                          </m:naryPr>
                          <m:sub>
                            <m:r>
                              <a:rPr lang="en-US" altLang="ko-Kore-KR" sz="3200" i="1">
                                <a:solidFill>
                                  <a:srgbClr val="53585F"/>
                                </a:solidFill>
                                <a:latin typeface="Cambria Math" panose="02040503050406030204" pitchFamily="18" charset="0"/>
                                <a:ea typeface="Spoqa Han Sans Neo Bold" panose="020B0500000000000000" pitchFamily="34" charset="-128"/>
                              </a:rPr>
                              <m:t>𝑗</m:t>
                            </m:r>
                          </m:sub>
                          <m:sup/>
                          <m:e>
                            <m:r>
                              <a:rPr lang="en-US" altLang="ko-KR" sz="3200" b="0" i="1" smtClean="0">
                                <a:solidFill>
                                  <a:srgbClr val="53585F"/>
                                </a:solidFill>
                                <a:latin typeface="Cambria Math" panose="02040503050406030204" pitchFamily="18" charset="0"/>
                                <a:ea typeface="Spoqa Han Sans Neo Bold" panose="020B0500000000000000" pitchFamily="34" charset="-128"/>
                              </a:rPr>
                              <m:t>⋅</m:t>
                            </m:r>
                          </m:e>
                        </m:nary>
                      </m:e>
                    </m:nary>
                  </m:oMath>
                </a14:m>
                <a:r>
                  <a:rPr lang="en-US" altLang="ko-Kore-KR" sz="3200" dirty="0">
                    <a:solidFill>
                      <a:srgbClr val="53585F"/>
                    </a:solidFill>
                    <a:latin typeface="Spoqa Han Sans Neo" panose="020B0500000000000000" pitchFamily="34" charset="-128"/>
                    <a:ea typeface="Spoqa Han Sans Neo" panose="020B0500000000000000" pitchFamily="34" charset="-128"/>
                  </a:rPr>
                  <a:t> </a:t>
                </a:r>
                <a:r>
                  <a:rPr lang="ko-Kore-KR" altLang="en-US" sz="3200" dirty="0">
                    <a:solidFill>
                      <a:srgbClr val="53585F"/>
                    </a:solidFill>
                    <a:latin typeface="Spoqa Han Sans Neo" panose="020B0500000000000000" pitchFamily="34" charset="-128"/>
                    <a:ea typeface="Spoqa Han Sans Neo" panose="020B0500000000000000" pitchFamily="34" charset="-128"/>
                  </a:rPr>
                  <a:t>부분은 </a:t>
                </a:r>
                <a:r>
                  <a:rPr lang="en-US" altLang="ko-Kore-KR" sz="3200" dirty="0">
                    <a:solidFill>
                      <a:srgbClr val="53585F"/>
                    </a:solidFill>
                    <a:latin typeface="Spoqa Han Sans Neo" panose="020B0500000000000000" pitchFamily="34" charset="-128"/>
                    <a:ea typeface="Spoqa Han Sans Neo" panose="020B0500000000000000" pitchFamily="34" charset="-128"/>
                  </a:rPr>
                  <a:t>GAP</a:t>
                </a:r>
                <a:r>
                  <a:rPr lang="ko-Kore-KR" altLang="en-US" sz="3200" dirty="0">
                    <a:solidFill>
                      <a:srgbClr val="53585F"/>
                    </a:solidFill>
                    <a:latin typeface="Spoqa Han Sans Neo" panose="020B0500000000000000" pitchFamily="34" charset="-128"/>
                    <a:ea typeface="Spoqa Han Sans Neo" panose="020B0500000000000000" pitchFamily="34" charset="-128"/>
                  </a:rPr>
                  <a:t>와 결과적으로 연산이 같다</a:t>
                </a:r>
                <a:r>
                  <a:rPr lang="en-US" altLang="ko-Kore-KR" sz="3200" dirty="0">
                    <a:solidFill>
                      <a:srgbClr val="53585F"/>
                    </a:solidFill>
                    <a:latin typeface="Spoqa Han Sans Neo" panose="020B0500000000000000" pitchFamily="34" charset="-128"/>
                    <a:ea typeface="Spoqa Han Sans Neo" panose="020B0500000000000000" pitchFamily="34" charset="-128"/>
                  </a:rPr>
                  <a:t>!</a:t>
                </a:r>
              </a:p>
              <a:p>
                <a:pPr>
                  <a:lnSpc>
                    <a:spcPct val="150000"/>
                  </a:lnSpc>
                </a:pPr>
                <a:r>
                  <a:rPr lang="ko-Kore-KR" altLang="en-US" sz="3200" dirty="0">
                    <a:solidFill>
                      <a:srgbClr val="53585F"/>
                    </a:solidFill>
                    <a:latin typeface="Spoqa Han Sans Neo" panose="020B0500000000000000" pitchFamily="34" charset="-128"/>
                    <a:ea typeface="Spoqa Han Sans Neo" panose="020B0500000000000000" pitchFamily="34" charset="-128"/>
                  </a:rPr>
                  <a:t>최종적으로 </a:t>
                </a:r>
                <a:r>
                  <a:rPr lang="en-US" altLang="ko-Kore-KR" sz="3200" dirty="0">
                    <a:solidFill>
                      <a:srgbClr val="53585F"/>
                    </a:solidFill>
                    <a:latin typeface="Spoqa Han Sans Neo" panose="020B0500000000000000" pitchFamily="34" charset="-128"/>
                    <a:ea typeface="Spoqa Han Sans Neo" panose="020B0500000000000000" pitchFamily="34" charset="-128"/>
                  </a:rPr>
                  <a:t>activation map</a:t>
                </a:r>
                <a:r>
                  <a:rPr lang="ko-Kore-KR" altLang="en-US" sz="3200" dirty="0">
                    <a:solidFill>
                      <a:srgbClr val="53585F"/>
                    </a:solidFill>
                    <a:latin typeface="Spoqa Han Sans Neo" panose="020B0500000000000000" pitchFamily="34" charset="-128"/>
                    <a:ea typeface="Spoqa Han Sans Neo" panose="020B0500000000000000" pitchFamily="34" charset="-128"/>
                  </a:rPr>
                  <a:t>은 </a:t>
                </a:r>
                <a14:m>
                  <m:oMath xmlns:m="http://schemas.openxmlformats.org/officeDocument/2006/math">
                    <m:r>
                      <a:rPr lang="en-US" altLang="ko-Kore-KR" sz="3200" b="0" i="1" smtClean="0">
                        <a:solidFill>
                          <a:srgbClr val="53585F"/>
                        </a:solidFill>
                        <a:latin typeface="Cambria Math" panose="02040503050406030204" pitchFamily="18" charset="0"/>
                        <a:ea typeface="Spoqa Han Sans Neo Bold" panose="020B0500000000000000" pitchFamily="34" charset="-128"/>
                      </a:rPr>
                      <m:t>𝑅𝑒𝐿𝑈</m:t>
                    </m:r>
                    <m:r>
                      <a:rPr lang="en-US" altLang="ko-Kore-KR" sz="3200" b="0" i="1" smtClean="0">
                        <a:solidFill>
                          <a:srgbClr val="53585F"/>
                        </a:solidFill>
                        <a:latin typeface="Cambria Math" panose="02040503050406030204" pitchFamily="18" charset="0"/>
                        <a:ea typeface="Spoqa Han Sans Neo Bold" panose="020B0500000000000000" pitchFamily="34" charset="-128"/>
                      </a:rPr>
                      <m:t>(</m:t>
                    </m:r>
                    <m:nary>
                      <m:naryPr>
                        <m:chr m:val="∑"/>
                        <m:supHide m:val="on"/>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naryPr>
                      <m:sub>
                        <m:r>
                          <a:rPr lang="en-US" altLang="ko-Kore-KR" sz="3200" b="0" i="1" smtClean="0">
                            <a:solidFill>
                              <a:srgbClr val="53585F"/>
                            </a:solidFill>
                            <a:latin typeface="Cambria Math" panose="02040503050406030204" pitchFamily="18" charset="0"/>
                            <a:ea typeface="Spoqa Han Sans Neo Bold" panose="020B0500000000000000" pitchFamily="34" charset="-128"/>
                          </a:rPr>
                          <m:t>𝑘</m:t>
                        </m:r>
                      </m:sub>
                      <m:sup/>
                      <m:e>
                        <m:sSubSup>
                          <m:sSubSup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bSupPr>
                          <m:e>
                            <m:r>
                              <a:rPr lang="en-US" altLang="ko-Kore-KR" sz="3200" b="0" i="1" smtClean="0">
                                <a:solidFill>
                                  <a:srgbClr val="53585F"/>
                                </a:solidFill>
                                <a:latin typeface="Cambria Math" panose="02040503050406030204" pitchFamily="18" charset="0"/>
                                <a:ea typeface="Spoqa Han Sans Neo Bold" panose="020B0500000000000000" pitchFamily="34" charset="-128"/>
                              </a:rPr>
                              <m:t>𝛼</m:t>
                            </m:r>
                          </m:e>
                          <m:sub>
                            <m:r>
                              <a:rPr lang="en-US" altLang="ko-Kore-KR" sz="3200" b="0" i="1" smtClean="0">
                                <a:solidFill>
                                  <a:srgbClr val="53585F"/>
                                </a:solidFill>
                                <a:latin typeface="Cambria Math" panose="02040503050406030204" pitchFamily="18" charset="0"/>
                                <a:ea typeface="Spoqa Han Sans Neo Bold" panose="020B0500000000000000" pitchFamily="34" charset="-128"/>
                              </a:rPr>
                              <m:t>𝑘</m:t>
                            </m:r>
                          </m:sub>
                          <m:sup>
                            <m:r>
                              <a:rPr lang="en-US" altLang="ko-Kore-KR" sz="3200" b="0" i="1" smtClean="0">
                                <a:solidFill>
                                  <a:srgbClr val="53585F"/>
                                </a:solidFill>
                                <a:latin typeface="Cambria Math" panose="02040503050406030204" pitchFamily="18" charset="0"/>
                                <a:ea typeface="Spoqa Han Sans Neo Bold" panose="020B0500000000000000" pitchFamily="34" charset="-128"/>
                              </a:rPr>
                              <m:t>𝑐</m:t>
                            </m:r>
                          </m:sup>
                        </m:sSubSup>
                        <m:sSup>
                          <m:sSupPr>
                            <m:ctrlPr>
                              <a:rPr lang="en-US" altLang="ko-Kore-KR" sz="3200" b="0" i="1" smtClean="0">
                                <a:solidFill>
                                  <a:srgbClr val="53585F"/>
                                </a:solidFill>
                                <a:latin typeface="Cambria Math" panose="02040503050406030204" pitchFamily="18" charset="0"/>
                                <a:ea typeface="Spoqa Han Sans Neo Bold" panose="020B0500000000000000" pitchFamily="34" charset="-128"/>
                              </a:rPr>
                            </m:ctrlPr>
                          </m:sSupPr>
                          <m:e>
                            <m:r>
                              <a:rPr lang="en-US" altLang="ko-Kore-KR" sz="3200" b="0" i="1" smtClean="0">
                                <a:solidFill>
                                  <a:srgbClr val="53585F"/>
                                </a:solidFill>
                                <a:latin typeface="Cambria Math" panose="02040503050406030204" pitchFamily="18" charset="0"/>
                                <a:ea typeface="Spoqa Han Sans Neo Bold" panose="020B0500000000000000" pitchFamily="34" charset="-128"/>
                              </a:rPr>
                              <m:t>𝐴</m:t>
                            </m:r>
                          </m:e>
                          <m:sup>
                            <m:r>
                              <a:rPr lang="en-US" altLang="ko-Kore-KR" sz="3200" b="0" i="1" smtClean="0">
                                <a:solidFill>
                                  <a:srgbClr val="53585F"/>
                                </a:solidFill>
                                <a:latin typeface="Cambria Math" panose="02040503050406030204" pitchFamily="18" charset="0"/>
                                <a:ea typeface="Spoqa Han Sans Neo Bold" panose="020B0500000000000000" pitchFamily="34" charset="-128"/>
                              </a:rPr>
                              <m:t>𝑘</m:t>
                            </m:r>
                          </m:sup>
                        </m:sSup>
                      </m:e>
                    </m:nary>
                    <m:r>
                      <a:rPr lang="en-US" altLang="ko-Kore-KR" sz="3200" b="0" i="1" smtClean="0">
                        <a:solidFill>
                          <a:srgbClr val="53585F"/>
                        </a:solidFill>
                        <a:latin typeface="Cambria Math" panose="02040503050406030204" pitchFamily="18" charset="0"/>
                        <a:ea typeface="Spoqa Han Sans Neo Bold" panose="020B0500000000000000" pitchFamily="34" charset="-128"/>
                      </a:rPr>
                      <m:t>)</m:t>
                    </m:r>
                  </m:oMath>
                </a14:m>
                <a:r>
                  <a:rPr lang="en-US" altLang="ko-Kore-KR" sz="3200" dirty="0">
                    <a:solidFill>
                      <a:srgbClr val="53585F"/>
                    </a:solidFill>
                    <a:latin typeface="Spoqa Han Sans Neo" panose="020B0500000000000000" pitchFamily="34" charset="-128"/>
                    <a:ea typeface="Spoqa Han Sans Neo" panose="020B0500000000000000" pitchFamily="34" charset="-128"/>
                  </a:rPr>
                  <a:t> </a:t>
                </a:r>
                <a:r>
                  <a:rPr lang="ko-Kore-KR" altLang="en-US" sz="3200" dirty="0">
                    <a:solidFill>
                      <a:srgbClr val="53585F"/>
                    </a:solidFill>
                    <a:latin typeface="Spoqa Han Sans Neo" panose="020B0500000000000000" pitchFamily="34" charset="-128"/>
                    <a:ea typeface="Spoqa Han Sans Neo" panose="020B0500000000000000" pitchFamily="34" charset="-128"/>
                  </a:rPr>
                  <a:t>을 통해 구해진다</a:t>
                </a:r>
                <a:r>
                  <a:rPr lang="en-US" altLang="ko-Kore-KR" sz="3200" dirty="0">
                    <a:solidFill>
                      <a:srgbClr val="53585F"/>
                    </a:solidFill>
                    <a:latin typeface="Spoqa Han Sans Neo" panose="020B0500000000000000" pitchFamily="34" charset="-128"/>
                    <a:ea typeface="Spoqa Han Sans Neo" panose="020B0500000000000000" pitchFamily="34" charset="-128"/>
                  </a:rPr>
                  <a:t>.</a:t>
                </a:r>
              </a:p>
            </p:txBody>
          </p:sp>
        </mc:Choice>
        <mc:Fallback>
          <p:sp>
            <p:nvSpPr>
              <p:cNvPr id="17" name="TextBox 16">
                <a:extLst>
                  <a:ext uri="{FF2B5EF4-FFF2-40B4-BE49-F238E27FC236}">
                    <a16:creationId xmlns:a16="http://schemas.microsoft.com/office/drawing/2014/main" id="{FE2849DF-927E-C54B-8B52-97E86C061BDF}"/>
                  </a:ext>
                </a:extLst>
              </p:cNvPr>
              <p:cNvSpPr txBox="1">
                <a:spLocks noRot="1" noChangeAspect="1" noMove="1" noResize="1" noEditPoints="1" noAdjustHandles="1" noChangeArrowheads="1" noChangeShapeType="1" noTextEdit="1"/>
              </p:cNvSpPr>
              <p:nvPr/>
            </p:nvSpPr>
            <p:spPr>
              <a:xfrm>
                <a:off x="1985539" y="3599788"/>
                <a:ext cx="16987504" cy="8874289"/>
              </a:xfrm>
              <a:prstGeom prst="rect">
                <a:avLst/>
              </a:prstGeom>
              <a:blipFill>
                <a:blip r:embed="rId4"/>
                <a:stretch>
                  <a:fillRect l="-2317" b="-12857"/>
                </a:stretch>
              </a:blipFill>
            </p:spPr>
            <p:txBody>
              <a:bodyPr/>
              <a:lstStyle/>
              <a:p>
                <a:r>
                  <a:rPr lang="ko-Kore-KR" altLang="en-US">
                    <a:noFill/>
                  </a:rPr>
                  <a:t> </a:t>
                </a:r>
              </a:p>
            </p:txBody>
          </p:sp>
        </mc:Fallback>
      </mc:AlternateContent>
      <p:pic>
        <p:nvPicPr>
          <p:cNvPr id="61442" name="Picture 2">
            <a:extLst>
              <a:ext uri="{FF2B5EF4-FFF2-40B4-BE49-F238E27FC236}">
                <a16:creationId xmlns:a16="http://schemas.microsoft.com/office/drawing/2014/main" id="{6863CB40-A61B-E446-92D2-00349DF5EE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6251" y="50531"/>
            <a:ext cx="12146414" cy="5618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2152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Model-specific XAI – </a:t>
            </a:r>
            <a:r>
              <a:rPr kumimoji="1" lang="en-US" altLang="ko-Kore-KR" sz="2800" dirty="0" err="1">
                <a:latin typeface="Spoqa Han Sans Neo" panose="020B0500000000000000" pitchFamily="34" charset="-128"/>
                <a:ea typeface="Spoqa Han Sans Neo" panose="020B0500000000000000" pitchFamily="34" charset="-128"/>
              </a:rPr>
              <a:t>GradCAM</a:t>
            </a:r>
            <a:r>
              <a:rPr kumimoji="1" lang="en-US" altLang="ko-Kore-KR" sz="2800" dirty="0">
                <a:latin typeface="Spoqa Han Sans Neo" panose="020B0500000000000000" pitchFamily="34" charset="-128"/>
                <a:ea typeface="Spoqa Han Sans Neo" panose="020B0500000000000000" pitchFamily="34" charset="-128"/>
              </a:rPr>
              <a:t> (2017)</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8" name="TextBox 17">
            <a:extLst>
              <a:ext uri="{FF2B5EF4-FFF2-40B4-BE49-F238E27FC236}">
                <a16:creationId xmlns:a16="http://schemas.microsoft.com/office/drawing/2014/main" id="{659B572D-DC0D-7D43-942A-267AFA054C88}"/>
              </a:ext>
            </a:extLst>
          </p:cNvPr>
          <p:cNvSpPr txBox="1"/>
          <p:nvPr/>
        </p:nvSpPr>
        <p:spPr>
          <a:xfrm>
            <a:off x="1280161" y="12996000"/>
            <a:ext cx="18415680" cy="338554"/>
          </a:xfrm>
          <a:prstGeom prst="rect">
            <a:avLst/>
          </a:prstGeom>
          <a:noFill/>
        </p:spPr>
        <p:txBody>
          <a:bodyPr wrap="square">
            <a:spAutoFit/>
          </a:bodyPr>
          <a:lstStyle/>
          <a:p>
            <a:pPr algn="ctr"/>
            <a:r>
              <a:rPr lang="en" altLang="ko-Kore-KR" sz="1600" dirty="0" err="1">
                <a:solidFill>
                  <a:srgbClr val="53585F"/>
                </a:solidFill>
                <a:latin typeface="Spoqa Han Sans Neo" panose="020B0500000000000000" pitchFamily="34" charset="-128"/>
                <a:ea typeface="Spoqa Han Sans Neo" panose="020B0500000000000000" pitchFamily="34" charset="-128"/>
              </a:rPr>
              <a:t>Selvaraju</a:t>
            </a:r>
            <a:r>
              <a:rPr lang="en" altLang="ko-Kore-KR" sz="1600" dirty="0">
                <a:solidFill>
                  <a:srgbClr val="53585F"/>
                </a:solidFill>
                <a:latin typeface="Spoqa Han Sans Neo" panose="020B0500000000000000" pitchFamily="34" charset="-128"/>
                <a:ea typeface="Spoqa Han Sans Neo" panose="020B0500000000000000" pitchFamily="34" charset="-128"/>
              </a:rPr>
              <a:t>, </a:t>
            </a:r>
            <a:r>
              <a:rPr lang="en" altLang="ko-Kore-KR" sz="1600" dirty="0" err="1">
                <a:solidFill>
                  <a:srgbClr val="53585F"/>
                </a:solidFill>
                <a:latin typeface="Spoqa Han Sans Neo" panose="020B0500000000000000" pitchFamily="34" charset="-128"/>
                <a:ea typeface="Spoqa Han Sans Neo" panose="020B0500000000000000" pitchFamily="34" charset="-128"/>
              </a:rPr>
              <a:t>Ramprasaath</a:t>
            </a:r>
            <a:r>
              <a:rPr lang="en" altLang="ko-Kore-KR" sz="1600" dirty="0">
                <a:solidFill>
                  <a:srgbClr val="53585F"/>
                </a:solidFill>
                <a:latin typeface="Spoqa Han Sans Neo" panose="020B0500000000000000" pitchFamily="34" charset="-128"/>
                <a:ea typeface="Spoqa Han Sans Neo" panose="020B0500000000000000" pitchFamily="34" charset="-128"/>
              </a:rPr>
              <a:t> R., et al. "Grad-cam: Visual explanations from deep networks via gradient-based localization." Proceedings of the IEEE international conference on computer vision. 2017.</a:t>
            </a:r>
            <a:endParaRPr lang="ko-Kore-KR" altLang="en-US" sz="1600" dirty="0">
              <a:solidFill>
                <a:srgbClr val="53585F"/>
              </a:solidFill>
              <a:latin typeface="Spoqa Han Sans Neo" panose="020B0500000000000000" pitchFamily="34" charset="-128"/>
              <a:ea typeface="Spoqa Han Sans Neo" panose="020B0500000000000000" pitchFamily="34" charset="-128"/>
            </a:endParaRPr>
          </a:p>
        </p:txBody>
      </p:sp>
      <p:pic>
        <p:nvPicPr>
          <p:cNvPr id="2" name="그림 1">
            <a:extLst>
              <a:ext uri="{FF2B5EF4-FFF2-40B4-BE49-F238E27FC236}">
                <a16:creationId xmlns:a16="http://schemas.microsoft.com/office/drawing/2014/main" id="{FFDA2EC2-8424-FF47-A508-1288807BC84E}"/>
              </a:ext>
            </a:extLst>
          </p:cNvPr>
          <p:cNvPicPr>
            <a:picLocks noChangeAspect="1"/>
          </p:cNvPicPr>
          <p:nvPr/>
        </p:nvPicPr>
        <p:blipFill>
          <a:blip r:embed="rId4"/>
          <a:stretch>
            <a:fillRect/>
          </a:stretch>
        </p:blipFill>
        <p:spPr>
          <a:xfrm>
            <a:off x="2083241" y="3436273"/>
            <a:ext cx="16889597" cy="8555429"/>
          </a:xfrm>
          <a:prstGeom prst="rect">
            <a:avLst/>
          </a:prstGeom>
        </p:spPr>
      </p:pic>
    </p:spTree>
    <p:extLst>
      <p:ext uri="{BB962C8B-B14F-4D97-AF65-F5344CB8AC3E}">
        <p14:creationId xmlns:p14="http://schemas.microsoft.com/office/powerpoint/2010/main" val="1561787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en-US" altLang="ko-Kore-KR" sz="2800" dirty="0">
                <a:latin typeface="Spoqa Han Sans Neo" panose="020B0500000000000000" pitchFamily="34" charset="-128"/>
                <a:ea typeface="Spoqa Han Sans Neo" panose="020B0500000000000000" pitchFamily="34" charset="-128"/>
              </a:rPr>
              <a:t>For more trustable AI – Adversarial Example </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2581EA1B-17C3-4242-A798-86634DEC68D0}"/>
              </a:ext>
            </a:extLst>
          </p:cNvPr>
          <p:cNvSpPr txBox="1"/>
          <p:nvPr/>
        </p:nvSpPr>
        <p:spPr>
          <a:xfrm>
            <a:off x="2155371" y="3178746"/>
            <a:ext cx="15165977" cy="1671355"/>
          </a:xfrm>
          <a:prstGeom prst="rect">
            <a:avLst/>
          </a:prstGeom>
          <a:noFill/>
        </p:spPr>
        <p:txBody>
          <a:bodyPr wrap="square">
            <a:spAutoFit/>
          </a:bodyPr>
          <a:lstStyle/>
          <a:p>
            <a:pPr>
              <a:lnSpc>
                <a:spcPct val="150000"/>
              </a:lnSpc>
            </a:pPr>
            <a:r>
              <a:rPr lang="en-US" altLang="ko-Kore-KR" sz="3600" dirty="0">
                <a:solidFill>
                  <a:srgbClr val="53585F"/>
                </a:solidFill>
                <a:latin typeface="Spoqa Han Sans Neo" panose="020B0500000000000000" pitchFamily="34" charset="-128"/>
                <a:ea typeface="Spoqa Han Sans Neo" panose="020B0500000000000000" pitchFamily="34" charset="-128"/>
              </a:rPr>
              <a:t>DNN</a:t>
            </a:r>
            <a:r>
              <a:rPr lang="ko-Kore-KR" altLang="en-US" sz="3600" dirty="0">
                <a:solidFill>
                  <a:srgbClr val="53585F"/>
                </a:solidFill>
                <a:latin typeface="Spoqa Han Sans Neo" panose="020B0500000000000000" pitchFamily="34" charset="-128"/>
                <a:ea typeface="Spoqa Han Sans Neo" panose="020B0500000000000000" pitchFamily="34" charset="-128"/>
              </a:rPr>
              <a:t>의 신뢰 가능도를 파악하는 다른 방법</a:t>
            </a:r>
            <a:r>
              <a:rPr lang="en-US" altLang="ko-Kore-KR" sz="3600" dirty="0">
                <a:solidFill>
                  <a:srgbClr val="53585F"/>
                </a:solidFill>
                <a:latin typeface="Spoqa Han Sans Neo" panose="020B0500000000000000" pitchFamily="34" charset="-128"/>
                <a:ea typeface="Spoqa Han Sans Neo" panose="020B0500000000000000" pitchFamily="34" charset="-128"/>
              </a:rPr>
              <a:t>: Adversarial example</a:t>
            </a:r>
            <a:r>
              <a:rPr lang="ko-Kore-KR" altLang="en-US" sz="3600" dirty="0">
                <a:solidFill>
                  <a:srgbClr val="53585F"/>
                </a:solidFill>
                <a:latin typeface="Spoqa Han Sans Neo" panose="020B0500000000000000" pitchFamily="34" charset="-128"/>
                <a:ea typeface="Spoqa Han Sans Neo" panose="020B0500000000000000" pitchFamily="34" charset="-128"/>
              </a:rPr>
              <a:t>을 이용</a:t>
            </a:r>
            <a:r>
              <a:rPr lang="en-US" altLang="ko-Kore-KR" sz="3600" dirty="0">
                <a:solidFill>
                  <a:srgbClr val="53585F"/>
                </a:solidFill>
                <a:latin typeface="Spoqa Han Sans Neo" panose="020B0500000000000000" pitchFamily="34" charset="-128"/>
                <a:ea typeface="Spoqa Han Sans Neo" panose="020B0500000000000000" pitchFamily="34" charset="-128"/>
              </a:rPr>
              <a:t>! </a:t>
            </a:r>
            <a:br>
              <a:rPr lang="en-US" altLang="ko-Kore-KR" sz="3600" dirty="0">
                <a:solidFill>
                  <a:srgbClr val="53585F"/>
                </a:solidFill>
                <a:latin typeface="Spoqa Han Sans Neo" panose="020B0500000000000000" pitchFamily="34" charset="-128"/>
                <a:ea typeface="Spoqa Han Sans Neo" panose="020B0500000000000000" pitchFamily="34" charset="-128"/>
              </a:rPr>
            </a:br>
            <a:endParaRPr lang="en-US" altLang="ko-Kore-KR" sz="3600" dirty="0">
              <a:solidFill>
                <a:srgbClr val="53585F"/>
              </a:solidFill>
              <a:latin typeface="Spoqa Han Sans Neo" panose="020B0500000000000000" pitchFamily="34" charset="-128"/>
              <a:ea typeface="Spoqa Han Sans Neo" panose="020B0500000000000000" pitchFamily="34" charset="-128"/>
            </a:endParaRPr>
          </a:p>
        </p:txBody>
      </p:sp>
      <p:pic>
        <p:nvPicPr>
          <p:cNvPr id="4" name="그림 3">
            <a:extLst>
              <a:ext uri="{FF2B5EF4-FFF2-40B4-BE49-F238E27FC236}">
                <a16:creationId xmlns:a16="http://schemas.microsoft.com/office/drawing/2014/main" id="{1A249C6A-BF1A-4544-9042-4C41AD970E43}"/>
              </a:ext>
            </a:extLst>
          </p:cNvPr>
          <p:cNvPicPr>
            <a:picLocks noChangeAspect="1"/>
          </p:cNvPicPr>
          <p:nvPr/>
        </p:nvPicPr>
        <p:blipFill>
          <a:blip r:embed="rId4"/>
          <a:stretch>
            <a:fillRect/>
          </a:stretch>
        </p:blipFill>
        <p:spPr>
          <a:xfrm>
            <a:off x="3340701" y="4495016"/>
            <a:ext cx="13801155" cy="7020379"/>
          </a:xfrm>
          <a:prstGeom prst="rect">
            <a:avLst/>
          </a:prstGeom>
        </p:spPr>
      </p:pic>
      <p:sp>
        <p:nvSpPr>
          <p:cNvPr id="15" name="TextBox 14">
            <a:extLst>
              <a:ext uri="{FF2B5EF4-FFF2-40B4-BE49-F238E27FC236}">
                <a16:creationId xmlns:a16="http://schemas.microsoft.com/office/drawing/2014/main" id="{19C62AEC-FFD6-DA42-9B00-12E013A4F909}"/>
              </a:ext>
            </a:extLst>
          </p:cNvPr>
          <p:cNvSpPr txBox="1"/>
          <p:nvPr/>
        </p:nvSpPr>
        <p:spPr>
          <a:xfrm>
            <a:off x="2155371" y="11932532"/>
            <a:ext cx="16171817" cy="646331"/>
          </a:xfrm>
          <a:prstGeom prst="rect">
            <a:avLst/>
          </a:prstGeom>
          <a:noFill/>
        </p:spPr>
        <p:txBody>
          <a:bodyPr wrap="square">
            <a:spAutoFit/>
          </a:bodyPr>
          <a:lstStyle/>
          <a:p>
            <a:r>
              <a:rPr lang="en" altLang="ko-Kore-KR" dirty="0" err="1">
                <a:solidFill>
                  <a:srgbClr val="53585F"/>
                </a:solidFill>
                <a:effectLst/>
                <a:latin typeface="Spoqa Han Sans Neo" panose="020B0500000000000000" pitchFamily="34" charset="-128"/>
                <a:ea typeface="Spoqa Han Sans Neo" panose="020B0500000000000000" pitchFamily="34" charset="-128"/>
              </a:rPr>
              <a:t>Szegedy</a:t>
            </a:r>
            <a:r>
              <a:rPr lang="en" altLang="ko-Kore-KR" dirty="0">
                <a:solidFill>
                  <a:srgbClr val="53585F"/>
                </a:solidFill>
                <a:effectLst/>
                <a:latin typeface="Spoqa Han Sans Neo" panose="020B0500000000000000" pitchFamily="34" charset="-128"/>
                <a:ea typeface="Spoqa Han Sans Neo" panose="020B0500000000000000" pitchFamily="34" charset="-128"/>
              </a:rPr>
              <a:t>, Christian, et al. "Intriguing properties of neural networks." </a:t>
            </a:r>
            <a:r>
              <a:rPr lang="en" altLang="ko-Kore-KR" dirty="0" err="1">
                <a:solidFill>
                  <a:srgbClr val="53585F"/>
                </a:solidFill>
                <a:effectLst/>
                <a:latin typeface="Spoqa Han Sans Neo" panose="020B0500000000000000" pitchFamily="34" charset="-128"/>
                <a:ea typeface="Spoqa Han Sans Neo" panose="020B0500000000000000" pitchFamily="34" charset="-128"/>
              </a:rPr>
              <a:t>arXiv</a:t>
            </a:r>
            <a:r>
              <a:rPr lang="en" altLang="ko-Kore-KR" dirty="0">
                <a:solidFill>
                  <a:srgbClr val="53585F"/>
                </a:solidFill>
                <a:effectLst/>
                <a:latin typeface="Spoqa Han Sans Neo" panose="020B0500000000000000" pitchFamily="34" charset="-128"/>
                <a:ea typeface="Spoqa Han Sans Neo" panose="020B0500000000000000" pitchFamily="34" charset="-128"/>
              </a:rPr>
              <a:t> preprint arXiv:1312.6199 (2013).</a:t>
            </a:r>
          </a:p>
          <a:p>
            <a:r>
              <a:rPr lang="en" altLang="ko-Kore-KR" dirty="0">
                <a:solidFill>
                  <a:srgbClr val="53585F"/>
                </a:solidFill>
                <a:latin typeface="Spoqa Han Sans Neo" panose="020B0500000000000000" pitchFamily="34" charset="-128"/>
                <a:ea typeface="Spoqa Han Sans Neo" panose="020B0500000000000000" pitchFamily="34" charset="-128"/>
              </a:rPr>
              <a:t>Goodfellow, Ian J., Jonathon </a:t>
            </a:r>
            <a:r>
              <a:rPr lang="en" altLang="ko-Kore-KR" dirty="0" err="1">
                <a:solidFill>
                  <a:srgbClr val="53585F"/>
                </a:solidFill>
                <a:latin typeface="Spoqa Han Sans Neo" panose="020B0500000000000000" pitchFamily="34" charset="-128"/>
                <a:ea typeface="Spoqa Han Sans Neo" panose="020B0500000000000000" pitchFamily="34" charset="-128"/>
              </a:rPr>
              <a:t>Shlens</a:t>
            </a:r>
            <a:r>
              <a:rPr lang="en" altLang="ko-Kore-KR" dirty="0">
                <a:solidFill>
                  <a:srgbClr val="53585F"/>
                </a:solidFill>
                <a:latin typeface="Spoqa Han Sans Neo" panose="020B0500000000000000" pitchFamily="34" charset="-128"/>
                <a:ea typeface="Spoqa Han Sans Neo" panose="020B0500000000000000" pitchFamily="34" charset="-128"/>
              </a:rPr>
              <a:t>, and Christian </a:t>
            </a:r>
            <a:r>
              <a:rPr lang="en" altLang="ko-Kore-KR" dirty="0" err="1">
                <a:solidFill>
                  <a:srgbClr val="53585F"/>
                </a:solidFill>
                <a:latin typeface="Spoqa Han Sans Neo" panose="020B0500000000000000" pitchFamily="34" charset="-128"/>
                <a:ea typeface="Spoqa Han Sans Neo" panose="020B0500000000000000" pitchFamily="34" charset="-128"/>
              </a:rPr>
              <a:t>Szegedy</a:t>
            </a:r>
            <a:r>
              <a:rPr lang="en" altLang="ko-Kore-KR" dirty="0">
                <a:solidFill>
                  <a:srgbClr val="53585F"/>
                </a:solidFill>
                <a:latin typeface="Spoqa Han Sans Neo" panose="020B0500000000000000" pitchFamily="34" charset="-128"/>
                <a:ea typeface="Spoqa Han Sans Neo" panose="020B0500000000000000" pitchFamily="34" charset="-128"/>
              </a:rPr>
              <a:t>. "Explaining and harnessing adversarial examples." </a:t>
            </a:r>
            <a:r>
              <a:rPr lang="en" altLang="ko-Kore-KR" dirty="0" err="1">
                <a:solidFill>
                  <a:srgbClr val="53585F"/>
                </a:solidFill>
                <a:latin typeface="Spoqa Han Sans Neo" panose="020B0500000000000000" pitchFamily="34" charset="-128"/>
                <a:ea typeface="Spoqa Han Sans Neo" panose="020B0500000000000000" pitchFamily="34" charset="-128"/>
              </a:rPr>
              <a:t>arXiv</a:t>
            </a:r>
            <a:r>
              <a:rPr lang="en" altLang="ko-Kore-KR" dirty="0">
                <a:solidFill>
                  <a:srgbClr val="53585F"/>
                </a:solidFill>
                <a:latin typeface="Spoqa Han Sans Neo" panose="020B0500000000000000" pitchFamily="34" charset="-128"/>
                <a:ea typeface="Spoqa Han Sans Neo" panose="020B0500000000000000" pitchFamily="34" charset="-128"/>
              </a:rPr>
              <a:t> preprint arXiv:1412.6572 (2014).</a:t>
            </a:r>
            <a:endParaRPr lang="en" altLang="ko-Kore-KR" dirty="0">
              <a:solidFill>
                <a:srgbClr val="53585F"/>
              </a:solidFill>
              <a:effectLst/>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7114130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4644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eXplainable</a:t>
            </a:r>
            <a:r>
              <a:rPr lang="en-US" altLang="ko-Kore-KR" b="1" dirty="0"/>
              <a:t> AI </a:t>
            </a:r>
            <a:r>
              <a:rPr lang="en-US" altLang="ko-KR" b="1" dirty="0"/>
              <a:t>(XAI)</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kumimoji="1" lang="ko-Kore-KR" altLang="en-US" sz="2800" dirty="0">
                <a:latin typeface="Spoqa Han Sans Neo" panose="020B0500000000000000" pitchFamily="34" charset="-128"/>
                <a:ea typeface="Spoqa Han Sans Neo" panose="020B0500000000000000" pitchFamily="34" charset="-128"/>
              </a:rPr>
              <a:t>참고하면 좋은 자료</a:t>
            </a:r>
            <a:r>
              <a:rPr kumimoji="1" lang="en-US" altLang="ko-Kore-KR" sz="2800" dirty="0">
                <a:latin typeface="Spoqa Han Sans Neo" panose="020B0500000000000000" pitchFamily="34" charset="-128"/>
                <a:ea typeface="Spoqa Han Sans Neo" panose="020B0500000000000000" pitchFamily="34" charset="-128"/>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sp>
        <p:nvSpPr>
          <p:cNvPr id="12" name="TextBox 11">
            <a:extLst>
              <a:ext uri="{FF2B5EF4-FFF2-40B4-BE49-F238E27FC236}">
                <a16:creationId xmlns:a16="http://schemas.microsoft.com/office/drawing/2014/main" id="{A3DAD1D0-1D04-4143-ABFE-97C19D6E185B}"/>
              </a:ext>
            </a:extLst>
          </p:cNvPr>
          <p:cNvSpPr txBox="1"/>
          <p:nvPr/>
        </p:nvSpPr>
        <p:spPr>
          <a:xfrm>
            <a:off x="2124606" y="3344259"/>
            <a:ext cx="18701007" cy="9270295"/>
          </a:xfrm>
          <a:prstGeom prst="rect">
            <a:avLst/>
          </a:prstGeom>
          <a:noFill/>
        </p:spPr>
        <p:txBody>
          <a:bodyPr wrap="square">
            <a:spAutoFit/>
          </a:bodyPr>
          <a:lstStyle/>
          <a:p>
            <a:pPr>
              <a:lnSpc>
                <a:spcPct val="150000"/>
              </a:lnSpc>
            </a:pPr>
            <a:r>
              <a:rPr lang="ko-Kore-KR" altLang="en-US" sz="3200" dirty="0">
                <a:solidFill>
                  <a:srgbClr val="53585F"/>
                </a:solidFill>
                <a:latin typeface="Spoqa Han Sans Neo" panose="020B0500000000000000" pitchFamily="34" charset="-128"/>
                <a:ea typeface="Spoqa Han Sans Neo" panose="020B0500000000000000" pitchFamily="34" charset="-128"/>
              </a:rPr>
              <a:t>책</a:t>
            </a: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r>
              <a:rPr lang="en-US" altLang="ko-Kore-KR" sz="2400" dirty="0">
                <a:solidFill>
                  <a:srgbClr val="53585F"/>
                </a:solidFill>
                <a:latin typeface="Spoqa Han Sans Neo" panose="020B0500000000000000" pitchFamily="34" charset="-128"/>
                <a:ea typeface="Spoqa Han Sans Neo" panose="020B0500000000000000" pitchFamily="34" charset="-128"/>
                <a:hlinkClick r:id="rId4"/>
              </a:rPr>
              <a:t>https://christophm.github.io/interpretable-ml-book/</a:t>
            </a:r>
            <a:r>
              <a:rPr lang="en-US" altLang="ko-Kore-KR" sz="2400" dirty="0">
                <a:solidFill>
                  <a:srgbClr val="53585F"/>
                </a:solidFill>
                <a:latin typeface="Spoqa Han Sans Neo" panose="020B0500000000000000" pitchFamily="34" charset="-128"/>
                <a:ea typeface="Spoqa Han Sans Neo" panose="020B0500000000000000" pitchFamily="34" charset="-128"/>
              </a:rPr>
              <a:t> </a:t>
            </a:r>
          </a:p>
          <a:p>
            <a:pPr>
              <a:lnSpc>
                <a:spcPct val="150000"/>
              </a:lnSpc>
            </a:pPr>
            <a:endParaRPr lang="en-US" altLang="ko-Kore-KR" sz="32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ore-KR" altLang="en-US" sz="3200" dirty="0">
                <a:solidFill>
                  <a:srgbClr val="53585F"/>
                </a:solidFill>
                <a:latin typeface="Spoqa Han Sans Neo" panose="020B0500000000000000" pitchFamily="34" charset="-128"/>
                <a:ea typeface="Spoqa Han Sans Neo" panose="020B0500000000000000" pitchFamily="34" charset="-128"/>
              </a:rPr>
              <a:t>리뷰 논문</a:t>
            </a:r>
            <a:endParaRPr lang="en" altLang="ko-Kore-KR" sz="3200" dirty="0">
              <a:solidFill>
                <a:srgbClr val="53585F"/>
              </a:solidFill>
              <a:effectLst/>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r>
              <a:rPr lang="en" altLang="ko-Kore-KR" sz="2400" dirty="0">
                <a:solidFill>
                  <a:srgbClr val="53585F"/>
                </a:solidFill>
                <a:effectLst/>
                <a:latin typeface="Spoqa Han Sans Neo" panose="020B0500000000000000" pitchFamily="34" charset="-128"/>
                <a:ea typeface="Spoqa Han Sans Neo" panose="020B0500000000000000" pitchFamily="34" charset="-128"/>
              </a:rPr>
              <a:t>Arrieta, Alejandro </a:t>
            </a:r>
            <a:r>
              <a:rPr lang="en" altLang="ko-Kore-KR" sz="2400" dirty="0" err="1">
                <a:solidFill>
                  <a:srgbClr val="53585F"/>
                </a:solidFill>
                <a:effectLst/>
                <a:latin typeface="Spoqa Han Sans Neo" panose="020B0500000000000000" pitchFamily="34" charset="-128"/>
                <a:ea typeface="Spoqa Han Sans Neo" panose="020B0500000000000000" pitchFamily="34" charset="-128"/>
              </a:rPr>
              <a:t>Barredo</a:t>
            </a:r>
            <a:r>
              <a:rPr lang="en" altLang="ko-Kore-KR" sz="2400" dirty="0">
                <a:solidFill>
                  <a:srgbClr val="53585F"/>
                </a:solidFill>
                <a:effectLst/>
                <a:latin typeface="Spoqa Han Sans Neo" panose="020B0500000000000000" pitchFamily="34" charset="-128"/>
                <a:ea typeface="Spoqa Han Sans Neo" panose="020B0500000000000000" pitchFamily="34" charset="-128"/>
              </a:rPr>
              <a:t>, et al. "Explainable Artificial Intelligence (XAI): Concepts, taxonomies, opportunities and challenges toward responsible AI." Information Fusion 58 (2020): 82-115.</a:t>
            </a:r>
          </a:p>
          <a:p>
            <a:pPr marL="457200" indent="-457200">
              <a:lnSpc>
                <a:spcPct val="150000"/>
              </a:lnSpc>
              <a:buFont typeface="Arial" panose="020B0604020202020204" pitchFamily="34" charset="0"/>
              <a:buChar char="•"/>
            </a:pPr>
            <a:r>
              <a:rPr lang="en" altLang="ko-Kore-KR" sz="2400" dirty="0" err="1">
                <a:solidFill>
                  <a:srgbClr val="53585F"/>
                </a:solidFill>
                <a:latin typeface="Spoqa Han Sans Neo" panose="020B0500000000000000" pitchFamily="34" charset="-128"/>
                <a:ea typeface="Spoqa Han Sans Neo" panose="020B0500000000000000" pitchFamily="34" charset="-128"/>
              </a:rPr>
              <a:t>Linardatos</a:t>
            </a:r>
            <a:r>
              <a:rPr lang="en" altLang="ko-Kore-KR" sz="2400" dirty="0">
                <a:solidFill>
                  <a:srgbClr val="53585F"/>
                </a:solidFill>
                <a:latin typeface="Spoqa Han Sans Neo" panose="020B0500000000000000" pitchFamily="34" charset="-128"/>
                <a:ea typeface="Spoqa Han Sans Neo" panose="020B0500000000000000" pitchFamily="34" charset="-128"/>
              </a:rPr>
              <a:t>, </a:t>
            </a:r>
            <a:r>
              <a:rPr lang="en" altLang="ko-Kore-KR" sz="2400" dirty="0" err="1">
                <a:solidFill>
                  <a:srgbClr val="53585F"/>
                </a:solidFill>
                <a:latin typeface="Spoqa Han Sans Neo" panose="020B0500000000000000" pitchFamily="34" charset="-128"/>
                <a:ea typeface="Spoqa Han Sans Neo" panose="020B0500000000000000" pitchFamily="34" charset="-128"/>
              </a:rPr>
              <a:t>Pantelis</a:t>
            </a:r>
            <a:r>
              <a:rPr lang="en" altLang="ko-Kore-KR" sz="2400" dirty="0">
                <a:solidFill>
                  <a:srgbClr val="53585F"/>
                </a:solidFill>
                <a:latin typeface="Spoqa Han Sans Neo" panose="020B0500000000000000" pitchFamily="34" charset="-128"/>
                <a:ea typeface="Spoqa Han Sans Neo" panose="020B0500000000000000" pitchFamily="34" charset="-128"/>
              </a:rPr>
              <a:t>, Vasilis </a:t>
            </a:r>
            <a:r>
              <a:rPr lang="en" altLang="ko-Kore-KR" sz="2400" dirty="0" err="1">
                <a:solidFill>
                  <a:srgbClr val="53585F"/>
                </a:solidFill>
                <a:latin typeface="Spoqa Han Sans Neo" panose="020B0500000000000000" pitchFamily="34" charset="-128"/>
                <a:ea typeface="Spoqa Han Sans Neo" panose="020B0500000000000000" pitchFamily="34" charset="-128"/>
              </a:rPr>
              <a:t>Papastefanopoulos</a:t>
            </a:r>
            <a:r>
              <a:rPr lang="en" altLang="ko-Kore-KR" sz="2400" dirty="0">
                <a:solidFill>
                  <a:srgbClr val="53585F"/>
                </a:solidFill>
                <a:latin typeface="Spoqa Han Sans Neo" panose="020B0500000000000000" pitchFamily="34" charset="-128"/>
                <a:ea typeface="Spoqa Han Sans Neo" panose="020B0500000000000000" pitchFamily="34" charset="-128"/>
              </a:rPr>
              <a:t>, and Sotiris </a:t>
            </a:r>
            <a:r>
              <a:rPr lang="en" altLang="ko-Kore-KR" sz="2400" dirty="0" err="1">
                <a:solidFill>
                  <a:srgbClr val="53585F"/>
                </a:solidFill>
                <a:latin typeface="Spoqa Han Sans Neo" panose="020B0500000000000000" pitchFamily="34" charset="-128"/>
                <a:ea typeface="Spoqa Han Sans Neo" panose="020B0500000000000000" pitchFamily="34" charset="-128"/>
              </a:rPr>
              <a:t>Kotsiantis</a:t>
            </a:r>
            <a:r>
              <a:rPr lang="en" altLang="ko-Kore-KR" sz="2400" dirty="0">
                <a:solidFill>
                  <a:srgbClr val="53585F"/>
                </a:solidFill>
                <a:latin typeface="Spoqa Han Sans Neo" panose="020B0500000000000000" pitchFamily="34" charset="-128"/>
                <a:ea typeface="Spoqa Han Sans Neo" panose="020B0500000000000000" pitchFamily="34" charset="-128"/>
              </a:rPr>
              <a:t>. "Explainable ai: A review of machine learning interpretability methods." Entropy 23.1 (2021): 18.</a:t>
            </a:r>
            <a:endParaRPr lang="en" altLang="ko-Kore-KR" sz="2400" dirty="0">
              <a:solidFill>
                <a:srgbClr val="53585F"/>
              </a:solidFill>
              <a:effectLst/>
              <a:latin typeface="Spoqa Han Sans Neo" panose="020B0500000000000000" pitchFamily="34" charset="-128"/>
              <a:ea typeface="Spoqa Han Sans Neo" panose="020B0500000000000000" pitchFamily="34" charset="-128"/>
            </a:endParaRPr>
          </a:p>
          <a:p>
            <a:pPr marL="457200" indent="-457200">
              <a:lnSpc>
                <a:spcPct val="150000"/>
              </a:lnSpc>
              <a:buFont typeface="Arial" panose="020B0604020202020204" pitchFamily="34" charset="0"/>
              <a:buChar char="•"/>
            </a:pPr>
            <a:endParaRPr lang="en" altLang="ko-Kore-KR" sz="2400" dirty="0">
              <a:solidFill>
                <a:srgbClr val="53585F"/>
              </a:solidFill>
              <a:latin typeface="Spoqa Han Sans Neo" panose="020B0500000000000000" pitchFamily="34" charset="-128"/>
              <a:ea typeface="Spoqa Han Sans Neo" panose="020B0500000000000000" pitchFamily="34" charset="-128"/>
            </a:endParaRPr>
          </a:p>
          <a:p>
            <a:pPr>
              <a:lnSpc>
                <a:spcPct val="150000"/>
              </a:lnSpc>
            </a:pPr>
            <a:r>
              <a:rPr lang="ko-Kore-KR" altLang="en-US" sz="3200" dirty="0">
                <a:solidFill>
                  <a:srgbClr val="53585F"/>
                </a:solidFill>
                <a:effectLst/>
                <a:latin typeface="Spoqa Han Sans Neo" panose="020B0500000000000000" pitchFamily="34" charset="-128"/>
                <a:ea typeface="Spoqa Han Sans Neo" panose="020B0500000000000000" pitchFamily="34" charset="-128"/>
              </a:rPr>
              <a:t>오픈소스</a:t>
            </a:r>
            <a:endParaRPr lang="en-US" altLang="ko-Kore-KR" sz="2400" dirty="0">
              <a:solidFill>
                <a:srgbClr val="53585F"/>
              </a:solidFill>
              <a:effectLst/>
              <a:latin typeface="Spoqa Han Sans Neo" panose="020B0500000000000000" pitchFamily="34" charset="-128"/>
              <a:ea typeface="Spoqa Han Sans Neo" panose="020B0500000000000000" pitchFamily="34" charset="-128"/>
            </a:endParaRPr>
          </a:p>
          <a:p>
            <a:pPr marL="342900" indent="-342900">
              <a:lnSpc>
                <a:spcPct val="150000"/>
              </a:lnSpc>
              <a:buFont typeface="Arial" panose="020B0604020202020204" pitchFamily="34" charset="0"/>
              <a:buChar char="•"/>
            </a:pPr>
            <a:r>
              <a:rPr lang="en-US" altLang="ko-Kore-KR" sz="2400" dirty="0">
                <a:solidFill>
                  <a:srgbClr val="53585F"/>
                </a:solidFill>
                <a:effectLst/>
                <a:latin typeface="Spoqa Han Sans Neo" panose="020B0500000000000000" pitchFamily="34" charset="-128"/>
                <a:ea typeface="Spoqa Han Sans Neo" panose="020B0500000000000000" pitchFamily="34" charset="-128"/>
              </a:rPr>
              <a:t>SHAP: </a:t>
            </a:r>
            <a:r>
              <a:rPr lang="en-US" altLang="ko-Kore-KR" sz="2400" dirty="0">
                <a:solidFill>
                  <a:srgbClr val="53585F"/>
                </a:solidFill>
                <a:latin typeface="Spoqa Han Sans Neo" panose="020B0500000000000000" pitchFamily="34" charset="-128"/>
                <a:ea typeface="Spoqa Han Sans Neo" panose="020B0500000000000000" pitchFamily="34" charset="-128"/>
                <a:hlinkClick r:id="rId5"/>
              </a:rPr>
              <a:t>https://github.com/slundberg/shap</a:t>
            </a:r>
            <a:endParaRPr lang="en-US" altLang="ko-Kore-KR" sz="2400" dirty="0">
              <a:solidFill>
                <a:srgbClr val="53585F"/>
              </a:solidFill>
              <a:latin typeface="Spoqa Han Sans Neo" panose="020B0500000000000000" pitchFamily="34" charset="-128"/>
              <a:ea typeface="Spoqa Han Sans Neo" panose="020B0500000000000000" pitchFamily="34" charset="-128"/>
            </a:endParaRPr>
          </a:p>
          <a:p>
            <a:pPr marL="342900" indent="-342900">
              <a:lnSpc>
                <a:spcPct val="150000"/>
              </a:lnSpc>
              <a:buFont typeface="Arial" panose="020B0604020202020204" pitchFamily="34" charset="0"/>
              <a:buChar char="•"/>
            </a:pPr>
            <a:r>
              <a:rPr lang="en-US" altLang="ko-Kore-KR" sz="2400" dirty="0">
                <a:solidFill>
                  <a:srgbClr val="53585F"/>
                </a:solidFill>
                <a:effectLst/>
                <a:latin typeface="Spoqa Han Sans Neo" panose="020B0500000000000000" pitchFamily="34" charset="-128"/>
                <a:ea typeface="Spoqa Han Sans Neo" panose="020B0500000000000000" pitchFamily="34" charset="-128"/>
              </a:rPr>
              <a:t>LIME: </a:t>
            </a:r>
            <a:r>
              <a:rPr lang="en-US" altLang="ko-Kore-KR" sz="2400" dirty="0">
                <a:solidFill>
                  <a:srgbClr val="53585F"/>
                </a:solidFill>
                <a:latin typeface="Spoqa Han Sans Neo" panose="020B0500000000000000" pitchFamily="34" charset="-128"/>
                <a:ea typeface="Spoqa Han Sans Neo" panose="020B0500000000000000" pitchFamily="34" charset="-128"/>
                <a:hlinkClick r:id="rId6"/>
              </a:rPr>
              <a:t>https://github.com/marcotcr/lime</a:t>
            </a:r>
            <a:r>
              <a:rPr lang="en-US" altLang="ko-Kore-KR" sz="2400" dirty="0">
                <a:solidFill>
                  <a:srgbClr val="53585F"/>
                </a:solidFill>
                <a:latin typeface="Spoqa Han Sans Neo" panose="020B0500000000000000" pitchFamily="34" charset="-128"/>
                <a:ea typeface="Spoqa Han Sans Neo" panose="020B0500000000000000" pitchFamily="34" charset="-128"/>
              </a:rPr>
              <a:t> </a:t>
            </a:r>
          </a:p>
          <a:p>
            <a:pPr marL="342900" indent="-342900">
              <a:lnSpc>
                <a:spcPct val="150000"/>
              </a:lnSpc>
              <a:buFont typeface="Arial" panose="020B0604020202020204" pitchFamily="34" charset="0"/>
              <a:buChar char="•"/>
            </a:pPr>
            <a:endParaRPr lang="en-US" altLang="ko-Kore-KR" sz="2400" dirty="0">
              <a:solidFill>
                <a:srgbClr val="53585F"/>
              </a:solidFill>
              <a:effectLst/>
              <a:latin typeface="Spoqa Han Sans Neo" panose="020B0500000000000000" pitchFamily="34" charset="-128"/>
              <a:ea typeface="Spoqa Han Sans Neo" panose="020B0500000000000000" pitchFamily="34" charset="-128"/>
            </a:endParaRPr>
          </a:p>
          <a:p>
            <a:pPr>
              <a:lnSpc>
                <a:spcPct val="150000"/>
              </a:lnSpc>
            </a:pPr>
            <a:r>
              <a:rPr lang="en-US" altLang="ko-Kore-KR" sz="3200" dirty="0">
                <a:solidFill>
                  <a:srgbClr val="53585F"/>
                </a:solidFill>
                <a:latin typeface="Spoqa Han Sans Neo" panose="020B0500000000000000" pitchFamily="34" charset="-128"/>
                <a:ea typeface="Spoqa Han Sans Neo" panose="020B0500000000000000" pitchFamily="34" charset="-128"/>
              </a:rPr>
              <a:t>AWESOME Curation</a:t>
            </a:r>
            <a:endParaRPr lang="en-US" altLang="ko-Kore-KR" sz="2400" dirty="0">
              <a:solidFill>
                <a:srgbClr val="53585F"/>
              </a:solidFill>
              <a:latin typeface="Spoqa Han Sans Neo" panose="020B0500000000000000" pitchFamily="34" charset="-128"/>
              <a:ea typeface="Spoqa Han Sans Neo" panose="020B0500000000000000" pitchFamily="34" charset="-128"/>
            </a:endParaRPr>
          </a:p>
          <a:p>
            <a:pPr marL="342900" indent="-342900">
              <a:lnSpc>
                <a:spcPct val="150000"/>
              </a:lnSpc>
              <a:buFont typeface="Arial" panose="020B0604020202020204" pitchFamily="34" charset="0"/>
              <a:buChar char="•"/>
            </a:pPr>
            <a:r>
              <a:rPr lang="en-US" altLang="ko-Kore-KR" sz="2800" dirty="0">
                <a:solidFill>
                  <a:srgbClr val="53585F"/>
                </a:solidFill>
                <a:latin typeface="Spoqa Han Sans Neo" panose="020B0500000000000000" pitchFamily="34" charset="-128"/>
                <a:ea typeface="Spoqa Han Sans Neo" panose="020B0500000000000000" pitchFamily="34" charset="-128"/>
                <a:hlinkClick r:id="rId7"/>
              </a:rPr>
              <a:t>https://github.com/wangyongjie-ntu/Awesome-explainable-AI</a:t>
            </a:r>
            <a:r>
              <a:rPr lang="en-US" altLang="ko-Kore-KR" sz="2800" dirty="0">
                <a:solidFill>
                  <a:srgbClr val="53585F"/>
                </a:solidFill>
                <a:latin typeface="Spoqa Han Sans Neo" panose="020B0500000000000000" pitchFamily="34" charset="-128"/>
                <a:ea typeface="Spoqa Han Sans Neo" panose="020B0500000000000000" pitchFamily="34" charset="-128"/>
              </a:rPr>
              <a:t> </a:t>
            </a:r>
            <a:endParaRPr lang="en" altLang="ko-Kore-KR" sz="2800" dirty="0">
              <a:solidFill>
                <a:srgbClr val="53585F"/>
              </a:solidFill>
              <a:effectLst/>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149173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Model Compression</a:t>
            </a:r>
          </a:p>
          <a:p>
            <a:pPr marL="457200" indent="-457200">
              <a:spcBef>
                <a:spcPts val="1000"/>
              </a:spcBef>
              <a:buFont typeface="Arial" panose="020B0604020202020204" pitchFamily="34" charset="0"/>
              <a:buChar char="•"/>
              <a:defRPr sz="3000" spc="-59">
                <a:latin typeface="SpoqaHanSans-Bold"/>
                <a:ea typeface="SpoqaHanSans-Bold"/>
                <a:cs typeface="SpoqaHanSans-Bold"/>
                <a:sym typeface="SpoqaHanSans-Bold"/>
              </a:defRPr>
            </a:pPr>
            <a:r>
              <a:rPr lang="ko-KR" altLang="en-US" dirty="0"/>
              <a:t>양자화</a:t>
            </a:r>
            <a:r>
              <a:rPr lang="en-US" altLang="ko-KR" dirty="0"/>
              <a:t>(quantization)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CA55D665-C5DB-5049-97A0-B0001338AD3F}"/>
              </a:ext>
            </a:extLst>
          </p:cNvPr>
          <p:cNvSpPr/>
          <p:nvPr/>
        </p:nvSpPr>
        <p:spPr>
          <a:xfrm>
            <a:off x="20828000" y="1408036"/>
            <a:ext cx="2540000" cy="795089"/>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dirty="0">
                <a:latin typeface="Spoqa Han Sans Neo" panose="020B0500000000000000" pitchFamily="34" charset="-128"/>
                <a:ea typeface="Spoqa Han Sans Neo" panose="020B0500000000000000" pitchFamily="34" charset="-128"/>
              </a:rPr>
              <a:t>18</a:t>
            </a:r>
            <a:r>
              <a:rPr sz="3200" dirty="0">
                <a:solidFill>
                  <a:srgbClr val="000000"/>
                </a:solidFill>
                <a:latin typeface="Spoqa Han Sans Neo" panose="020B0500000000000000" pitchFamily="34" charset="-128"/>
                <a:ea typeface="Spoqa Han Sans Neo" panose="020B0500000000000000" pitchFamily="34" charset="-128"/>
              </a:rPr>
              <a:t>.</a:t>
            </a:r>
          </a:p>
        </p:txBody>
      </p:sp>
      <p:sp>
        <p:nvSpPr>
          <p:cNvPr id="11" name="Shape 223">
            <a:extLst>
              <a:ext uri="{FF2B5EF4-FFF2-40B4-BE49-F238E27FC236}">
                <a16:creationId xmlns:a16="http://schemas.microsoft.com/office/drawing/2014/main" id="{82F4603E-7654-3246-8961-9B3486600103}"/>
              </a:ext>
            </a:extLst>
          </p:cNvPr>
          <p:cNvSpPr/>
          <p:nvPr/>
        </p:nvSpPr>
        <p:spPr>
          <a:xfrm>
            <a:off x="20828000" y="2200124"/>
            <a:ext cx="2540000" cy="718145"/>
          </a:xfrm>
          <a:prstGeom prst="rect">
            <a:avLst/>
          </a:prstGeom>
          <a:ln w="38100">
            <a:noFill/>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 altLang="ko-Kore-KR" sz="2000" dirty="0">
                <a:latin typeface="Spoqa Han Sans Neo" panose="020B0500000000000000" pitchFamily="34" charset="-128"/>
                <a:ea typeface="Spoqa Han Sans Neo" panose="020B0500000000000000" pitchFamily="34" charset="-128"/>
                <a:sym typeface="SpoqaHanSans-Bold"/>
              </a:rPr>
              <a:t>Research Topics </a:t>
            </a:r>
            <a:br>
              <a:rPr lang="en" altLang="ko-Kore-KR" sz="2000" dirty="0">
                <a:latin typeface="Spoqa Han Sans Neo" panose="020B0500000000000000" pitchFamily="34" charset="-128"/>
                <a:ea typeface="Spoqa Han Sans Neo" panose="020B0500000000000000" pitchFamily="34" charset="-128"/>
                <a:sym typeface="SpoqaHanSans-Bold"/>
              </a:rPr>
            </a:br>
            <a:r>
              <a:rPr lang="en" altLang="ko-Kore-KR" sz="2000" dirty="0">
                <a:latin typeface="Spoqa Han Sans Neo" panose="020B0500000000000000" pitchFamily="34" charset="-128"/>
                <a:ea typeface="Spoqa Han Sans Neo" panose="020B0500000000000000" pitchFamily="34" charset="-128"/>
                <a:sym typeface="SpoqaHanSans-Bold"/>
              </a:rPr>
              <a:t>for Productions</a:t>
            </a:r>
          </a:p>
        </p:txBody>
      </p:sp>
      <p:pic>
        <p:nvPicPr>
          <p:cNvPr id="2052" name="Picture 4" descr="8-Bit Quantization and TensorFlow Lite: Speeding up mobile inference with  low precision | by Manas Sahni | Heartbeat">
            <a:extLst>
              <a:ext uri="{FF2B5EF4-FFF2-40B4-BE49-F238E27FC236}">
                <a16:creationId xmlns:a16="http://schemas.microsoft.com/office/drawing/2014/main" id="{838E7B49-9D26-FF4F-8E76-D85814656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3927" y="117511"/>
            <a:ext cx="10198842" cy="22218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3C54DE8-30F2-0842-A9CA-3F7964562B73}"/>
              </a:ext>
            </a:extLst>
          </p:cNvPr>
          <p:cNvSpPr txBox="1"/>
          <p:nvPr/>
        </p:nvSpPr>
        <p:spPr>
          <a:xfrm>
            <a:off x="9448184" y="2310346"/>
            <a:ext cx="12194770" cy="646331"/>
          </a:xfrm>
          <a:prstGeom prst="rect">
            <a:avLst/>
          </a:prstGeom>
          <a:noFill/>
        </p:spPr>
        <p:txBody>
          <a:bodyPr wrap="square">
            <a:spAutoFit/>
          </a:bodyPr>
          <a:lstStyle/>
          <a:p>
            <a:r>
              <a:rPr lang="ko-Kore-KR" altLang="en-US" dirty="0">
                <a:solidFill>
                  <a:srgbClr val="53585F"/>
                </a:solidFill>
              </a:rPr>
              <a:t>https://heartbeat.comet.ml/8-bit-quantization-and-tensorflow-lite-speeding-up-mobile-inference-with-low-precision-a882dfcafbbd</a:t>
            </a:r>
          </a:p>
        </p:txBody>
      </p:sp>
      <p:pic>
        <p:nvPicPr>
          <p:cNvPr id="2" name="그림 1">
            <a:extLst>
              <a:ext uri="{FF2B5EF4-FFF2-40B4-BE49-F238E27FC236}">
                <a16:creationId xmlns:a16="http://schemas.microsoft.com/office/drawing/2014/main" id="{3C1396D6-A52C-A24E-B83B-D431AC70BA0B}"/>
              </a:ext>
            </a:extLst>
          </p:cNvPr>
          <p:cNvPicPr>
            <a:picLocks noChangeAspect="1"/>
          </p:cNvPicPr>
          <p:nvPr/>
        </p:nvPicPr>
        <p:blipFill>
          <a:blip r:embed="rId5"/>
          <a:stretch>
            <a:fillRect/>
          </a:stretch>
        </p:blipFill>
        <p:spPr>
          <a:xfrm>
            <a:off x="2521912" y="4415469"/>
            <a:ext cx="15609426" cy="5842436"/>
          </a:xfrm>
          <a:prstGeom prst="rect">
            <a:avLst/>
          </a:prstGeom>
        </p:spPr>
      </p:pic>
      <p:sp>
        <p:nvSpPr>
          <p:cNvPr id="15" name="TextBox 14">
            <a:extLst>
              <a:ext uri="{FF2B5EF4-FFF2-40B4-BE49-F238E27FC236}">
                <a16:creationId xmlns:a16="http://schemas.microsoft.com/office/drawing/2014/main" id="{68BC8A11-3B48-CE4E-B1CA-85E69D5856BA}"/>
              </a:ext>
            </a:extLst>
          </p:cNvPr>
          <p:cNvSpPr txBox="1"/>
          <p:nvPr/>
        </p:nvSpPr>
        <p:spPr>
          <a:xfrm>
            <a:off x="6579525" y="10630192"/>
            <a:ext cx="7136475" cy="369332"/>
          </a:xfrm>
          <a:prstGeom prst="rect">
            <a:avLst/>
          </a:prstGeom>
          <a:noFill/>
        </p:spPr>
        <p:txBody>
          <a:bodyPr wrap="square">
            <a:spAutoFit/>
          </a:bodyPr>
          <a:lstStyle/>
          <a:p>
            <a:r>
              <a:rPr lang="ko-Kore-KR" altLang="en-US" dirty="0">
                <a:solidFill>
                  <a:srgbClr val="53585F"/>
                </a:solidFill>
              </a:rPr>
              <a:t>https://www.tensorflow.org/lite/performance/model_optimization</a:t>
            </a:r>
          </a:p>
        </p:txBody>
      </p:sp>
    </p:spTree>
    <p:extLst>
      <p:ext uri="{BB962C8B-B14F-4D97-AF65-F5344CB8AC3E}">
        <p14:creationId xmlns:p14="http://schemas.microsoft.com/office/powerpoint/2010/main" val="3336552733"/>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79564</TotalTime>
  <Words>8954</Words>
  <Application>Microsoft Macintosh PowerPoint</Application>
  <PresentationFormat>사용자 지정</PresentationFormat>
  <Paragraphs>1066</Paragraphs>
  <Slides>84</Slides>
  <Notes>84</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84</vt:i4>
      </vt:variant>
    </vt:vector>
  </HeadingPairs>
  <TitlesOfParts>
    <vt:vector size="96" baseType="lpstr">
      <vt:lpstr>Spoqa Han Sans Neo</vt:lpstr>
      <vt:lpstr>Spoqa Han Sans Neo Bold</vt:lpstr>
      <vt:lpstr>SpoqaHanSans-Bold</vt:lpstr>
      <vt:lpstr>SpoqaHanSans-Light</vt:lpstr>
      <vt:lpstr>Arial</vt:lpstr>
      <vt:lpstr>Calibri</vt:lpstr>
      <vt:lpstr>Calibri Light</vt:lpstr>
      <vt:lpstr>Cambria Math</vt:lpstr>
      <vt:lpstr>Impact</vt:lpstr>
      <vt:lpstr>Matura MT Script Capitals</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jh_lee@fastcampus.co.kr</dc:creator>
  <cp:lastModifiedBy>jbpark0614@gmail.com</cp:lastModifiedBy>
  <cp:revision>903</cp:revision>
  <dcterms:created xsi:type="dcterms:W3CDTF">2021-04-05T07:22:06Z</dcterms:created>
  <dcterms:modified xsi:type="dcterms:W3CDTF">2021-10-04T18:18:28Z</dcterms:modified>
</cp:coreProperties>
</file>